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1"/>
  </p:notesMasterIdLst>
  <p:sldIdLst>
    <p:sldId id="282" r:id="rId2"/>
    <p:sldId id="1017" r:id="rId3"/>
    <p:sldId id="723" r:id="rId4"/>
    <p:sldId id="737" r:id="rId5"/>
    <p:sldId id="733" r:id="rId6"/>
    <p:sldId id="1021" r:id="rId7"/>
    <p:sldId id="1022" r:id="rId8"/>
    <p:sldId id="1023" r:id="rId9"/>
    <p:sldId id="1024" r:id="rId10"/>
    <p:sldId id="1025" r:id="rId11"/>
    <p:sldId id="1026" r:id="rId12"/>
    <p:sldId id="725" r:id="rId13"/>
    <p:sldId id="1027" r:id="rId14"/>
    <p:sldId id="1028" r:id="rId15"/>
    <p:sldId id="1029" r:id="rId16"/>
    <p:sldId id="742" r:id="rId17"/>
    <p:sldId id="743" r:id="rId18"/>
    <p:sldId id="744" r:id="rId19"/>
    <p:sldId id="1018" r:id="rId20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SEsslemont" initials="S" lastIdx="1" clrIdx="0"/>
  <p:cmAuthor id="2" name="georgie emery" initials="ge" lastIdx="7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A1A1A"/>
    <a:srgbClr val="F8D0D0"/>
    <a:srgbClr val="FFFFCC"/>
    <a:srgbClr val="D9D9D9"/>
    <a:srgbClr val="E6E6E6"/>
    <a:srgbClr val="F6EEFC"/>
    <a:srgbClr val="AA32EA"/>
    <a:srgbClr val="E3C6F6"/>
    <a:srgbClr val="4CD5B7"/>
    <a:srgbClr val="C9F3E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C4B1156A-380E-4F78-BDF5-A606A8083BF9}" styleName="Medium Style 4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  <a:tblStyle styleId="{0505E3EF-67EA-436B-97B2-0124C06EBD24}" styleName="Medium Style 4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8A107856-5554-42FB-B03E-39F5DBC370BA}" styleName="Medium Style 4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16D9F66E-5EB9-4882-86FB-DCBF35E3C3E4}" styleName="Medium Style 4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46F890A9-2807-4EBB-B81D-B2AA78EC7F39}" styleName="Dark Style 2 - Accent 5/Acc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EB9631B5-78F2-41C9-869B-9F39066F8104}" styleName="Medium Style 3 - Accent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22838BEF-8BB2-4498-84A7-C5851F593DF1}" styleName="Medium Style 4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8265" autoAdjust="0"/>
    <p:restoredTop sz="88428" autoAdjust="0"/>
  </p:normalViewPr>
  <p:slideViewPr>
    <p:cSldViewPr snapToGrid="0" snapToObjects="1">
      <p:cViewPr varScale="1">
        <p:scale>
          <a:sx n="74" d="100"/>
          <a:sy n="74" d="100"/>
        </p:scale>
        <p:origin x="523" y="6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commentAuthors" Target="commentAuthor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D0AF00A-42A0-6140-929A-CD4B45786C4E}" type="datetimeFigureOut">
              <a:rPr lang="en-US" smtClean="0"/>
              <a:t>2/24/2026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F3F99BA-43AD-B845-8E67-BF48FDFD6E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013241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thewowshow.org/" TargetMode="External"/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://www.youtube.com/watch?v=QuC-E0GBbbk" TargetMode="External"/></Relationships>
</file>

<file path=ppt/notesSlides/_rels/notes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thewowshow.org/" TargetMode="External"/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Relationship Id="rId5" Type="http://schemas.openxmlformats.org/officeDocument/2006/relationships/hyperlink" Target="https://www.youtube.com/watch?v=QuC-E0GBbbk" TargetMode="External"/><Relationship Id="rId4" Type="http://schemas.openxmlformats.org/officeDocument/2006/relationships/hyperlink" Target="https://www.youtube.com/channel/UCXDSgY0E_aACHXcSqX14YNg" TargetMode="External"/></Relationships>
</file>

<file path=ppt/notesSlides/_rels/notes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thewowshow.org/" TargetMode="External"/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Relationship Id="rId5" Type="http://schemas.openxmlformats.org/officeDocument/2006/relationships/hyperlink" Target="https://www.youtube.com/watch?v=QuC-E0GBbbk" TargetMode="External"/><Relationship Id="rId4" Type="http://schemas.openxmlformats.org/officeDocument/2006/relationships/hyperlink" Target="https://www.youtube.com/channel/UCXDSgY0E_aACHXcSqX14YNg" TargetMode="External"/></Relationships>
</file>

<file path=ppt/notesSlides/_rels/notes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thewowshow.org/" TargetMode="External"/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Relationship Id="rId5" Type="http://schemas.openxmlformats.org/officeDocument/2006/relationships/hyperlink" Target="https://www.youtube.com/watch?v=QuC-E0GBbbk" TargetMode="External"/><Relationship Id="rId4" Type="http://schemas.openxmlformats.org/officeDocument/2006/relationships/hyperlink" Target="https://www.youtube.com/channel/UCXDSgY0E_aACHXcSqX14YNg" TargetMode="External"/></Relationships>
</file>

<file path=ppt/notesSlides/_rels/notes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thewowshow.org/" TargetMode="External"/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Relationship Id="rId5" Type="http://schemas.openxmlformats.org/officeDocument/2006/relationships/hyperlink" Target="https://www.youtube.com/watch?v=QuC-E0GBbbk" TargetMode="External"/><Relationship Id="rId4" Type="http://schemas.openxmlformats.org/officeDocument/2006/relationships/hyperlink" Target="https://www.youtube.com/channel/UCXDSgY0E_aACHXcSqX14YNg" TargetMode="External"/></Relationships>
</file>

<file path=ppt/notesSlides/_rels/notes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thewowshow.org/" TargetMode="External"/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Relationship Id="rId5" Type="http://schemas.openxmlformats.org/officeDocument/2006/relationships/hyperlink" Target="https://www.youtube.com/watch?v=QuC-E0GBbbk" TargetMode="External"/><Relationship Id="rId4" Type="http://schemas.openxmlformats.org/officeDocument/2006/relationships/hyperlink" Target="https://www.youtube.com/channel/UCXDSgY0E_aACHXcSqX14YNg" TargetMode="External"/></Relationships>
</file>

<file path=ppt/notesSlides/_rels/notes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thewowshow.org/" TargetMode="External"/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Relationship Id="rId5" Type="http://schemas.openxmlformats.org/officeDocument/2006/relationships/hyperlink" Target="https://www.youtube.com/watch?v=QuC-E0GBbbk" TargetMode="External"/><Relationship Id="rId4" Type="http://schemas.openxmlformats.org/officeDocument/2006/relationships/hyperlink" Target="https://www.youtube.com/channel/UCXDSgY0E_aACHXcSqX14YNg" TargetMode="External"/></Relationships>
</file>

<file path=ppt/notesSlides/_rels/notesSlide1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thewowshow.org/" TargetMode="External"/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Relationship Id="rId5" Type="http://schemas.openxmlformats.org/officeDocument/2006/relationships/hyperlink" Target="https://www.youtube.com/watch?v=QuC-E0GBbbk" TargetMode="External"/><Relationship Id="rId4" Type="http://schemas.openxmlformats.org/officeDocument/2006/relationships/hyperlink" Target="https://www.youtube.com/channel/UCXDSgY0E_aACHXcSqX14YNg" TargetMode="External"/></Relationships>
</file>

<file path=ppt/notesSlides/_rels/notesSlide1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thewowshow.org/" TargetMode="External"/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Relationship Id="rId5" Type="http://schemas.openxmlformats.org/officeDocument/2006/relationships/hyperlink" Target="https://www.youtube.com/watch?v=QuC-E0GBbbk" TargetMode="External"/><Relationship Id="rId4" Type="http://schemas.openxmlformats.org/officeDocument/2006/relationships/hyperlink" Target="https://www.youtube.com/channel/UCXDSgY0E_aACHXcSqX14YNg" TargetMode="External"/></Relationships>
</file>

<file path=ppt/notesSlides/_rels/notesSlide1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thewowshow.org/" TargetMode="External"/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Relationship Id="rId5" Type="http://schemas.openxmlformats.org/officeDocument/2006/relationships/hyperlink" Target="https://www.youtube.com/watch?v=QuC-E0GBbbk" TargetMode="External"/><Relationship Id="rId4" Type="http://schemas.openxmlformats.org/officeDocument/2006/relationships/hyperlink" Target="https://www.youtube.com/channel/UCXDSgY0E_aACHXcSqX14YNg" TargetMode="External"/></Relationships>
</file>

<file path=ppt/notesSlides/_rels/notesSlide1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thewowshow.org/" TargetMode="External"/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s://www.youtube.com/channel/UCXDSgY0E_aACHXcSqX14YNg" TargetMode="External"/></Relationships>
</file>

<file path=ppt/notesSlides/_rels/notes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thewowshow.org/" TargetMode="External"/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Relationship Id="rId5" Type="http://schemas.openxmlformats.org/officeDocument/2006/relationships/hyperlink" Target="https://www.youtube.com/watch?v=QuC-E0GBbbk" TargetMode="External"/><Relationship Id="rId4" Type="http://schemas.openxmlformats.org/officeDocument/2006/relationships/hyperlink" Target="http://www.youtube.com/watch?v=QuC-E0GBbbk" TargetMode="External"/></Relationships>
</file>

<file path=ppt/notesSlides/_rels/notes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thewowshow.org/" TargetMode="External"/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Relationship Id="rId5" Type="http://schemas.openxmlformats.org/officeDocument/2006/relationships/hyperlink" Target="http://www.youtube.com/watch?v=QuC-E0GBbbk" TargetMode="External"/><Relationship Id="rId4" Type="http://schemas.openxmlformats.org/officeDocument/2006/relationships/hyperlink" Target="https://www.youtube.com/channel/UCXDSgY0E_aACHXcSqX14YNg" TargetMode="External"/></Relationships>
</file>

<file path=ppt/notesSlides/_rels/notes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thewowshow.org/" TargetMode="External"/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Relationship Id="rId5" Type="http://schemas.openxmlformats.org/officeDocument/2006/relationships/hyperlink" Target="http://www.youtube.com/watch?v=QuC-E0GBbbk" TargetMode="External"/><Relationship Id="rId4" Type="http://schemas.openxmlformats.org/officeDocument/2006/relationships/hyperlink" Target="https://www.youtube.com/channel/UCXDSgY0E_aACHXcSqX14YNg" TargetMode="External"/></Relationships>
</file>

<file path=ppt/notesSlides/_rels/notes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thewowshow.org/" TargetMode="External"/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Relationship Id="rId5" Type="http://schemas.openxmlformats.org/officeDocument/2006/relationships/hyperlink" Target="https://www.youtube.com/watch?v=QuC-E0GBbbk" TargetMode="External"/><Relationship Id="rId4" Type="http://schemas.openxmlformats.org/officeDocument/2006/relationships/hyperlink" Target="https://www.youtube.com/channel/UCXDSgY0E_aACHXcSqX14YNg" TargetMode="External"/></Relationships>
</file>

<file path=ppt/notesSlides/_rels/notes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thewowshow.org/" TargetMode="External"/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Relationship Id="rId5" Type="http://schemas.openxmlformats.org/officeDocument/2006/relationships/hyperlink" Target="https://www.youtube.com/watch?v=QuC-E0GBbbk" TargetMode="External"/><Relationship Id="rId4" Type="http://schemas.openxmlformats.org/officeDocument/2006/relationships/hyperlink" Target="https://www.youtube.com/channel/UCXDSgY0E_aACHXcSqX14YNg" TargetMode="External"/></Relationships>
</file>

<file path=ppt/notesSlides/_rels/notes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thewowshow.org/" TargetMode="External"/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Relationship Id="rId5" Type="http://schemas.openxmlformats.org/officeDocument/2006/relationships/hyperlink" Target="https://www.youtube.com/watch?v=QuC-E0GBbbk" TargetMode="External"/><Relationship Id="rId4" Type="http://schemas.openxmlformats.org/officeDocument/2006/relationships/hyperlink" Target="https://www.youtube.com/channel/UCXDSgY0E_aACHXcSqX14YNg" TargetMode="External"/></Relationships>
</file>

<file path=ppt/notesSlides/_rels/notes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thewowshow.org/" TargetMode="External"/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Relationship Id="rId5" Type="http://schemas.openxmlformats.org/officeDocument/2006/relationships/hyperlink" Target="https://www.youtube.com/watch?v=QuC-E0GBbbk" TargetMode="External"/><Relationship Id="rId4" Type="http://schemas.openxmlformats.org/officeDocument/2006/relationships/hyperlink" Target="https://www.youtube.com/channel/UCXDSgY0E_aACHXcSqX14YNg" TargetMode="External"/></Relationships>
</file>

<file path=ppt/notesSlides/_rels/notes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thewowshow.org/" TargetMode="External"/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Relationship Id="rId5" Type="http://schemas.openxmlformats.org/officeDocument/2006/relationships/hyperlink" Target="https://www.youtube.com/watch?v=QuC-E0GBbbk" TargetMode="External"/><Relationship Id="rId4" Type="http://schemas.openxmlformats.org/officeDocument/2006/relationships/hyperlink" Target="https://www.youtube.com/channel/UCXDSgY0E_aACHXcSqX14YNg" TargetMode="Externa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0" dirty="0"/>
              <a:t>References: </a:t>
            </a:r>
            <a:r>
              <a:rPr lang="en-GB" sz="1200" b="0" i="0" dirty="0">
                <a:solidFill>
                  <a:schemeClr val="tx1"/>
                </a:solidFill>
                <a:latin typeface="+mn-lt"/>
              </a:rPr>
              <a:t>The WOW Show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dirty="0">
                <a:hlinkClick r:id="rId3"/>
              </a:rPr>
              <a:t>An Online Television Show on Careers - The WOW Show</a:t>
            </a:r>
            <a:endParaRPr lang="en-GB" sz="1200" b="0" i="0" dirty="0">
              <a:solidFill>
                <a:schemeClr val="tx1"/>
              </a:solidFill>
              <a:latin typeface="+mn-lt"/>
            </a:endParaRPr>
          </a:p>
          <a:p>
            <a:r>
              <a:rPr lang="en-GB" dirty="0"/>
              <a:t>The WOW Show – YouTube</a:t>
            </a:r>
          </a:p>
          <a:p>
            <a:r>
              <a:rPr lang="en-GB" dirty="0"/>
              <a:t>Film link – </a:t>
            </a:r>
            <a:r>
              <a:rPr kumimoji="0" lang="en-GB" sz="12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hlinkClick r:id="rId4"/>
              </a:rPr>
              <a:t>www.youtube.com/watch?v=QuC-E0GBbbk</a:t>
            </a:r>
            <a:endParaRPr lang="en-GB" b="0" dirty="0"/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F3F99BA-43AD-B845-8E67-BF48FDFD6E96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448091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EA4BA11-6C8B-8433-E713-696D1EB2973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DF376F3C-5C58-57B8-8236-799264DFD05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52684FA7-3A79-DC92-6621-51DDD4D0FEC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0" dirty="0"/>
              <a:t>References: </a:t>
            </a:r>
            <a:r>
              <a:rPr lang="en-GB" sz="1200" b="0" i="0" dirty="0">
                <a:solidFill>
                  <a:schemeClr val="tx1"/>
                </a:solidFill>
                <a:latin typeface="+mn-lt"/>
              </a:rPr>
              <a:t>The WOW Show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dirty="0">
                <a:hlinkClick r:id="rId3"/>
              </a:rPr>
              <a:t>An Online Television Show on Careers - The WOW Show</a:t>
            </a:r>
            <a:endParaRPr lang="en-GB" sz="1200" b="0" i="0" dirty="0">
              <a:solidFill>
                <a:schemeClr val="tx1"/>
              </a:solidFill>
              <a:latin typeface="+mn-lt"/>
            </a:endParaRPr>
          </a:p>
          <a:p>
            <a:r>
              <a:rPr lang="en-GB" dirty="0">
                <a:hlinkClick r:id="rId4"/>
              </a:rPr>
              <a:t>The WOW Show - YouTube</a:t>
            </a:r>
            <a:endParaRPr lang="en-GB" sz="1200" b="0" i="0" dirty="0">
              <a:solidFill>
                <a:schemeClr val="tx1"/>
              </a:solidFill>
              <a:latin typeface="+mn-lt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/>
              <a:t>Film link - </a:t>
            </a:r>
            <a:r>
              <a:rPr lang="en-GB" dirty="0">
                <a:hlinkClick r:id="rId5"/>
              </a:rPr>
              <a:t>Give us a minute - YouTube</a:t>
            </a:r>
            <a:endParaRPr lang="en-GB" dirty="0"/>
          </a:p>
          <a:p>
            <a:pPr marL="0" indent="0">
              <a:buNone/>
            </a:pPr>
            <a:endParaRPr lang="en-GB" dirty="0"/>
          </a:p>
          <a:p>
            <a:pPr marL="228600" indent="-228600">
              <a:buAutoNum type="arabicParenR"/>
            </a:pPr>
            <a:endParaRPr lang="en-GB" b="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B725F6B-F162-BBE3-8013-917272AE375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3F99BA-43AD-B845-8E67-BF48FDFD6E96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470930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23B2F82-7D78-D4FA-C9E0-D4D182A30FE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B9FFEB1E-27D4-346D-3AFE-F42F9763AEE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06C67FA0-E0B8-0862-4DBB-030275348AB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0" dirty="0"/>
              <a:t>References: </a:t>
            </a:r>
            <a:r>
              <a:rPr lang="en-GB" sz="1200" b="0" i="0" dirty="0">
                <a:solidFill>
                  <a:schemeClr val="tx1"/>
                </a:solidFill>
                <a:latin typeface="+mn-lt"/>
              </a:rPr>
              <a:t>The WOW Show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dirty="0">
                <a:hlinkClick r:id="rId3"/>
              </a:rPr>
              <a:t>An Online Television Show on Careers - The WOW Show</a:t>
            </a:r>
            <a:endParaRPr lang="en-GB" sz="1200" b="0" i="0" dirty="0">
              <a:solidFill>
                <a:schemeClr val="tx1"/>
              </a:solidFill>
              <a:latin typeface="+mn-lt"/>
            </a:endParaRPr>
          </a:p>
          <a:p>
            <a:r>
              <a:rPr lang="en-GB" dirty="0">
                <a:hlinkClick r:id="rId4"/>
              </a:rPr>
              <a:t>The WOW Show - YouTube</a:t>
            </a:r>
            <a:endParaRPr lang="en-GB" sz="1200" b="0" i="0" dirty="0">
              <a:solidFill>
                <a:schemeClr val="tx1"/>
              </a:solidFill>
              <a:latin typeface="+mn-lt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/>
              <a:t>Film link - </a:t>
            </a:r>
            <a:r>
              <a:rPr lang="en-GB" dirty="0">
                <a:hlinkClick r:id="rId5"/>
              </a:rPr>
              <a:t>Give us a minute - YouTube</a:t>
            </a:r>
            <a:endParaRPr lang="en-GB" dirty="0"/>
          </a:p>
          <a:p>
            <a:pPr marL="0" indent="0">
              <a:buNone/>
            </a:pPr>
            <a:endParaRPr lang="en-GB" dirty="0"/>
          </a:p>
          <a:p>
            <a:pPr marL="228600" indent="-228600">
              <a:buAutoNum type="arabicParenR"/>
            </a:pPr>
            <a:endParaRPr lang="en-GB" b="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54EACFF-6E64-B714-32BC-CC5F3E0FD96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3F99BA-43AD-B845-8E67-BF48FDFD6E96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426565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0" dirty="0"/>
              <a:t>References: </a:t>
            </a:r>
            <a:r>
              <a:rPr lang="en-GB" sz="1200" b="0" i="0" dirty="0">
                <a:solidFill>
                  <a:schemeClr val="tx1"/>
                </a:solidFill>
                <a:latin typeface="+mn-lt"/>
              </a:rPr>
              <a:t>The WOW Show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dirty="0">
                <a:hlinkClick r:id="rId3"/>
              </a:rPr>
              <a:t>An Online Television Show on Careers - The WOW Show</a:t>
            </a:r>
            <a:endParaRPr lang="en-GB" sz="1200" b="0" i="0" dirty="0">
              <a:solidFill>
                <a:schemeClr val="tx1"/>
              </a:solidFill>
              <a:latin typeface="+mn-lt"/>
            </a:endParaRPr>
          </a:p>
          <a:p>
            <a:r>
              <a:rPr lang="en-GB" dirty="0">
                <a:hlinkClick r:id="rId4"/>
              </a:rPr>
              <a:t>The WOW Show - YouTube</a:t>
            </a:r>
            <a:endParaRPr lang="en-GB" sz="1200" b="0" i="0" dirty="0">
              <a:solidFill>
                <a:schemeClr val="tx1"/>
              </a:solidFill>
              <a:latin typeface="+mn-lt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/>
              <a:t>Film link - </a:t>
            </a:r>
            <a:r>
              <a:rPr lang="en-GB" dirty="0">
                <a:hlinkClick r:id="rId5"/>
              </a:rPr>
              <a:t>Give us a minute - YouTube</a:t>
            </a:r>
            <a:endParaRPr lang="en-GB" dirty="0"/>
          </a:p>
          <a:p>
            <a:endParaRPr lang="en-GB" b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3F99BA-43AD-B845-8E67-BF48FDFD6E96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71119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345E580-5364-2646-1E36-56AE5853740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2FBD4CAD-7E72-DB7B-535A-867C6CA2846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31D70222-0A52-A5F9-6E4D-F6C53110D3D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0" dirty="0"/>
              <a:t>References: </a:t>
            </a:r>
            <a:r>
              <a:rPr lang="en-GB" sz="1200" b="0" i="0" dirty="0">
                <a:solidFill>
                  <a:schemeClr val="tx1"/>
                </a:solidFill>
                <a:latin typeface="+mn-lt"/>
              </a:rPr>
              <a:t>The WOW Show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dirty="0">
                <a:hlinkClick r:id="rId3"/>
              </a:rPr>
              <a:t>An Online Television Show on Careers - The WOW Show</a:t>
            </a:r>
            <a:endParaRPr lang="en-GB" sz="1200" b="0" i="0" dirty="0">
              <a:solidFill>
                <a:schemeClr val="tx1"/>
              </a:solidFill>
              <a:latin typeface="+mn-lt"/>
            </a:endParaRPr>
          </a:p>
          <a:p>
            <a:r>
              <a:rPr lang="en-GB" dirty="0">
                <a:hlinkClick r:id="rId4"/>
              </a:rPr>
              <a:t>The WOW Show - YouTube</a:t>
            </a:r>
            <a:endParaRPr lang="en-GB" sz="1200" b="0" i="0" dirty="0">
              <a:solidFill>
                <a:schemeClr val="tx1"/>
              </a:solidFill>
              <a:latin typeface="+mn-lt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/>
              <a:t>Film link - </a:t>
            </a:r>
            <a:r>
              <a:rPr lang="en-GB" dirty="0">
                <a:hlinkClick r:id="rId5"/>
              </a:rPr>
              <a:t>Give us a minute - YouTube</a:t>
            </a:r>
            <a:endParaRPr lang="en-GB" dirty="0"/>
          </a:p>
          <a:p>
            <a:endParaRPr lang="en-GB" b="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50D2765-4A91-5E16-46C7-21B9D821155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3F99BA-43AD-B845-8E67-BF48FDFD6E96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605751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90CBF4D-285E-E8D8-A014-7731EA7F994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39DF33EA-85C2-77EC-75FD-A0B7D45B619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E18CCC76-04B1-2593-FB6E-6B8F1E9452B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0" dirty="0"/>
              <a:t>References: </a:t>
            </a:r>
            <a:r>
              <a:rPr lang="en-GB" sz="1200" b="0" i="0" dirty="0">
                <a:solidFill>
                  <a:schemeClr val="tx1"/>
                </a:solidFill>
                <a:latin typeface="+mn-lt"/>
              </a:rPr>
              <a:t>The WOW Show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dirty="0">
                <a:hlinkClick r:id="rId3"/>
              </a:rPr>
              <a:t>An Online Television Show on Careers - The WOW Show</a:t>
            </a:r>
            <a:endParaRPr lang="en-GB" sz="1200" b="0" i="0" dirty="0">
              <a:solidFill>
                <a:schemeClr val="tx1"/>
              </a:solidFill>
              <a:latin typeface="+mn-lt"/>
            </a:endParaRPr>
          </a:p>
          <a:p>
            <a:r>
              <a:rPr lang="en-GB" dirty="0">
                <a:hlinkClick r:id="rId4"/>
              </a:rPr>
              <a:t>The WOW Show - YouTube</a:t>
            </a:r>
            <a:endParaRPr lang="en-GB" sz="1200" b="0" i="0" dirty="0">
              <a:solidFill>
                <a:schemeClr val="tx1"/>
              </a:solidFill>
              <a:latin typeface="+mn-lt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/>
              <a:t>Film link - </a:t>
            </a:r>
            <a:r>
              <a:rPr lang="en-GB" dirty="0">
                <a:hlinkClick r:id="rId5"/>
              </a:rPr>
              <a:t>Give us a minute - YouTube</a:t>
            </a:r>
            <a:endParaRPr lang="en-GB" dirty="0"/>
          </a:p>
          <a:p>
            <a:endParaRPr lang="en-GB" b="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EC75D99-E2FE-7E20-AEF1-F344B5E7D05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3F99BA-43AD-B845-8E67-BF48FDFD6E96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285094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4268172-6685-C8FB-C255-BB2A082DC36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1FDD7910-5E43-E18C-2D16-0DE56E3C688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A13B226A-8E5E-4FDB-71C1-054CE68D477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0" dirty="0"/>
              <a:t>References: </a:t>
            </a:r>
            <a:r>
              <a:rPr lang="en-GB" sz="1200" b="0" i="0" dirty="0">
                <a:solidFill>
                  <a:schemeClr val="tx1"/>
                </a:solidFill>
                <a:latin typeface="+mn-lt"/>
              </a:rPr>
              <a:t>The WOW Show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dirty="0">
                <a:hlinkClick r:id="rId3"/>
              </a:rPr>
              <a:t>An Online Television Show on Careers - The WOW Show</a:t>
            </a:r>
            <a:endParaRPr lang="en-GB" sz="1200" b="0" i="0" dirty="0">
              <a:solidFill>
                <a:schemeClr val="tx1"/>
              </a:solidFill>
              <a:latin typeface="+mn-lt"/>
            </a:endParaRPr>
          </a:p>
          <a:p>
            <a:r>
              <a:rPr lang="en-GB" dirty="0">
                <a:hlinkClick r:id="rId4"/>
              </a:rPr>
              <a:t>The WOW Show - YouTube</a:t>
            </a:r>
            <a:endParaRPr lang="en-GB" sz="1200" b="0" i="0" dirty="0">
              <a:solidFill>
                <a:schemeClr val="tx1"/>
              </a:solidFill>
              <a:latin typeface="+mn-lt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/>
              <a:t>Film link - </a:t>
            </a:r>
            <a:r>
              <a:rPr lang="en-GB" dirty="0">
                <a:hlinkClick r:id="rId5"/>
              </a:rPr>
              <a:t>Give us a minute - YouTube</a:t>
            </a:r>
            <a:endParaRPr lang="en-GB" dirty="0"/>
          </a:p>
          <a:p>
            <a:endParaRPr lang="en-GB" b="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93928EB-F174-35BA-F897-CF9DEE6FDD9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3F99BA-43AD-B845-8E67-BF48FDFD6E96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650166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0" dirty="0"/>
              <a:t>References: </a:t>
            </a:r>
            <a:r>
              <a:rPr lang="en-GB" sz="1200" b="0" i="0" dirty="0">
                <a:solidFill>
                  <a:schemeClr val="tx1"/>
                </a:solidFill>
                <a:latin typeface="+mn-lt"/>
              </a:rPr>
              <a:t>The WOW Show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dirty="0">
                <a:hlinkClick r:id="rId3"/>
              </a:rPr>
              <a:t>An Online Television Show on Careers - The WOW Show</a:t>
            </a:r>
            <a:endParaRPr lang="en-GB" sz="1200" b="0" i="0" dirty="0">
              <a:solidFill>
                <a:schemeClr val="tx1"/>
              </a:solidFill>
              <a:latin typeface="+mn-lt"/>
            </a:endParaRPr>
          </a:p>
          <a:p>
            <a:r>
              <a:rPr lang="en-GB" dirty="0">
                <a:hlinkClick r:id="rId4"/>
              </a:rPr>
              <a:t>The WOW Show - YouTube</a:t>
            </a:r>
            <a:endParaRPr lang="en-GB" sz="1200" b="0" i="0" dirty="0">
              <a:solidFill>
                <a:schemeClr val="tx1"/>
              </a:solidFill>
              <a:latin typeface="+mn-lt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/>
              <a:t>Film link - </a:t>
            </a:r>
            <a:r>
              <a:rPr lang="en-GB" dirty="0">
                <a:hlinkClick r:id="rId5"/>
              </a:rPr>
              <a:t>Give us a minute - YouTube</a:t>
            </a:r>
            <a:endParaRPr lang="en-GB" dirty="0"/>
          </a:p>
          <a:p>
            <a:endParaRPr lang="en-GB" b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3F99BA-43AD-B845-8E67-BF48FDFD6E96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815280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0" dirty="0"/>
              <a:t>References: </a:t>
            </a:r>
            <a:r>
              <a:rPr lang="en-GB" sz="1200" b="0" i="0" dirty="0">
                <a:solidFill>
                  <a:schemeClr val="tx1"/>
                </a:solidFill>
                <a:latin typeface="+mn-lt"/>
              </a:rPr>
              <a:t>The WOW Show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dirty="0">
                <a:hlinkClick r:id="rId3"/>
              </a:rPr>
              <a:t>An Online Television Show on Careers - The WOW Show</a:t>
            </a:r>
            <a:endParaRPr lang="en-GB" sz="1200" b="0" i="0" dirty="0">
              <a:solidFill>
                <a:schemeClr val="tx1"/>
              </a:solidFill>
              <a:latin typeface="+mn-lt"/>
            </a:endParaRPr>
          </a:p>
          <a:p>
            <a:r>
              <a:rPr lang="en-GB" dirty="0">
                <a:hlinkClick r:id="rId4"/>
              </a:rPr>
              <a:t>The WOW Show - YouTube</a:t>
            </a:r>
            <a:endParaRPr lang="en-GB" sz="1200" b="0" i="0" dirty="0">
              <a:solidFill>
                <a:schemeClr val="tx1"/>
              </a:solidFill>
              <a:latin typeface="+mn-lt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/>
              <a:t>Film link - </a:t>
            </a:r>
            <a:r>
              <a:rPr lang="en-GB" dirty="0">
                <a:hlinkClick r:id="rId5"/>
              </a:rPr>
              <a:t>Give us a minute - YouTube</a:t>
            </a:r>
            <a:endParaRPr lang="en-GB" dirty="0"/>
          </a:p>
          <a:p>
            <a:endParaRPr lang="en-GB" b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3F99BA-43AD-B845-8E67-BF48FDFD6E96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812943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0" dirty="0"/>
              <a:t>References: </a:t>
            </a:r>
            <a:r>
              <a:rPr lang="en-GB" sz="1200" b="0" i="0" dirty="0">
                <a:solidFill>
                  <a:schemeClr val="tx1"/>
                </a:solidFill>
                <a:latin typeface="+mn-lt"/>
              </a:rPr>
              <a:t>The WOW Show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dirty="0">
                <a:hlinkClick r:id="rId3"/>
              </a:rPr>
              <a:t>An Online Television Show on Careers - The WOW Show</a:t>
            </a:r>
            <a:endParaRPr lang="en-GB" sz="1200" b="0" i="0" dirty="0">
              <a:solidFill>
                <a:schemeClr val="tx1"/>
              </a:solidFill>
              <a:latin typeface="+mn-lt"/>
            </a:endParaRPr>
          </a:p>
          <a:p>
            <a:r>
              <a:rPr lang="en-GB" dirty="0">
                <a:hlinkClick r:id="rId4"/>
              </a:rPr>
              <a:t>The WOW Show - YouTube</a:t>
            </a:r>
            <a:endParaRPr lang="en-GB" sz="1200" b="0" i="0" dirty="0">
              <a:solidFill>
                <a:schemeClr val="tx1"/>
              </a:solidFill>
              <a:latin typeface="+mn-lt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/>
              <a:t>Film link - </a:t>
            </a:r>
            <a:r>
              <a:rPr lang="en-GB" dirty="0">
                <a:hlinkClick r:id="rId5"/>
              </a:rPr>
              <a:t>Give us a minute - YouTube</a:t>
            </a:r>
            <a:endParaRPr lang="en-GB" dirty="0"/>
          </a:p>
          <a:p>
            <a:endParaRPr lang="en-GB" b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3F99BA-43AD-B845-8E67-BF48FDFD6E96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323655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0" dirty="0"/>
              <a:t>References: </a:t>
            </a:r>
            <a:r>
              <a:rPr lang="en-GB" sz="1200" b="0" i="0" dirty="0">
                <a:solidFill>
                  <a:schemeClr val="tx1"/>
                </a:solidFill>
                <a:latin typeface="+mn-lt"/>
              </a:rPr>
              <a:t>The WOW Show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dirty="0">
                <a:hlinkClick r:id="rId3"/>
              </a:rPr>
              <a:t>An Online Television Show on Careers - The WOW Show</a:t>
            </a:r>
            <a:endParaRPr lang="en-GB" sz="1200" b="0" i="0" dirty="0">
              <a:solidFill>
                <a:schemeClr val="tx1"/>
              </a:solidFill>
              <a:latin typeface="+mn-lt"/>
            </a:endParaRPr>
          </a:p>
          <a:p>
            <a:r>
              <a:rPr lang="en-GB" dirty="0">
                <a:hlinkClick r:id="rId4"/>
              </a:rPr>
              <a:t>The WOW Show - YouTube</a:t>
            </a:r>
            <a:endParaRPr lang="en-GB" sz="1200" b="0" i="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F1A601-D8BD-B040-ABA4-FE93694EBCFA}" type="slidenum">
              <a:rPr lang="en-US" smtClean="0"/>
              <a:pPr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290669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0" dirty="0"/>
              <a:t>References: </a:t>
            </a:r>
            <a:r>
              <a:rPr lang="en-GB" sz="1200" b="0" i="0" dirty="0">
                <a:solidFill>
                  <a:schemeClr val="tx1"/>
                </a:solidFill>
                <a:latin typeface="+mn-lt"/>
              </a:rPr>
              <a:t>The WOW Show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dirty="0">
                <a:hlinkClick r:id="rId3"/>
              </a:rPr>
              <a:t>An Online Television Show on Careers - The WOW Show</a:t>
            </a:r>
            <a:endParaRPr lang="en-GB" sz="1200" b="0" i="0" dirty="0">
              <a:solidFill>
                <a:schemeClr val="tx1"/>
              </a:solidFill>
              <a:latin typeface="+mn-lt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/>
              <a:t>Film link – </a:t>
            </a:r>
            <a:r>
              <a:rPr kumimoji="0" lang="en-GB" sz="12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hlinkClick r:id="rId4"/>
              </a:rPr>
              <a:t>www.youtube.com/watch?v=QuC-E0GBbbk</a:t>
            </a:r>
            <a:endParaRPr lang="en-GB" b="0" dirty="0"/>
          </a:p>
          <a:p>
            <a:r>
              <a:rPr lang="en-GB" dirty="0"/>
              <a:t>Career Development Institute</a:t>
            </a:r>
          </a:p>
          <a:p>
            <a:r>
              <a:rPr lang="en-GB" dirty="0"/>
              <a:t>Film link - </a:t>
            </a:r>
            <a:r>
              <a:rPr lang="en-GB" dirty="0">
                <a:hlinkClick r:id="rId5"/>
              </a:rPr>
              <a:t>Give us a minute - YouTube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F3F99BA-43AD-B845-8E67-BF48FDFD6E96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164095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0" dirty="0"/>
              <a:t>References: </a:t>
            </a:r>
            <a:r>
              <a:rPr lang="en-GB" sz="1200" b="0" i="0" dirty="0">
                <a:solidFill>
                  <a:schemeClr val="tx1"/>
                </a:solidFill>
                <a:latin typeface="+mn-lt"/>
              </a:rPr>
              <a:t>The WOW Show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dirty="0">
                <a:hlinkClick r:id="rId3"/>
              </a:rPr>
              <a:t>An Online Television Show on Careers - The WOW Show</a:t>
            </a:r>
            <a:endParaRPr lang="en-GB" sz="1200" b="0" i="0" dirty="0">
              <a:solidFill>
                <a:schemeClr val="tx1"/>
              </a:solidFill>
              <a:latin typeface="+mn-lt"/>
            </a:endParaRPr>
          </a:p>
          <a:p>
            <a:r>
              <a:rPr lang="en-GB" dirty="0">
                <a:hlinkClick r:id="rId4"/>
              </a:rPr>
              <a:t>The WOW Show - YouTube</a:t>
            </a:r>
            <a:endParaRPr lang="en-GB" sz="1200" b="0" i="0" dirty="0">
              <a:solidFill>
                <a:schemeClr val="tx1"/>
              </a:solidFill>
              <a:latin typeface="+mn-lt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/>
              <a:t>Film link – </a:t>
            </a:r>
            <a:r>
              <a:rPr kumimoji="0" lang="en-GB" sz="12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hlinkClick r:id="rId5"/>
              </a:rPr>
              <a:t>www.youtube.com/watch?v=QuC-E0GBbbk</a:t>
            </a:r>
            <a:endParaRPr lang="en-GB" b="0" dirty="0"/>
          </a:p>
          <a:p>
            <a:pPr marL="0" indent="0">
              <a:buNone/>
            </a:pPr>
            <a:endParaRPr lang="en-GB" b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3F99BA-43AD-B845-8E67-BF48FDFD6E96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602066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0" dirty="0"/>
              <a:t>References: </a:t>
            </a:r>
            <a:r>
              <a:rPr lang="en-GB" sz="1200" b="0" i="0" dirty="0">
                <a:solidFill>
                  <a:schemeClr val="tx1"/>
                </a:solidFill>
                <a:latin typeface="+mn-lt"/>
              </a:rPr>
              <a:t>The WOW Show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dirty="0">
                <a:hlinkClick r:id="rId3"/>
              </a:rPr>
              <a:t>An Online Television Show on Careers - The WOW Show</a:t>
            </a:r>
            <a:endParaRPr lang="en-GB" sz="1200" b="0" i="0" dirty="0">
              <a:solidFill>
                <a:schemeClr val="tx1"/>
              </a:solidFill>
              <a:latin typeface="+mn-lt"/>
            </a:endParaRPr>
          </a:p>
          <a:p>
            <a:r>
              <a:rPr lang="en-GB" dirty="0">
                <a:hlinkClick r:id="rId4"/>
              </a:rPr>
              <a:t>The WOW Show - YouTube</a:t>
            </a:r>
            <a:endParaRPr lang="en-GB" sz="1200" b="0" i="0" dirty="0">
              <a:solidFill>
                <a:schemeClr val="tx1"/>
              </a:solidFill>
              <a:latin typeface="+mn-lt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/>
              <a:t>Film link – </a:t>
            </a:r>
            <a:r>
              <a:rPr kumimoji="0" lang="en-GB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hlinkClick r:id="rId5"/>
              </a:rPr>
              <a:t>www.youtube.com/watch?v=QuC-E0GBbbk</a:t>
            </a:r>
            <a:endParaRPr lang="en-GB" b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3F99BA-43AD-B845-8E67-BF48FDFD6E96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40882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0" dirty="0"/>
              <a:t>References: </a:t>
            </a:r>
            <a:r>
              <a:rPr lang="en-GB" sz="1200" b="0" i="0" dirty="0">
                <a:solidFill>
                  <a:schemeClr val="tx1"/>
                </a:solidFill>
                <a:latin typeface="+mn-lt"/>
              </a:rPr>
              <a:t>The WOW Show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dirty="0">
                <a:hlinkClick r:id="rId3"/>
              </a:rPr>
              <a:t>An Online Television Show on Careers - The WOW Show</a:t>
            </a:r>
            <a:endParaRPr lang="en-GB" sz="1200" b="0" i="0" dirty="0">
              <a:solidFill>
                <a:schemeClr val="tx1"/>
              </a:solidFill>
              <a:latin typeface="+mn-lt"/>
            </a:endParaRPr>
          </a:p>
          <a:p>
            <a:r>
              <a:rPr lang="en-GB" dirty="0">
                <a:hlinkClick r:id="rId4"/>
              </a:rPr>
              <a:t>The WOW Show - YouTube</a:t>
            </a:r>
            <a:endParaRPr lang="en-GB" sz="1200" b="0" i="0" dirty="0">
              <a:solidFill>
                <a:schemeClr val="tx1"/>
              </a:solidFill>
              <a:latin typeface="+mn-lt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/>
              <a:t>Film link - </a:t>
            </a:r>
            <a:r>
              <a:rPr lang="en-GB" dirty="0">
                <a:hlinkClick r:id="rId5"/>
              </a:rPr>
              <a:t>Give us a minute - YouTube</a:t>
            </a:r>
            <a:endParaRPr lang="en-GB" dirty="0"/>
          </a:p>
          <a:p>
            <a:pPr marL="0" indent="0">
              <a:buNone/>
            </a:pPr>
            <a:endParaRPr lang="en-GB" dirty="0"/>
          </a:p>
          <a:p>
            <a:pPr marL="228600" indent="-228600">
              <a:buAutoNum type="arabicParenR"/>
            </a:pPr>
            <a:endParaRPr lang="en-GB" b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3F99BA-43AD-B845-8E67-BF48FDFD6E96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141547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9490E5C-8BE0-D38B-DD4B-EF45FD9E204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3F3AA999-99B9-2B79-8DB4-28375C73E65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A499EFF2-6B24-B994-0472-FE7E232B4A4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0" dirty="0"/>
              <a:t>References: </a:t>
            </a:r>
            <a:r>
              <a:rPr lang="en-GB" sz="1200" b="0" i="0" dirty="0">
                <a:solidFill>
                  <a:schemeClr val="tx1"/>
                </a:solidFill>
                <a:latin typeface="+mn-lt"/>
              </a:rPr>
              <a:t>The WOW Show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dirty="0">
                <a:hlinkClick r:id="rId3"/>
              </a:rPr>
              <a:t>An Online Television Show on Careers - The WOW Show</a:t>
            </a:r>
            <a:endParaRPr lang="en-GB" sz="1200" b="0" i="0" dirty="0">
              <a:solidFill>
                <a:schemeClr val="tx1"/>
              </a:solidFill>
              <a:latin typeface="+mn-lt"/>
            </a:endParaRPr>
          </a:p>
          <a:p>
            <a:r>
              <a:rPr lang="en-GB" dirty="0">
                <a:hlinkClick r:id="rId4"/>
              </a:rPr>
              <a:t>The WOW Show - YouTube</a:t>
            </a:r>
            <a:endParaRPr lang="en-GB" sz="1200" b="0" i="0" dirty="0">
              <a:solidFill>
                <a:schemeClr val="tx1"/>
              </a:solidFill>
              <a:latin typeface="+mn-lt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/>
              <a:t>Film link - </a:t>
            </a:r>
            <a:r>
              <a:rPr lang="en-GB" dirty="0">
                <a:hlinkClick r:id="rId5"/>
              </a:rPr>
              <a:t>Give us a minute - YouTube</a:t>
            </a:r>
            <a:endParaRPr lang="en-GB" dirty="0"/>
          </a:p>
          <a:p>
            <a:pPr marL="0" indent="0">
              <a:buNone/>
            </a:pPr>
            <a:endParaRPr lang="en-GB" b="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8782D6F-3588-6B78-4180-C0878D60705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3F99BA-43AD-B845-8E67-BF48FDFD6E96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957440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E1480C1-9007-E8ED-54BC-6FD007AA235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9F34B9B0-9976-DDEB-368E-69ECF119490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8887B339-862B-4265-0163-70A2F0D5844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0" dirty="0"/>
              <a:t>References: </a:t>
            </a:r>
            <a:r>
              <a:rPr lang="en-GB" sz="1200" b="0" i="0" dirty="0">
                <a:solidFill>
                  <a:schemeClr val="tx1"/>
                </a:solidFill>
                <a:latin typeface="+mn-lt"/>
              </a:rPr>
              <a:t>The WOW Show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dirty="0">
                <a:hlinkClick r:id="rId3"/>
              </a:rPr>
              <a:t>An Online Television Show on Careers - The WOW Show</a:t>
            </a:r>
            <a:endParaRPr lang="en-GB" sz="1200" b="0" i="0" dirty="0">
              <a:solidFill>
                <a:schemeClr val="tx1"/>
              </a:solidFill>
              <a:latin typeface="+mn-lt"/>
            </a:endParaRPr>
          </a:p>
          <a:p>
            <a:r>
              <a:rPr lang="en-GB" dirty="0">
                <a:hlinkClick r:id="rId4"/>
              </a:rPr>
              <a:t>The WOW Show - YouTube</a:t>
            </a:r>
            <a:endParaRPr lang="en-GB" sz="1200" b="0" i="0" dirty="0">
              <a:solidFill>
                <a:schemeClr val="tx1"/>
              </a:solidFill>
              <a:latin typeface="+mn-lt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/>
              <a:t>Film link - </a:t>
            </a:r>
            <a:r>
              <a:rPr lang="en-GB" dirty="0">
                <a:hlinkClick r:id="rId5"/>
              </a:rPr>
              <a:t>Give us a minute - YouTube</a:t>
            </a:r>
            <a:endParaRPr lang="en-GB" dirty="0"/>
          </a:p>
          <a:p>
            <a:pPr marL="0" indent="0">
              <a:buNone/>
            </a:pPr>
            <a:endParaRPr lang="en-GB" dirty="0"/>
          </a:p>
          <a:p>
            <a:pPr marL="228600" indent="-228600">
              <a:buAutoNum type="arabicParenR"/>
            </a:pPr>
            <a:endParaRPr lang="en-GB" b="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6AAFEF1-9526-4948-3DA8-1E51C12E666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3F99BA-43AD-B845-8E67-BF48FDFD6E96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767630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8CDD5B6-0422-5DBC-B30B-ABA67FFC70D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E5529376-9ED0-E1DF-F917-1BB08B89523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1F8E551C-5F2D-5F80-6E56-E14B2260BB4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0" dirty="0"/>
              <a:t>References: </a:t>
            </a:r>
            <a:r>
              <a:rPr lang="en-GB" sz="1200" b="0" i="0" dirty="0">
                <a:solidFill>
                  <a:schemeClr val="tx1"/>
                </a:solidFill>
                <a:latin typeface="+mn-lt"/>
              </a:rPr>
              <a:t>The WOW Show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dirty="0">
                <a:hlinkClick r:id="rId3"/>
              </a:rPr>
              <a:t>An Online Television Show on Careers - The WOW Show</a:t>
            </a:r>
            <a:endParaRPr lang="en-GB" sz="1200" b="0" i="0" dirty="0">
              <a:solidFill>
                <a:schemeClr val="tx1"/>
              </a:solidFill>
              <a:latin typeface="+mn-lt"/>
            </a:endParaRPr>
          </a:p>
          <a:p>
            <a:r>
              <a:rPr lang="en-GB" dirty="0">
                <a:hlinkClick r:id="rId4"/>
              </a:rPr>
              <a:t>The WOW Show - YouTube</a:t>
            </a:r>
            <a:endParaRPr lang="en-GB" sz="1200" b="0" i="0" dirty="0">
              <a:solidFill>
                <a:schemeClr val="tx1"/>
              </a:solidFill>
              <a:latin typeface="+mn-lt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/>
              <a:t>Film link - </a:t>
            </a:r>
            <a:r>
              <a:rPr lang="en-GB" dirty="0">
                <a:hlinkClick r:id="rId5"/>
              </a:rPr>
              <a:t>Give us a minute - YouTube</a:t>
            </a:r>
            <a:endParaRPr lang="en-GB" dirty="0"/>
          </a:p>
          <a:p>
            <a:pPr marL="0" indent="0">
              <a:buNone/>
            </a:pPr>
            <a:endParaRPr lang="en-GB" dirty="0"/>
          </a:p>
          <a:p>
            <a:pPr marL="228600" indent="-228600">
              <a:buAutoNum type="arabicParenR"/>
            </a:pPr>
            <a:endParaRPr lang="en-GB" b="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3958384-76DD-0E18-90E4-6953EC63377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3F99BA-43AD-B845-8E67-BF48FDFD6E96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82254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FD16340-EE77-E59F-B554-6A2DC8A6B1A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D8F5F729-9A5E-0E2B-E335-B6FF6219BAE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5535C0F2-FDCF-615E-58E4-E5BF6349776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0" dirty="0"/>
              <a:t>References: </a:t>
            </a:r>
            <a:r>
              <a:rPr lang="en-GB" sz="1200" b="0" i="0" dirty="0">
                <a:solidFill>
                  <a:schemeClr val="tx1"/>
                </a:solidFill>
                <a:latin typeface="+mn-lt"/>
              </a:rPr>
              <a:t>The WOW Show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dirty="0">
                <a:hlinkClick r:id="rId3"/>
              </a:rPr>
              <a:t>An Online Television Show on Careers - The WOW Show</a:t>
            </a:r>
            <a:endParaRPr lang="en-GB" sz="1200" b="0" i="0" dirty="0">
              <a:solidFill>
                <a:schemeClr val="tx1"/>
              </a:solidFill>
              <a:latin typeface="+mn-lt"/>
            </a:endParaRPr>
          </a:p>
          <a:p>
            <a:r>
              <a:rPr lang="en-GB" dirty="0">
                <a:hlinkClick r:id="rId4"/>
              </a:rPr>
              <a:t>The WOW Show - YouTube</a:t>
            </a:r>
            <a:endParaRPr lang="en-GB" sz="1200" b="0" i="0" dirty="0">
              <a:solidFill>
                <a:schemeClr val="tx1"/>
              </a:solidFill>
              <a:latin typeface="+mn-lt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/>
              <a:t>Film link - </a:t>
            </a:r>
            <a:r>
              <a:rPr lang="en-GB" dirty="0">
                <a:hlinkClick r:id="rId5"/>
              </a:rPr>
              <a:t>Give us a minute - YouTube</a:t>
            </a:r>
            <a:endParaRPr lang="en-GB" dirty="0"/>
          </a:p>
          <a:p>
            <a:pPr marL="0" indent="0">
              <a:buNone/>
            </a:pPr>
            <a:endParaRPr lang="en-GB" dirty="0"/>
          </a:p>
          <a:p>
            <a:pPr marL="228600" indent="-228600">
              <a:buAutoNum type="arabicParenR"/>
            </a:pPr>
            <a:endParaRPr lang="en-GB" b="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A82F42D-A39C-0532-7A5B-254C16314F0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3F99BA-43AD-B845-8E67-BF48FDFD6E96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515697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6"/>
            <a:ext cx="7772400" cy="1470025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1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1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3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080549-2A41-40BA-9680-5D51B425DA2D}" type="datetime1">
              <a:rPr lang="en-US" smtClean="0"/>
              <a:t>2/24/2026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1BEFB5-B44B-A746-AD13-78F60F19D1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869736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696E05-FBBA-42BF-A54E-89BE7195A2DA}" type="datetime1">
              <a:rPr lang="en-US" smtClean="0"/>
              <a:t>2/24/2026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1BEFB5-B44B-A746-AD13-78F60F19D1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00592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5851525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5851525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AB83C8-2256-485D-809D-F91EF188DEB0}" type="datetime1">
              <a:rPr lang="en-US" smtClean="0"/>
              <a:t>2/24/2026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1BEFB5-B44B-A746-AD13-78F60F19D1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85256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565CB1-BD62-4C62-B4B6-0DE2971C3681}" type="datetime1">
              <a:rPr lang="en-US" smtClean="0"/>
              <a:t>2/24/2026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1BEFB5-B44B-A746-AD13-78F60F19D1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95566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1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189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A75A7B-C5DD-429A-AE03-C3BA57882764}" type="datetime1">
              <a:rPr lang="en-US" smtClean="0"/>
              <a:t>2/24/2026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1BEFB5-B44B-A746-AD13-78F60F19D1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54964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75524F-B553-4673-AF85-3F12FEA6F748}" type="datetime1">
              <a:rPr lang="en-US" smtClean="0"/>
              <a:t>2/24/2026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1BEFB5-B44B-A746-AD13-78F60F19D1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23431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7" y="1535113"/>
            <a:ext cx="4041775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7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761A71-8C5D-4BAF-83AD-257CFB1395FD}" type="datetime1">
              <a:rPr lang="en-US" smtClean="0"/>
              <a:t>2/24/2026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1BEFB5-B44B-A746-AD13-78F60F19D1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10449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7B70A9-560A-4E84-B9D5-CC0F1F7CA295}" type="datetime1">
              <a:rPr lang="en-US" smtClean="0"/>
              <a:t>2/24/2026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1BEFB5-B44B-A746-AD13-78F60F19D1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13923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6442D3-3D08-4C69-90B8-69BCEDA81329}" type="datetime1">
              <a:rPr lang="en-US" smtClean="0"/>
              <a:t>2/24/2026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1BEFB5-B44B-A746-AD13-78F60F19D1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08385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73049"/>
            <a:ext cx="3008313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189" indent="0">
              <a:buNone/>
              <a:defRPr sz="1200"/>
            </a:lvl2pPr>
            <a:lvl3pPr marL="914377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1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847F1F-5403-423C-A530-D6FE42FFE0C8}" type="datetime1">
              <a:rPr lang="en-US" smtClean="0"/>
              <a:t>2/24/2026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1BEFB5-B44B-A746-AD13-78F60F19D1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91154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189" indent="0">
              <a:buNone/>
              <a:defRPr sz="1200"/>
            </a:lvl2pPr>
            <a:lvl3pPr marL="914377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1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8D9DE8-4D55-4B0D-AEDE-96C4113977AD}" type="datetime1">
              <a:rPr lang="en-US" smtClean="0"/>
              <a:t>2/24/2026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1BEFB5-B44B-A746-AD13-78F60F19D1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09432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1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D04F28F-C5CC-43E7-AB5F-80E5F60A2506}" type="datetime1">
              <a:rPr lang="en-US" smtClean="0"/>
              <a:t>2/24/2026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1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1BEFB5-B44B-A746-AD13-78F60F19D1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87202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ctr" defTabSz="457189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891" indent="-342891" algn="l" defTabSz="457189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32" indent="-285744" algn="l" defTabSz="457189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1" indent="-228594" algn="l" defTabSz="457189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defTabSz="457189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9" indent="-228594" algn="l" defTabSz="457189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457189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457189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457189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457189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em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ucas.com/careers-advice" TargetMode="External"/><Relationship Id="rId13" Type="http://schemas.openxmlformats.org/officeDocument/2006/relationships/hyperlink" Target="https://www.cityandguilds.com/apprenticeships" TargetMode="External"/><Relationship Id="rId18" Type="http://schemas.openxmlformats.org/officeDocument/2006/relationships/hyperlink" Target="https://www.youtube.com/channel/UCXDSgY0E_aACHXcSqX14YNg" TargetMode="External"/><Relationship Id="rId3" Type="http://schemas.openxmlformats.org/officeDocument/2006/relationships/image" Target="../media/image17.png"/><Relationship Id="rId7" Type="http://schemas.openxmlformats.org/officeDocument/2006/relationships/hyperlink" Target="https://www.royalnavy.mod.uk/careers" TargetMode="External"/><Relationship Id="rId12" Type="http://schemas.openxmlformats.org/officeDocument/2006/relationships/hyperlink" Target="https://www.apprenticeships.gov.uk/" TargetMode="External"/><Relationship Id="rId17" Type="http://schemas.openxmlformats.org/officeDocument/2006/relationships/hyperlink" Target="https://www.thewowshow.org/" TargetMode="External"/><Relationship Id="rId2" Type="http://schemas.openxmlformats.org/officeDocument/2006/relationships/notesSlide" Target="../notesSlides/notesSlide19.xml"/><Relationship Id="rId16" Type="http://schemas.openxmlformats.org/officeDocument/2006/relationships/hyperlink" Target="https://nationalcareers.service.gov.uk/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wivenhoehouse.co.uk/the-edge-hotel-school/" TargetMode="External"/><Relationship Id="rId11" Type="http://schemas.openxmlformats.org/officeDocument/2006/relationships/hyperlink" Target="https://www.gov.uk/apply-apprenticeship" TargetMode="External"/><Relationship Id="rId5" Type="http://schemas.openxmlformats.org/officeDocument/2006/relationships/hyperlink" Target="https://www.citb.co.uk/courses-and-qualifications/" TargetMode="External"/><Relationship Id="rId15" Type="http://schemas.openxmlformats.org/officeDocument/2006/relationships/hyperlink" Target="https://www.bbc.co.uk/bitesize/careers" TargetMode="External"/><Relationship Id="rId10" Type="http://schemas.openxmlformats.org/officeDocument/2006/relationships/hyperlink" Target="https://ncw26.co.uk/" TargetMode="External"/><Relationship Id="rId19" Type="http://schemas.openxmlformats.org/officeDocument/2006/relationships/hyperlink" Target="https://www.youtube.com/watch?v=QuC-E0GBbbk" TargetMode="External"/><Relationship Id="rId4" Type="http://schemas.openxmlformats.org/officeDocument/2006/relationships/hyperlink" Target="https://www.healthcareers.nhs.uk/" TargetMode="External"/><Relationship Id="rId9" Type="http://schemas.openxmlformats.org/officeDocument/2006/relationships/hyperlink" Target="https://www.healthcareers.nhs.uk/career-planning/study-and-training/apprenticeships-traineeships-and-cadet-schemes" TargetMode="External"/><Relationship Id="rId14" Type="http://schemas.openxmlformats.org/officeDocument/2006/relationships/hyperlink" Target="https://www.gov.uk/topic/further-education-skills/apprenticeships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5" Type="http://schemas.openxmlformats.org/officeDocument/2006/relationships/hyperlink" Target="https://www.youtube.com/watch?v=QuC-E0GBbbk" TargetMode="External"/><Relationship Id="rId4" Type="http://schemas.openxmlformats.org/officeDocument/2006/relationships/image" Target="../media/image3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977DF813-B41A-3E9D-73CB-91E4E6B04167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34000"/>
          </a:blip>
          <a:srcRect l="15200" r="-1679"/>
          <a:stretch>
            <a:fillRect/>
          </a:stretch>
        </p:blipFill>
        <p:spPr>
          <a:xfrm>
            <a:off x="107503" y="116634"/>
            <a:ext cx="9036497" cy="6624732"/>
          </a:xfrm>
          <a:prstGeom prst="rect">
            <a:avLst/>
          </a:prstGeom>
        </p:spPr>
      </p:pic>
      <p:sp>
        <p:nvSpPr>
          <p:cNvPr id="4" name="Shape 88"/>
          <p:cNvSpPr/>
          <p:nvPr/>
        </p:nvSpPr>
        <p:spPr>
          <a:xfrm>
            <a:off x="81553" y="116634"/>
            <a:ext cx="8928992" cy="6624735"/>
          </a:xfrm>
          <a:prstGeom prst="rect">
            <a:avLst/>
          </a:prstGeom>
          <a:noFill/>
          <a:ln w="127000" cap="flat" cmpd="sng">
            <a:solidFill>
              <a:srgbClr val="BA1A1A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algn="ctr"/>
            <a:endParaRPr dirty="0">
              <a:solidFill>
                <a:schemeClr val="lt1"/>
              </a:solidFill>
              <a:latin typeface="Century Gothic" panose="020B0502020202020204" pitchFamily="34" charset="0"/>
              <a:ea typeface="Calibri"/>
              <a:cs typeface="Calibri"/>
              <a:sym typeface="Calibri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BEB6012D-B1D8-6245-A474-C08E21F3B4F3}"/>
              </a:ext>
            </a:extLst>
          </p:cNvPr>
          <p:cNvPicPr>
            <a:picLocks noChangeAspect="1"/>
          </p:cNvPicPr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269271" y="296460"/>
            <a:ext cx="2486160" cy="1851611"/>
          </a:xfrm>
          <a:prstGeom prst="rect">
            <a:avLst/>
          </a:prstGeom>
        </p:spPr>
      </p:pic>
      <p:sp>
        <p:nvSpPr>
          <p:cNvPr id="6" name="Shape 102">
            <a:extLst>
              <a:ext uri="{FF2B5EF4-FFF2-40B4-BE49-F238E27FC236}">
                <a16:creationId xmlns:a16="http://schemas.microsoft.com/office/drawing/2014/main" id="{D94F4ED0-66CF-2B15-45B0-EA950C56CB85}"/>
              </a:ext>
            </a:extLst>
          </p:cNvPr>
          <p:cNvSpPr txBox="1"/>
          <p:nvPr/>
        </p:nvSpPr>
        <p:spPr>
          <a:xfrm>
            <a:off x="7003474" y="6663965"/>
            <a:ext cx="2033024" cy="11663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algn="r">
              <a:buSzPct val="25000"/>
            </a:pPr>
            <a:r>
              <a:rPr lang="en-GB" sz="10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  <a:sym typeface="Lato"/>
              </a:rPr>
              <a:t>©TheWOWShow2026</a:t>
            </a:r>
          </a:p>
        </p:txBody>
      </p:sp>
      <p:sp>
        <p:nvSpPr>
          <p:cNvPr id="10" name="Shape 102">
            <a:extLst>
              <a:ext uri="{FF2B5EF4-FFF2-40B4-BE49-F238E27FC236}">
                <a16:creationId xmlns:a16="http://schemas.microsoft.com/office/drawing/2014/main" id="{5978519B-861B-38C3-33F8-1DE7DDA9A1DB}"/>
              </a:ext>
            </a:extLst>
          </p:cNvPr>
          <p:cNvSpPr txBox="1"/>
          <p:nvPr/>
        </p:nvSpPr>
        <p:spPr>
          <a:xfrm>
            <a:off x="-36512" y="6614591"/>
            <a:ext cx="1430352" cy="221423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algn="r">
              <a:buSzPct val="25000"/>
            </a:pPr>
            <a:r>
              <a:rPr lang="en-GB" sz="10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  <a:sym typeface="Lato"/>
              </a:rPr>
              <a:t>©JudithHadfield2026</a:t>
            </a:r>
          </a:p>
        </p:txBody>
      </p:sp>
    </p:spTree>
    <p:extLst>
      <p:ext uri="{BB962C8B-B14F-4D97-AF65-F5344CB8AC3E}">
        <p14:creationId xmlns:p14="http://schemas.microsoft.com/office/powerpoint/2010/main" val="95208366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47024A4-CDA0-2B63-66D6-EA296D47322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078AAD48-2A7A-5E80-A4BB-66D4FF8EB718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30000"/>
          </a:blip>
          <a:stretch>
            <a:fillRect/>
          </a:stretch>
        </p:blipFill>
        <p:spPr>
          <a:xfrm>
            <a:off x="122786" y="982382"/>
            <a:ext cx="8928993" cy="5798694"/>
          </a:xfrm>
          <a:prstGeom prst="rect">
            <a:avLst/>
          </a:prstGeom>
        </p:spPr>
      </p:pic>
      <p:pic>
        <p:nvPicPr>
          <p:cNvPr id="18" name="Picture 2" descr="Image result for wow careers">
            <a:extLst>
              <a:ext uri="{FF2B5EF4-FFF2-40B4-BE49-F238E27FC236}">
                <a16:creationId xmlns:a16="http://schemas.microsoft.com/office/drawing/2014/main" id="{E6AAF883-0E97-31DB-0F5B-4D8CE09CBCD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091979" y="213327"/>
            <a:ext cx="827395" cy="6620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Shape 114">
            <a:extLst>
              <a:ext uri="{FF2B5EF4-FFF2-40B4-BE49-F238E27FC236}">
                <a16:creationId xmlns:a16="http://schemas.microsoft.com/office/drawing/2014/main" id="{445872EE-0DEB-D8C0-26CA-7583A94DFC80}"/>
              </a:ext>
            </a:extLst>
          </p:cNvPr>
          <p:cNvSpPr/>
          <p:nvPr/>
        </p:nvSpPr>
        <p:spPr>
          <a:xfrm>
            <a:off x="768897" y="172872"/>
            <a:ext cx="7759105" cy="538608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>
              <a:buSzPct val="25000"/>
            </a:pPr>
            <a:endParaRPr lang="en-GB" sz="2800" b="1" dirty="0"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  <a:sym typeface="Lato"/>
            </a:endParaRPr>
          </a:p>
        </p:txBody>
      </p:sp>
      <p:sp>
        <p:nvSpPr>
          <p:cNvPr id="15" name="Shape 114">
            <a:extLst>
              <a:ext uri="{FF2B5EF4-FFF2-40B4-BE49-F238E27FC236}">
                <a16:creationId xmlns:a16="http://schemas.microsoft.com/office/drawing/2014/main" id="{FBA44764-3532-EA73-9266-05B050B00D7D}"/>
              </a:ext>
            </a:extLst>
          </p:cNvPr>
          <p:cNvSpPr/>
          <p:nvPr/>
        </p:nvSpPr>
        <p:spPr>
          <a:xfrm>
            <a:off x="796576" y="181055"/>
            <a:ext cx="7759105" cy="538608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>
              <a:buSzPct val="25000"/>
            </a:pPr>
            <a:endParaRPr lang="en-GB" sz="2800" b="1" dirty="0"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  <a:sym typeface="Lato"/>
            </a:endParaRPr>
          </a:p>
        </p:txBody>
      </p:sp>
      <p:sp>
        <p:nvSpPr>
          <p:cNvPr id="29" name="Shape 114">
            <a:extLst>
              <a:ext uri="{FF2B5EF4-FFF2-40B4-BE49-F238E27FC236}">
                <a16:creationId xmlns:a16="http://schemas.microsoft.com/office/drawing/2014/main" id="{C167656C-F5C0-7D29-CDB4-BB5EF483832F}"/>
              </a:ext>
            </a:extLst>
          </p:cNvPr>
          <p:cNvSpPr/>
          <p:nvPr/>
        </p:nvSpPr>
        <p:spPr>
          <a:xfrm>
            <a:off x="796574" y="208607"/>
            <a:ext cx="8001569" cy="538608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>
              <a:buSzPct val="25000"/>
            </a:pPr>
            <a:r>
              <a:rPr lang="en-GB" sz="2400" b="1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  <a:sym typeface="Lato"/>
              </a:rPr>
              <a:t>Guided Discussion</a:t>
            </a:r>
          </a:p>
        </p:txBody>
      </p:sp>
      <p:sp>
        <p:nvSpPr>
          <p:cNvPr id="19" name="Rectangle: Rounded Corners 33">
            <a:extLst>
              <a:ext uri="{FF2B5EF4-FFF2-40B4-BE49-F238E27FC236}">
                <a16:creationId xmlns:a16="http://schemas.microsoft.com/office/drawing/2014/main" id="{EFB6B3B5-B41B-D8AC-514E-D7C480410F13}"/>
              </a:ext>
            </a:extLst>
          </p:cNvPr>
          <p:cNvSpPr/>
          <p:nvPr/>
        </p:nvSpPr>
        <p:spPr>
          <a:xfrm>
            <a:off x="4314512" y="4842164"/>
            <a:ext cx="4191164" cy="1055787"/>
          </a:xfrm>
          <a:prstGeom prst="roundRect">
            <a:avLst/>
          </a:prstGeom>
          <a:solidFill>
            <a:srgbClr val="F8D0D0"/>
          </a:solidFill>
          <a:ln>
            <a:solidFill>
              <a:srgbClr val="BA1A1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rIns="36000" rtlCol="0" anchor="ctr"/>
          <a:lstStyle/>
          <a:p>
            <a:pPr algn="ctr"/>
            <a:r>
              <a:rPr lang="en-GB" sz="1600" dirty="0">
                <a:solidFill>
                  <a:schemeClr val="tx1"/>
                </a:solidFill>
                <a:latin typeface="Helvetica Neue" panose="02000503000000020004"/>
                <a:ea typeface="Helvetica Neue" panose="02000503000000020004" pitchFamily="2" charset="0"/>
                <a:cs typeface="Helvetica Neue" panose="02000503000000020004" pitchFamily="2" charset="0"/>
              </a:rPr>
              <a:t>What range of roles exist in the Navy beyond the ones you expected?</a:t>
            </a:r>
          </a:p>
        </p:txBody>
      </p:sp>
      <p:sp>
        <p:nvSpPr>
          <p:cNvPr id="16" name="Shape 88">
            <a:extLst>
              <a:ext uri="{FF2B5EF4-FFF2-40B4-BE49-F238E27FC236}">
                <a16:creationId xmlns:a16="http://schemas.microsoft.com/office/drawing/2014/main" id="{BB699FA2-E077-2AE0-C3CE-730339B53D96}"/>
              </a:ext>
            </a:extLst>
          </p:cNvPr>
          <p:cNvSpPr/>
          <p:nvPr/>
        </p:nvSpPr>
        <p:spPr>
          <a:xfrm>
            <a:off x="122787" y="106311"/>
            <a:ext cx="8928992" cy="6624735"/>
          </a:xfrm>
          <a:prstGeom prst="rect">
            <a:avLst/>
          </a:prstGeom>
          <a:noFill/>
          <a:ln w="127000" cap="flat" cmpd="sng">
            <a:solidFill>
              <a:srgbClr val="BA1A1A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algn="ctr"/>
            <a:endParaRPr dirty="0">
              <a:solidFill>
                <a:schemeClr val="lt1"/>
              </a:solidFill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  <a:sym typeface="Calibri"/>
            </a:endParaRPr>
          </a:p>
        </p:txBody>
      </p:sp>
      <p:sp>
        <p:nvSpPr>
          <p:cNvPr id="17" name="Pentagon 20">
            <a:extLst>
              <a:ext uri="{FF2B5EF4-FFF2-40B4-BE49-F238E27FC236}">
                <a16:creationId xmlns:a16="http://schemas.microsoft.com/office/drawing/2014/main" id="{49D59B9E-F8B5-7B99-B769-EA34B488FA24}"/>
              </a:ext>
            </a:extLst>
          </p:cNvPr>
          <p:cNvSpPr/>
          <p:nvPr/>
        </p:nvSpPr>
        <p:spPr>
          <a:xfrm>
            <a:off x="37913" y="156341"/>
            <a:ext cx="758663" cy="538608"/>
          </a:xfrm>
          <a:prstGeom prst="homePlate">
            <a:avLst/>
          </a:prstGeom>
          <a:solidFill>
            <a:schemeClr val="tx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bg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3</a:t>
            </a: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D322840F-00F8-CA24-FEBA-5D75ED19DCA9}"/>
              </a:ext>
            </a:extLst>
          </p:cNvPr>
          <p:cNvSpPr/>
          <p:nvPr/>
        </p:nvSpPr>
        <p:spPr>
          <a:xfrm>
            <a:off x="503960" y="1230213"/>
            <a:ext cx="2457450" cy="831272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solidFill>
              <a:srgbClr val="BA1A1A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Helvetica Neue" panose="02000503000000020004"/>
              </a:rPr>
              <a:t>Armed forces</a:t>
            </a:r>
          </a:p>
        </p:txBody>
      </p:sp>
      <p:sp>
        <p:nvSpPr>
          <p:cNvPr id="5" name="Shape 102">
            <a:extLst>
              <a:ext uri="{FF2B5EF4-FFF2-40B4-BE49-F238E27FC236}">
                <a16:creationId xmlns:a16="http://schemas.microsoft.com/office/drawing/2014/main" id="{5E4352D1-E757-959B-9253-394D0C5A76AD}"/>
              </a:ext>
            </a:extLst>
          </p:cNvPr>
          <p:cNvSpPr txBox="1"/>
          <p:nvPr/>
        </p:nvSpPr>
        <p:spPr>
          <a:xfrm>
            <a:off x="-36512" y="6614591"/>
            <a:ext cx="1430352" cy="221423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algn="r">
              <a:buSzPct val="25000"/>
            </a:pPr>
            <a:r>
              <a:rPr lang="en-GB" sz="10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  <a:sym typeface="Lato"/>
              </a:rPr>
              <a:t>©JudithHadfield2026</a:t>
            </a:r>
          </a:p>
        </p:txBody>
      </p:sp>
      <p:sp>
        <p:nvSpPr>
          <p:cNvPr id="4" name="Shape 102">
            <a:extLst>
              <a:ext uri="{FF2B5EF4-FFF2-40B4-BE49-F238E27FC236}">
                <a16:creationId xmlns:a16="http://schemas.microsoft.com/office/drawing/2014/main" id="{64F0548A-3A40-4258-C0D1-C6862C97049A}"/>
              </a:ext>
            </a:extLst>
          </p:cNvPr>
          <p:cNvSpPr txBox="1"/>
          <p:nvPr/>
        </p:nvSpPr>
        <p:spPr>
          <a:xfrm>
            <a:off x="7003474" y="6663965"/>
            <a:ext cx="2033024" cy="11663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algn="r">
              <a:buSzPct val="25000"/>
            </a:pPr>
            <a:r>
              <a:rPr lang="en-GB" sz="10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  <a:sym typeface="Lato"/>
              </a:rPr>
              <a:t>©TheWOWShow2026</a:t>
            </a:r>
          </a:p>
        </p:txBody>
      </p:sp>
    </p:spTree>
    <p:extLst>
      <p:ext uri="{BB962C8B-B14F-4D97-AF65-F5344CB8AC3E}">
        <p14:creationId xmlns:p14="http://schemas.microsoft.com/office/powerpoint/2010/main" val="279706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0D37798-D52A-5AE2-1099-5457975BC32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CEDE8776-37CA-EEB4-DA3B-C9E901F1F490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30000"/>
          </a:blip>
          <a:stretch>
            <a:fillRect/>
          </a:stretch>
        </p:blipFill>
        <p:spPr>
          <a:xfrm>
            <a:off x="109800" y="982381"/>
            <a:ext cx="8924399" cy="5694563"/>
          </a:xfrm>
          <a:prstGeom prst="rect">
            <a:avLst/>
          </a:prstGeom>
        </p:spPr>
      </p:pic>
      <p:pic>
        <p:nvPicPr>
          <p:cNvPr id="18" name="Picture 2" descr="Image result for wow careers">
            <a:extLst>
              <a:ext uri="{FF2B5EF4-FFF2-40B4-BE49-F238E27FC236}">
                <a16:creationId xmlns:a16="http://schemas.microsoft.com/office/drawing/2014/main" id="{7086A0D3-CD77-5A3B-FBB4-D29E00FB2B7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091979" y="213327"/>
            <a:ext cx="827395" cy="6620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Shape 114">
            <a:extLst>
              <a:ext uri="{FF2B5EF4-FFF2-40B4-BE49-F238E27FC236}">
                <a16:creationId xmlns:a16="http://schemas.microsoft.com/office/drawing/2014/main" id="{0ECCA1BA-A136-1751-78FE-2A25CE2477D4}"/>
              </a:ext>
            </a:extLst>
          </p:cNvPr>
          <p:cNvSpPr/>
          <p:nvPr/>
        </p:nvSpPr>
        <p:spPr>
          <a:xfrm>
            <a:off x="768897" y="172872"/>
            <a:ext cx="7759105" cy="538608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>
              <a:buSzPct val="25000"/>
            </a:pPr>
            <a:endParaRPr lang="en-GB" sz="2800" b="1" dirty="0"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  <a:sym typeface="Lato"/>
            </a:endParaRPr>
          </a:p>
        </p:txBody>
      </p:sp>
      <p:sp>
        <p:nvSpPr>
          <p:cNvPr id="15" name="Shape 114">
            <a:extLst>
              <a:ext uri="{FF2B5EF4-FFF2-40B4-BE49-F238E27FC236}">
                <a16:creationId xmlns:a16="http://schemas.microsoft.com/office/drawing/2014/main" id="{7FC9C5FD-D02E-BDB8-6B41-36EC6E727FC1}"/>
              </a:ext>
            </a:extLst>
          </p:cNvPr>
          <p:cNvSpPr/>
          <p:nvPr/>
        </p:nvSpPr>
        <p:spPr>
          <a:xfrm>
            <a:off x="796576" y="181055"/>
            <a:ext cx="7759105" cy="538608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>
              <a:buSzPct val="25000"/>
            </a:pPr>
            <a:endParaRPr lang="en-GB" sz="2800" b="1" dirty="0"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  <a:sym typeface="Lato"/>
            </a:endParaRPr>
          </a:p>
        </p:txBody>
      </p:sp>
      <p:sp>
        <p:nvSpPr>
          <p:cNvPr id="29" name="Shape 114">
            <a:extLst>
              <a:ext uri="{FF2B5EF4-FFF2-40B4-BE49-F238E27FC236}">
                <a16:creationId xmlns:a16="http://schemas.microsoft.com/office/drawing/2014/main" id="{FBB1AC33-14E0-FF4B-A9C6-E18183DDEC98}"/>
              </a:ext>
            </a:extLst>
          </p:cNvPr>
          <p:cNvSpPr/>
          <p:nvPr/>
        </p:nvSpPr>
        <p:spPr>
          <a:xfrm>
            <a:off x="796574" y="208607"/>
            <a:ext cx="8001569" cy="538608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>
              <a:buSzPct val="25000"/>
            </a:pPr>
            <a:r>
              <a:rPr lang="en-GB" sz="2400" b="1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  <a:sym typeface="Lato"/>
              </a:rPr>
              <a:t>Guided Discussion</a:t>
            </a:r>
          </a:p>
        </p:txBody>
      </p:sp>
      <p:sp>
        <p:nvSpPr>
          <p:cNvPr id="19" name="Rectangle: Rounded Corners 33">
            <a:extLst>
              <a:ext uri="{FF2B5EF4-FFF2-40B4-BE49-F238E27FC236}">
                <a16:creationId xmlns:a16="http://schemas.microsoft.com/office/drawing/2014/main" id="{13C0274C-24CC-44AA-BCF8-253FD0BE6F52}"/>
              </a:ext>
            </a:extLst>
          </p:cNvPr>
          <p:cNvSpPr/>
          <p:nvPr/>
        </p:nvSpPr>
        <p:spPr>
          <a:xfrm>
            <a:off x="4364517" y="4291445"/>
            <a:ext cx="4191164" cy="966355"/>
          </a:xfrm>
          <a:prstGeom prst="roundRect">
            <a:avLst/>
          </a:prstGeom>
          <a:solidFill>
            <a:srgbClr val="F8D0D0"/>
          </a:solidFill>
          <a:ln>
            <a:solidFill>
              <a:srgbClr val="BA1A1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rIns="36000" rtlCol="0" anchor="ctr"/>
          <a:lstStyle/>
          <a:p>
            <a:pPr algn="ctr"/>
            <a:r>
              <a:rPr lang="en-GB" sz="1600" dirty="0">
                <a:solidFill>
                  <a:schemeClr val="tx1"/>
                </a:solidFill>
                <a:latin typeface="Helvetica Neue" panose="02000503000000020004"/>
                <a:ea typeface="Helvetica Neue" panose="02000503000000020004" pitchFamily="2" charset="0"/>
                <a:cs typeface="Helvetica Neue" panose="02000503000000020004" pitchFamily="2" charset="0"/>
              </a:rPr>
              <a:t>Which soft skills were mentioned?</a:t>
            </a:r>
          </a:p>
        </p:txBody>
      </p:sp>
      <p:sp>
        <p:nvSpPr>
          <p:cNvPr id="16" name="Shape 88">
            <a:extLst>
              <a:ext uri="{FF2B5EF4-FFF2-40B4-BE49-F238E27FC236}">
                <a16:creationId xmlns:a16="http://schemas.microsoft.com/office/drawing/2014/main" id="{E1FB8178-4221-F590-DDD0-8EE010BCCCC3}"/>
              </a:ext>
            </a:extLst>
          </p:cNvPr>
          <p:cNvSpPr/>
          <p:nvPr/>
        </p:nvSpPr>
        <p:spPr>
          <a:xfrm>
            <a:off x="122787" y="106311"/>
            <a:ext cx="8928992" cy="6624735"/>
          </a:xfrm>
          <a:prstGeom prst="rect">
            <a:avLst/>
          </a:prstGeom>
          <a:noFill/>
          <a:ln w="127000" cap="flat" cmpd="sng">
            <a:solidFill>
              <a:srgbClr val="BA1A1A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algn="ctr"/>
            <a:endParaRPr dirty="0">
              <a:solidFill>
                <a:schemeClr val="lt1"/>
              </a:solidFill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  <a:sym typeface="Calibri"/>
            </a:endParaRPr>
          </a:p>
        </p:txBody>
      </p:sp>
      <p:sp>
        <p:nvSpPr>
          <p:cNvPr id="17" name="Pentagon 20">
            <a:extLst>
              <a:ext uri="{FF2B5EF4-FFF2-40B4-BE49-F238E27FC236}">
                <a16:creationId xmlns:a16="http://schemas.microsoft.com/office/drawing/2014/main" id="{5488CFB3-9EBA-C650-37BE-1484E775D0EC}"/>
              </a:ext>
            </a:extLst>
          </p:cNvPr>
          <p:cNvSpPr/>
          <p:nvPr/>
        </p:nvSpPr>
        <p:spPr>
          <a:xfrm>
            <a:off x="37913" y="156341"/>
            <a:ext cx="758663" cy="538608"/>
          </a:xfrm>
          <a:prstGeom prst="homePlate">
            <a:avLst/>
          </a:prstGeom>
          <a:solidFill>
            <a:schemeClr val="tx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bg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3</a:t>
            </a: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76BFDCF5-CFBF-C2E2-734E-9D813747E5B6}"/>
              </a:ext>
            </a:extLst>
          </p:cNvPr>
          <p:cNvSpPr/>
          <p:nvPr/>
        </p:nvSpPr>
        <p:spPr>
          <a:xfrm>
            <a:off x="417245" y="1230213"/>
            <a:ext cx="2461038" cy="831272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solidFill>
              <a:srgbClr val="BA1A1A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Helvetica Neue" panose="02000503000000020004"/>
              </a:rPr>
              <a:t>Soft skills</a:t>
            </a:r>
          </a:p>
        </p:txBody>
      </p:sp>
      <p:sp>
        <p:nvSpPr>
          <p:cNvPr id="9" name="Rectangle: Rounded Corners 33">
            <a:extLst>
              <a:ext uri="{FF2B5EF4-FFF2-40B4-BE49-F238E27FC236}">
                <a16:creationId xmlns:a16="http://schemas.microsoft.com/office/drawing/2014/main" id="{95A43044-1E2F-50CB-BE93-D6FE48E36874}"/>
              </a:ext>
            </a:extLst>
          </p:cNvPr>
          <p:cNvSpPr/>
          <p:nvPr/>
        </p:nvSpPr>
        <p:spPr>
          <a:xfrm>
            <a:off x="4377504" y="5420536"/>
            <a:ext cx="4191164" cy="966355"/>
          </a:xfrm>
          <a:prstGeom prst="roundRect">
            <a:avLst/>
          </a:prstGeom>
          <a:solidFill>
            <a:srgbClr val="F8D0D0"/>
          </a:solidFill>
          <a:ln>
            <a:solidFill>
              <a:srgbClr val="BA1A1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rIns="36000" rtlCol="0" anchor="ctr"/>
          <a:lstStyle/>
          <a:p>
            <a:pPr algn="ctr"/>
            <a:r>
              <a:rPr lang="en-GB" sz="1600" dirty="0">
                <a:solidFill>
                  <a:schemeClr val="tx1"/>
                </a:solidFill>
                <a:latin typeface="Helvetica Neue" panose="02000503000000020004"/>
                <a:ea typeface="Helvetica Neue" panose="02000503000000020004" pitchFamily="2" charset="0"/>
                <a:cs typeface="Helvetica Neue" panose="02000503000000020004" pitchFamily="2" charset="0"/>
              </a:rPr>
              <a:t>Why do you think employers value them as much as qualifications?</a:t>
            </a:r>
          </a:p>
        </p:txBody>
      </p:sp>
      <p:sp>
        <p:nvSpPr>
          <p:cNvPr id="3" name="Shape 102">
            <a:extLst>
              <a:ext uri="{FF2B5EF4-FFF2-40B4-BE49-F238E27FC236}">
                <a16:creationId xmlns:a16="http://schemas.microsoft.com/office/drawing/2014/main" id="{FAC10890-D90C-307A-326A-205B9143385B}"/>
              </a:ext>
            </a:extLst>
          </p:cNvPr>
          <p:cNvSpPr txBox="1"/>
          <p:nvPr/>
        </p:nvSpPr>
        <p:spPr>
          <a:xfrm>
            <a:off x="-36512" y="6614591"/>
            <a:ext cx="1430352" cy="221423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algn="r">
              <a:buSzPct val="25000"/>
            </a:pPr>
            <a:r>
              <a:rPr lang="en-GB" sz="10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  <a:sym typeface="Lato"/>
              </a:rPr>
              <a:t>©JudithHadfield2026</a:t>
            </a:r>
          </a:p>
        </p:txBody>
      </p:sp>
      <p:sp>
        <p:nvSpPr>
          <p:cNvPr id="4" name="Shape 102">
            <a:extLst>
              <a:ext uri="{FF2B5EF4-FFF2-40B4-BE49-F238E27FC236}">
                <a16:creationId xmlns:a16="http://schemas.microsoft.com/office/drawing/2014/main" id="{8CB94BA3-B121-0BC0-95DF-FFA55117AD49}"/>
              </a:ext>
            </a:extLst>
          </p:cNvPr>
          <p:cNvSpPr txBox="1"/>
          <p:nvPr/>
        </p:nvSpPr>
        <p:spPr>
          <a:xfrm>
            <a:off x="7003474" y="6663965"/>
            <a:ext cx="2033024" cy="11663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algn="r">
              <a:buSzPct val="25000"/>
            </a:pPr>
            <a:r>
              <a:rPr lang="en-GB" sz="10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  <a:sym typeface="Lato"/>
              </a:rPr>
              <a:t>©TheWOWShow2026</a:t>
            </a:r>
          </a:p>
        </p:txBody>
      </p:sp>
    </p:spTree>
    <p:extLst>
      <p:ext uri="{BB962C8B-B14F-4D97-AF65-F5344CB8AC3E}">
        <p14:creationId xmlns:p14="http://schemas.microsoft.com/office/powerpoint/2010/main" val="37873628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9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71AE44C2-E298-FF89-6949-C8B4F53FFB78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35000"/>
          </a:blip>
          <a:srcRect l="171" t="-739" r="-171" b="-5761"/>
          <a:stretch>
            <a:fillRect/>
          </a:stretch>
        </p:blipFill>
        <p:spPr>
          <a:xfrm>
            <a:off x="122787" y="931146"/>
            <a:ext cx="8928992" cy="6201982"/>
          </a:xfrm>
          <a:prstGeom prst="rect">
            <a:avLst/>
          </a:prstGeom>
        </p:spPr>
      </p:pic>
      <p:sp>
        <p:nvSpPr>
          <p:cNvPr id="18" name="Shape 88">
            <a:extLst>
              <a:ext uri="{FF2B5EF4-FFF2-40B4-BE49-F238E27FC236}">
                <a16:creationId xmlns:a16="http://schemas.microsoft.com/office/drawing/2014/main" id="{B3665380-2CF7-4151-BEEF-35E12D4B7781}"/>
              </a:ext>
            </a:extLst>
          </p:cNvPr>
          <p:cNvSpPr/>
          <p:nvPr/>
        </p:nvSpPr>
        <p:spPr>
          <a:xfrm>
            <a:off x="122787" y="106311"/>
            <a:ext cx="8928992" cy="6624735"/>
          </a:xfrm>
          <a:prstGeom prst="rect">
            <a:avLst/>
          </a:prstGeom>
          <a:noFill/>
          <a:ln w="127000" cap="flat" cmpd="sng">
            <a:solidFill>
              <a:srgbClr val="BA1A1A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algn="ctr"/>
            <a:endParaRPr dirty="0">
              <a:solidFill>
                <a:schemeClr val="lt1"/>
              </a:solidFill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  <a:sym typeface="Calibri"/>
            </a:endParaRPr>
          </a:p>
        </p:txBody>
      </p:sp>
      <p:sp>
        <p:nvSpPr>
          <p:cNvPr id="8" name="Shape 114">
            <a:extLst>
              <a:ext uri="{FF2B5EF4-FFF2-40B4-BE49-F238E27FC236}">
                <a16:creationId xmlns:a16="http://schemas.microsoft.com/office/drawing/2014/main" id="{8806C1FF-7E28-42E7-9523-CB2C7C9A51A9}"/>
              </a:ext>
            </a:extLst>
          </p:cNvPr>
          <p:cNvSpPr/>
          <p:nvPr/>
        </p:nvSpPr>
        <p:spPr>
          <a:xfrm>
            <a:off x="768897" y="172872"/>
            <a:ext cx="7759105" cy="538608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>
              <a:buSzPct val="25000"/>
            </a:pPr>
            <a:endParaRPr lang="en-GB" sz="2800" b="1" dirty="0"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  <a:sym typeface="Lato"/>
            </a:endParaRPr>
          </a:p>
        </p:txBody>
      </p:sp>
      <p:sp>
        <p:nvSpPr>
          <p:cNvPr id="15" name="Shape 114">
            <a:extLst>
              <a:ext uri="{FF2B5EF4-FFF2-40B4-BE49-F238E27FC236}">
                <a16:creationId xmlns:a16="http://schemas.microsoft.com/office/drawing/2014/main" id="{AC98DBA0-58D7-423A-A505-78A2F55BBA58}"/>
              </a:ext>
            </a:extLst>
          </p:cNvPr>
          <p:cNvSpPr/>
          <p:nvPr/>
        </p:nvSpPr>
        <p:spPr>
          <a:xfrm>
            <a:off x="796576" y="181055"/>
            <a:ext cx="7759105" cy="538608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>
              <a:buSzPct val="25000"/>
            </a:pPr>
            <a:endParaRPr lang="en-GB" sz="2800" b="1" dirty="0"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  <a:sym typeface="Lato"/>
            </a:endParaRPr>
          </a:p>
        </p:txBody>
      </p:sp>
      <p:sp>
        <p:nvSpPr>
          <p:cNvPr id="29" name="Shape 114">
            <a:extLst>
              <a:ext uri="{FF2B5EF4-FFF2-40B4-BE49-F238E27FC236}">
                <a16:creationId xmlns:a16="http://schemas.microsoft.com/office/drawing/2014/main" id="{320CE8B6-3700-AC41-BDB8-785348655E54}"/>
              </a:ext>
            </a:extLst>
          </p:cNvPr>
          <p:cNvSpPr/>
          <p:nvPr/>
        </p:nvSpPr>
        <p:spPr>
          <a:xfrm>
            <a:off x="796573" y="208607"/>
            <a:ext cx="8681059" cy="538608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>
              <a:buSzPct val="25000"/>
            </a:pPr>
            <a:r>
              <a:rPr lang="en-GB" sz="2100" b="1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  <a:sym typeface="Lato"/>
              </a:rPr>
              <a:t>Classroom idea – Career Clusters Carousel</a:t>
            </a:r>
          </a:p>
        </p:txBody>
      </p:sp>
      <p:pic>
        <p:nvPicPr>
          <p:cNvPr id="17" name="Picture 2" descr="Image result for wow careers">
            <a:extLst>
              <a:ext uri="{FF2B5EF4-FFF2-40B4-BE49-F238E27FC236}">
                <a16:creationId xmlns:a16="http://schemas.microsoft.com/office/drawing/2014/main" id="{2D7DABEE-D9DB-47D8-BBD9-4F37E40D46B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091979" y="213327"/>
            <a:ext cx="827395" cy="6620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Pentagon 20">
            <a:extLst>
              <a:ext uri="{FF2B5EF4-FFF2-40B4-BE49-F238E27FC236}">
                <a16:creationId xmlns:a16="http://schemas.microsoft.com/office/drawing/2014/main" id="{5779BAD4-55BB-4929-B622-E0666F4B6BA4}"/>
              </a:ext>
            </a:extLst>
          </p:cNvPr>
          <p:cNvSpPr/>
          <p:nvPr/>
        </p:nvSpPr>
        <p:spPr>
          <a:xfrm>
            <a:off x="37913" y="156341"/>
            <a:ext cx="758663" cy="538608"/>
          </a:xfrm>
          <a:prstGeom prst="homePlate">
            <a:avLst/>
          </a:prstGeom>
          <a:solidFill>
            <a:schemeClr val="tx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bg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4a</a:t>
            </a:r>
          </a:p>
        </p:txBody>
      </p:sp>
      <p:sp>
        <p:nvSpPr>
          <p:cNvPr id="36" name="Cloud 35">
            <a:extLst>
              <a:ext uri="{FF2B5EF4-FFF2-40B4-BE49-F238E27FC236}">
                <a16:creationId xmlns:a16="http://schemas.microsoft.com/office/drawing/2014/main" id="{F94389A3-A650-4C1B-BFA5-BC0514B19209}"/>
              </a:ext>
            </a:extLst>
          </p:cNvPr>
          <p:cNvSpPr/>
          <p:nvPr/>
        </p:nvSpPr>
        <p:spPr>
          <a:xfrm>
            <a:off x="2277733" y="931146"/>
            <a:ext cx="4588534" cy="1993221"/>
          </a:xfrm>
          <a:prstGeom prst="cloud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GB" sz="1600" b="1" dirty="0">
                <a:solidFill>
                  <a:schemeClr val="tx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  <a:sym typeface="Century Gothic"/>
              </a:rPr>
              <a:t>Go to one of the stations and complete the following activities</a:t>
            </a:r>
          </a:p>
        </p:txBody>
      </p:sp>
      <p:sp>
        <p:nvSpPr>
          <p:cNvPr id="13" name="Rectangle: Rounded Corners 33">
            <a:extLst>
              <a:ext uri="{FF2B5EF4-FFF2-40B4-BE49-F238E27FC236}">
                <a16:creationId xmlns:a16="http://schemas.microsoft.com/office/drawing/2014/main" id="{A5D70547-7A90-4163-AFA0-179F2E439F4E}"/>
              </a:ext>
            </a:extLst>
          </p:cNvPr>
          <p:cNvSpPr/>
          <p:nvPr/>
        </p:nvSpPr>
        <p:spPr>
          <a:xfrm>
            <a:off x="768897" y="3507229"/>
            <a:ext cx="2930113" cy="846484"/>
          </a:xfrm>
          <a:prstGeom prst="roundRect">
            <a:avLst/>
          </a:prstGeom>
          <a:solidFill>
            <a:srgbClr val="F8D0D0"/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rIns="36000" rtlCol="0" anchor="ctr"/>
          <a:lstStyle/>
          <a:p>
            <a:pPr algn="ctr"/>
            <a:r>
              <a:rPr lang="en-GB" sz="1600" dirty="0">
                <a:solidFill>
                  <a:schemeClr val="tx1"/>
                </a:solidFill>
                <a:latin typeface="Helvetica Neue" panose="02000503000000020004"/>
              </a:rPr>
              <a:t>List the careers from that sector shown in the film</a:t>
            </a:r>
          </a:p>
        </p:txBody>
      </p:sp>
      <p:sp>
        <p:nvSpPr>
          <p:cNvPr id="14" name="Rectangle: Rounded Corners 33">
            <a:extLst>
              <a:ext uri="{FF2B5EF4-FFF2-40B4-BE49-F238E27FC236}">
                <a16:creationId xmlns:a16="http://schemas.microsoft.com/office/drawing/2014/main" id="{468AEE2B-9ECD-4825-BD46-603733438D72}"/>
              </a:ext>
            </a:extLst>
          </p:cNvPr>
          <p:cNvSpPr/>
          <p:nvPr/>
        </p:nvSpPr>
        <p:spPr>
          <a:xfrm>
            <a:off x="3183392" y="4930243"/>
            <a:ext cx="2930113" cy="846484"/>
          </a:xfrm>
          <a:prstGeom prst="roundRect">
            <a:avLst/>
          </a:prstGeom>
          <a:solidFill>
            <a:srgbClr val="F8D0D0"/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rIns="36000" rtlCol="0" anchor="ctr"/>
          <a:lstStyle/>
          <a:p>
            <a:pPr algn="ctr"/>
            <a:r>
              <a:rPr lang="en-GB" sz="1600" dirty="0">
                <a:solidFill>
                  <a:schemeClr val="tx1"/>
                </a:solidFill>
                <a:latin typeface="Helvetica Neue" panose="02000503000000020004"/>
              </a:rPr>
              <a:t>Identify and record one key skill needed in that sector</a:t>
            </a:r>
          </a:p>
        </p:txBody>
      </p:sp>
      <p:sp>
        <p:nvSpPr>
          <p:cNvPr id="16" name="Rectangle: Rounded Corners 33">
            <a:extLst>
              <a:ext uri="{FF2B5EF4-FFF2-40B4-BE49-F238E27FC236}">
                <a16:creationId xmlns:a16="http://schemas.microsoft.com/office/drawing/2014/main" id="{7668A2EA-CF2D-4394-AC43-62A1E001C4DE}"/>
              </a:ext>
            </a:extLst>
          </p:cNvPr>
          <p:cNvSpPr/>
          <p:nvPr/>
        </p:nvSpPr>
        <p:spPr>
          <a:xfrm>
            <a:off x="5444992" y="3507229"/>
            <a:ext cx="2930113" cy="846484"/>
          </a:xfrm>
          <a:prstGeom prst="roundRect">
            <a:avLst/>
          </a:prstGeom>
          <a:solidFill>
            <a:srgbClr val="F8D0D0"/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rIns="36000" rtlCol="0" anchor="ctr"/>
          <a:lstStyle/>
          <a:p>
            <a:pPr algn="ctr"/>
            <a:r>
              <a:rPr lang="en-GB" sz="1600" dirty="0">
                <a:solidFill>
                  <a:schemeClr val="tx1"/>
                </a:solidFill>
                <a:latin typeface="Helvetica Neue" panose="02000503000000020004"/>
              </a:rPr>
              <a:t>Add two more careers that belong in that sector</a:t>
            </a:r>
          </a:p>
        </p:txBody>
      </p:sp>
      <p:sp>
        <p:nvSpPr>
          <p:cNvPr id="3" name="Shape 102">
            <a:extLst>
              <a:ext uri="{FF2B5EF4-FFF2-40B4-BE49-F238E27FC236}">
                <a16:creationId xmlns:a16="http://schemas.microsoft.com/office/drawing/2014/main" id="{E6D7133A-5058-76B0-13E5-6912E6A44FD8}"/>
              </a:ext>
            </a:extLst>
          </p:cNvPr>
          <p:cNvSpPr txBox="1"/>
          <p:nvPr/>
        </p:nvSpPr>
        <p:spPr>
          <a:xfrm>
            <a:off x="-36512" y="6614591"/>
            <a:ext cx="1430352" cy="221423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algn="r">
              <a:buSzPct val="25000"/>
            </a:pPr>
            <a:r>
              <a:rPr lang="en-GB" sz="10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  <a:sym typeface="Lato"/>
              </a:rPr>
              <a:t>©JudithHadfield2026</a:t>
            </a:r>
          </a:p>
        </p:txBody>
      </p:sp>
      <p:sp>
        <p:nvSpPr>
          <p:cNvPr id="4" name="Shape 102">
            <a:extLst>
              <a:ext uri="{FF2B5EF4-FFF2-40B4-BE49-F238E27FC236}">
                <a16:creationId xmlns:a16="http://schemas.microsoft.com/office/drawing/2014/main" id="{C347E401-7EF8-0265-7A2C-2EC7002754C8}"/>
              </a:ext>
            </a:extLst>
          </p:cNvPr>
          <p:cNvSpPr txBox="1"/>
          <p:nvPr/>
        </p:nvSpPr>
        <p:spPr>
          <a:xfrm>
            <a:off x="7003474" y="6663965"/>
            <a:ext cx="2033024" cy="11663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algn="r">
              <a:buSzPct val="25000"/>
            </a:pPr>
            <a:r>
              <a:rPr lang="en-GB" sz="10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  <a:sym typeface="Lato"/>
              </a:rPr>
              <a:t>©TheWOWShow2026</a:t>
            </a:r>
          </a:p>
        </p:txBody>
      </p:sp>
    </p:spTree>
    <p:extLst>
      <p:ext uri="{BB962C8B-B14F-4D97-AF65-F5344CB8AC3E}">
        <p14:creationId xmlns:p14="http://schemas.microsoft.com/office/powerpoint/2010/main" val="3856148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  <p:bldP spid="16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025EA48-EED0-CFC7-FDB6-7E02C2A625A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521EE2DA-744E-F307-7F41-AAAF46436F2D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40000"/>
          </a:blip>
          <a:stretch>
            <a:fillRect/>
          </a:stretch>
        </p:blipFill>
        <p:spPr>
          <a:xfrm>
            <a:off x="122786" y="961246"/>
            <a:ext cx="8898427" cy="5735304"/>
          </a:xfrm>
          <a:prstGeom prst="rect">
            <a:avLst/>
          </a:prstGeom>
        </p:spPr>
      </p:pic>
      <p:sp>
        <p:nvSpPr>
          <p:cNvPr id="18" name="Shape 88">
            <a:extLst>
              <a:ext uri="{FF2B5EF4-FFF2-40B4-BE49-F238E27FC236}">
                <a16:creationId xmlns:a16="http://schemas.microsoft.com/office/drawing/2014/main" id="{2C196CB6-E88A-E53E-DC59-3C038F9DCBAD}"/>
              </a:ext>
            </a:extLst>
          </p:cNvPr>
          <p:cNvSpPr/>
          <p:nvPr/>
        </p:nvSpPr>
        <p:spPr>
          <a:xfrm>
            <a:off x="122787" y="106311"/>
            <a:ext cx="8928992" cy="6624735"/>
          </a:xfrm>
          <a:prstGeom prst="rect">
            <a:avLst/>
          </a:prstGeom>
          <a:noFill/>
          <a:ln w="127000" cap="flat" cmpd="sng">
            <a:solidFill>
              <a:srgbClr val="BA1A1A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algn="ctr"/>
            <a:endParaRPr dirty="0">
              <a:solidFill>
                <a:schemeClr val="lt1"/>
              </a:solidFill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  <a:sym typeface="Calibri"/>
            </a:endParaRPr>
          </a:p>
        </p:txBody>
      </p:sp>
      <p:sp>
        <p:nvSpPr>
          <p:cNvPr id="8" name="Shape 114">
            <a:extLst>
              <a:ext uri="{FF2B5EF4-FFF2-40B4-BE49-F238E27FC236}">
                <a16:creationId xmlns:a16="http://schemas.microsoft.com/office/drawing/2014/main" id="{D610DB6F-B10B-9D7F-1CED-0CECA817FBE1}"/>
              </a:ext>
            </a:extLst>
          </p:cNvPr>
          <p:cNvSpPr/>
          <p:nvPr/>
        </p:nvSpPr>
        <p:spPr>
          <a:xfrm>
            <a:off x="768897" y="172872"/>
            <a:ext cx="7759105" cy="538608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>
              <a:buSzPct val="25000"/>
            </a:pPr>
            <a:endParaRPr lang="en-GB" sz="2800" b="1" dirty="0"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  <a:sym typeface="Lato"/>
            </a:endParaRPr>
          </a:p>
        </p:txBody>
      </p:sp>
      <p:sp>
        <p:nvSpPr>
          <p:cNvPr id="15" name="Shape 114">
            <a:extLst>
              <a:ext uri="{FF2B5EF4-FFF2-40B4-BE49-F238E27FC236}">
                <a16:creationId xmlns:a16="http://schemas.microsoft.com/office/drawing/2014/main" id="{60FA3E40-C8AD-0E04-4824-C26FBDE0AD44}"/>
              </a:ext>
            </a:extLst>
          </p:cNvPr>
          <p:cNvSpPr/>
          <p:nvPr/>
        </p:nvSpPr>
        <p:spPr>
          <a:xfrm>
            <a:off x="796576" y="181055"/>
            <a:ext cx="7759105" cy="538608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>
              <a:buSzPct val="25000"/>
            </a:pPr>
            <a:endParaRPr lang="en-GB" sz="2800" b="1" dirty="0"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  <a:sym typeface="Lato"/>
            </a:endParaRPr>
          </a:p>
        </p:txBody>
      </p:sp>
      <p:sp>
        <p:nvSpPr>
          <p:cNvPr id="29" name="Shape 114">
            <a:extLst>
              <a:ext uri="{FF2B5EF4-FFF2-40B4-BE49-F238E27FC236}">
                <a16:creationId xmlns:a16="http://schemas.microsoft.com/office/drawing/2014/main" id="{6FFB54FC-F397-CDE7-C344-91CC8BC3FC79}"/>
              </a:ext>
            </a:extLst>
          </p:cNvPr>
          <p:cNvSpPr/>
          <p:nvPr/>
        </p:nvSpPr>
        <p:spPr>
          <a:xfrm>
            <a:off x="796573" y="208607"/>
            <a:ext cx="8681059" cy="538608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>
              <a:buSzPct val="25000"/>
            </a:pPr>
            <a:r>
              <a:rPr lang="en-GB" sz="2100" b="1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  <a:sym typeface="Lato"/>
              </a:rPr>
              <a:t>Classroom idea – Skill spotting Challenge</a:t>
            </a:r>
          </a:p>
        </p:txBody>
      </p:sp>
      <p:pic>
        <p:nvPicPr>
          <p:cNvPr id="17" name="Picture 2" descr="Image result for wow careers">
            <a:extLst>
              <a:ext uri="{FF2B5EF4-FFF2-40B4-BE49-F238E27FC236}">
                <a16:creationId xmlns:a16="http://schemas.microsoft.com/office/drawing/2014/main" id="{4F12F1A2-07D8-FDD8-55D8-13E17416811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091979" y="213327"/>
            <a:ext cx="827395" cy="6620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Pentagon 20">
            <a:extLst>
              <a:ext uri="{FF2B5EF4-FFF2-40B4-BE49-F238E27FC236}">
                <a16:creationId xmlns:a16="http://schemas.microsoft.com/office/drawing/2014/main" id="{8CA6C26F-96F5-B703-A899-5C2103B33EDF}"/>
              </a:ext>
            </a:extLst>
          </p:cNvPr>
          <p:cNvSpPr/>
          <p:nvPr/>
        </p:nvSpPr>
        <p:spPr>
          <a:xfrm>
            <a:off x="37913" y="156341"/>
            <a:ext cx="758663" cy="538608"/>
          </a:xfrm>
          <a:prstGeom prst="homePlate">
            <a:avLst/>
          </a:prstGeom>
          <a:solidFill>
            <a:schemeClr val="tx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bg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4b</a:t>
            </a:r>
          </a:p>
        </p:txBody>
      </p:sp>
      <p:sp>
        <p:nvSpPr>
          <p:cNvPr id="36" name="Cloud 35">
            <a:extLst>
              <a:ext uri="{FF2B5EF4-FFF2-40B4-BE49-F238E27FC236}">
                <a16:creationId xmlns:a16="http://schemas.microsoft.com/office/drawing/2014/main" id="{C15C79E4-DCFC-CE85-230C-78143D6E5630}"/>
              </a:ext>
            </a:extLst>
          </p:cNvPr>
          <p:cNvSpPr/>
          <p:nvPr/>
        </p:nvSpPr>
        <p:spPr>
          <a:xfrm>
            <a:off x="2293016" y="1055842"/>
            <a:ext cx="4588534" cy="1993221"/>
          </a:xfrm>
          <a:prstGeom prst="cloud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GB" sz="1600" b="1" dirty="0">
                <a:solidFill>
                  <a:schemeClr val="tx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  <a:sym typeface="Century Gothic"/>
              </a:rPr>
              <a:t>Work in pairs or small groups for the following:</a:t>
            </a:r>
          </a:p>
        </p:txBody>
      </p:sp>
      <p:sp>
        <p:nvSpPr>
          <p:cNvPr id="13" name="Rectangle: Rounded Corners 33">
            <a:extLst>
              <a:ext uri="{FF2B5EF4-FFF2-40B4-BE49-F238E27FC236}">
                <a16:creationId xmlns:a16="http://schemas.microsoft.com/office/drawing/2014/main" id="{91E90C66-DE56-9BCB-9F48-0DE417C20FA0}"/>
              </a:ext>
            </a:extLst>
          </p:cNvPr>
          <p:cNvSpPr/>
          <p:nvPr/>
        </p:nvSpPr>
        <p:spPr>
          <a:xfrm>
            <a:off x="768897" y="3507229"/>
            <a:ext cx="2930113" cy="846484"/>
          </a:xfrm>
          <a:prstGeom prst="roundRect">
            <a:avLst/>
          </a:prstGeom>
          <a:solidFill>
            <a:srgbClr val="F8D0D0"/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rIns="36000" rtlCol="0" anchor="ctr"/>
          <a:lstStyle/>
          <a:p>
            <a:pPr algn="ctr"/>
            <a:r>
              <a:rPr lang="en-GB" sz="1600" dirty="0">
                <a:solidFill>
                  <a:schemeClr val="tx1"/>
                </a:solidFill>
                <a:latin typeface="Helvetica Neue" panose="02000503000000020004"/>
              </a:rPr>
              <a:t>Pick one career from the film</a:t>
            </a:r>
          </a:p>
        </p:txBody>
      </p:sp>
      <p:sp>
        <p:nvSpPr>
          <p:cNvPr id="14" name="Rectangle: Rounded Corners 33">
            <a:extLst>
              <a:ext uri="{FF2B5EF4-FFF2-40B4-BE49-F238E27FC236}">
                <a16:creationId xmlns:a16="http://schemas.microsoft.com/office/drawing/2014/main" id="{70AD2BCE-5FDF-E106-7564-D1C3EA081225}"/>
              </a:ext>
            </a:extLst>
          </p:cNvPr>
          <p:cNvSpPr/>
          <p:nvPr/>
        </p:nvSpPr>
        <p:spPr>
          <a:xfrm>
            <a:off x="3183392" y="4930243"/>
            <a:ext cx="2930113" cy="846484"/>
          </a:xfrm>
          <a:prstGeom prst="roundRect">
            <a:avLst/>
          </a:prstGeom>
          <a:solidFill>
            <a:srgbClr val="F8D0D0"/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rIns="36000" rtlCol="0" anchor="ctr"/>
          <a:lstStyle/>
          <a:p>
            <a:pPr algn="ctr"/>
            <a:r>
              <a:rPr lang="en-GB" sz="1600" dirty="0">
                <a:solidFill>
                  <a:schemeClr val="tx1"/>
                </a:solidFill>
                <a:latin typeface="Helvetica Neue" panose="02000503000000020004"/>
              </a:rPr>
              <a:t>Map the skills to your own strengths</a:t>
            </a:r>
          </a:p>
        </p:txBody>
      </p:sp>
      <p:sp>
        <p:nvSpPr>
          <p:cNvPr id="16" name="Rectangle: Rounded Corners 33">
            <a:extLst>
              <a:ext uri="{FF2B5EF4-FFF2-40B4-BE49-F238E27FC236}">
                <a16:creationId xmlns:a16="http://schemas.microsoft.com/office/drawing/2014/main" id="{5D7E53A3-0489-5752-CF5E-353A0335F678}"/>
              </a:ext>
            </a:extLst>
          </p:cNvPr>
          <p:cNvSpPr/>
          <p:nvPr/>
        </p:nvSpPr>
        <p:spPr>
          <a:xfrm>
            <a:off x="5444992" y="3507229"/>
            <a:ext cx="2930113" cy="846484"/>
          </a:xfrm>
          <a:prstGeom prst="roundRect">
            <a:avLst/>
          </a:prstGeom>
          <a:solidFill>
            <a:srgbClr val="F8D0D0"/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rIns="36000" rtlCol="0" anchor="ctr"/>
          <a:lstStyle/>
          <a:p>
            <a:pPr algn="ctr"/>
            <a:r>
              <a:rPr lang="en-GB" sz="1600" dirty="0">
                <a:solidFill>
                  <a:schemeClr val="tx1"/>
                </a:solidFill>
                <a:latin typeface="Helvetica Neue" panose="02000503000000020004"/>
              </a:rPr>
              <a:t>Identify the technical and soft skills shown and needed</a:t>
            </a:r>
          </a:p>
        </p:txBody>
      </p:sp>
      <p:sp>
        <p:nvSpPr>
          <p:cNvPr id="5" name="Shape 102">
            <a:extLst>
              <a:ext uri="{FF2B5EF4-FFF2-40B4-BE49-F238E27FC236}">
                <a16:creationId xmlns:a16="http://schemas.microsoft.com/office/drawing/2014/main" id="{11A9C081-37D0-5C1B-69DD-0D25664FD211}"/>
              </a:ext>
            </a:extLst>
          </p:cNvPr>
          <p:cNvSpPr txBox="1"/>
          <p:nvPr/>
        </p:nvSpPr>
        <p:spPr>
          <a:xfrm>
            <a:off x="-36512" y="6614591"/>
            <a:ext cx="1430352" cy="221423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algn="r">
              <a:buSzPct val="25000"/>
            </a:pPr>
            <a:r>
              <a:rPr lang="en-GB" sz="10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  <a:sym typeface="Lato"/>
              </a:rPr>
              <a:t>©JudithHadfield2026</a:t>
            </a:r>
          </a:p>
        </p:txBody>
      </p:sp>
      <p:sp>
        <p:nvSpPr>
          <p:cNvPr id="4" name="Shape 102">
            <a:extLst>
              <a:ext uri="{FF2B5EF4-FFF2-40B4-BE49-F238E27FC236}">
                <a16:creationId xmlns:a16="http://schemas.microsoft.com/office/drawing/2014/main" id="{9B1F87A1-59FC-31D8-9627-680F9A79DE8C}"/>
              </a:ext>
            </a:extLst>
          </p:cNvPr>
          <p:cNvSpPr txBox="1"/>
          <p:nvPr/>
        </p:nvSpPr>
        <p:spPr>
          <a:xfrm>
            <a:off x="7003474" y="6663965"/>
            <a:ext cx="2033024" cy="11663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algn="r">
              <a:buSzPct val="25000"/>
            </a:pPr>
            <a:r>
              <a:rPr lang="en-GB" sz="10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  <a:sym typeface="Lato"/>
              </a:rPr>
              <a:t>©TheWOWShow2026</a:t>
            </a:r>
          </a:p>
        </p:txBody>
      </p:sp>
    </p:spTree>
    <p:extLst>
      <p:ext uri="{BB962C8B-B14F-4D97-AF65-F5344CB8AC3E}">
        <p14:creationId xmlns:p14="http://schemas.microsoft.com/office/powerpoint/2010/main" val="38590984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  <p:bldP spid="16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1A30BD0-441C-A2B8-6527-D0C64607003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E811D116-584E-4A80-1034-AF3FC9E4CC4F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40000"/>
          </a:blip>
          <a:stretch>
            <a:fillRect/>
          </a:stretch>
        </p:blipFill>
        <p:spPr>
          <a:xfrm>
            <a:off x="122787" y="1048922"/>
            <a:ext cx="8928992" cy="5636205"/>
          </a:xfrm>
          <a:prstGeom prst="rect">
            <a:avLst/>
          </a:prstGeom>
        </p:spPr>
      </p:pic>
      <p:sp>
        <p:nvSpPr>
          <p:cNvPr id="18" name="Shape 88">
            <a:extLst>
              <a:ext uri="{FF2B5EF4-FFF2-40B4-BE49-F238E27FC236}">
                <a16:creationId xmlns:a16="http://schemas.microsoft.com/office/drawing/2014/main" id="{9FF6516A-D105-9974-5643-EEC86EA4263B}"/>
              </a:ext>
            </a:extLst>
          </p:cNvPr>
          <p:cNvSpPr/>
          <p:nvPr/>
        </p:nvSpPr>
        <p:spPr>
          <a:xfrm>
            <a:off x="122787" y="106311"/>
            <a:ext cx="8928992" cy="6624735"/>
          </a:xfrm>
          <a:prstGeom prst="rect">
            <a:avLst/>
          </a:prstGeom>
          <a:noFill/>
          <a:ln w="127000" cap="flat" cmpd="sng">
            <a:solidFill>
              <a:srgbClr val="BA1A1A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algn="ctr"/>
            <a:endParaRPr dirty="0">
              <a:solidFill>
                <a:schemeClr val="lt1"/>
              </a:solidFill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  <a:sym typeface="Calibri"/>
            </a:endParaRPr>
          </a:p>
        </p:txBody>
      </p:sp>
      <p:sp>
        <p:nvSpPr>
          <p:cNvPr id="8" name="Shape 114">
            <a:extLst>
              <a:ext uri="{FF2B5EF4-FFF2-40B4-BE49-F238E27FC236}">
                <a16:creationId xmlns:a16="http://schemas.microsoft.com/office/drawing/2014/main" id="{4F93A15F-9974-8A9D-A186-02165F5F23BE}"/>
              </a:ext>
            </a:extLst>
          </p:cNvPr>
          <p:cNvSpPr/>
          <p:nvPr/>
        </p:nvSpPr>
        <p:spPr>
          <a:xfrm>
            <a:off x="768897" y="172872"/>
            <a:ext cx="7759105" cy="538608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>
              <a:buSzPct val="25000"/>
            </a:pPr>
            <a:endParaRPr lang="en-GB" sz="2800" b="1" dirty="0"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  <a:sym typeface="Lato"/>
            </a:endParaRPr>
          </a:p>
        </p:txBody>
      </p:sp>
      <p:sp>
        <p:nvSpPr>
          <p:cNvPr id="15" name="Shape 114">
            <a:extLst>
              <a:ext uri="{FF2B5EF4-FFF2-40B4-BE49-F238E27FC236}">
                <a16:creationId xmlns:a16="http://schemas.microsoft.com/office/drawing/2014/main" id="{BC123331-F605-DDDE-9F57-A9330C824F2C}"/>
              </a:ext>
            </a:extLst>
          </p:cNvPr>
          <p:cNvSpPr/>
          <p:nvPr/>
        </p:nvSpPr>
        <p:spPr>
          <a:xfrm>
            <a:off x="796576" y="181055"/>
            <a:ext cx="7759105" cy="538608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>
              <a:buSzPct val="25000"/>
            </a:pPr>
            <a:endParaRPr lang="en-GB" sz="2800" b="1" dirty="0"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  <a:sym typeface="Lato"/>
            </a:endParaRPr>
          </a:p>
        </p:txBody>
      </p:sp>
      <p:sp>
        <p:nvSpPr>
          <p:cNvPr id="29" name="Shape 114">
            <a:extLst>
              <a:ext uri="{FF2B5EF4-FFF2-40B4-BE49-F238E27FC236}">
                <a16:creationId xmlns:a16="http://schemas.microsoft.com/office/drawing/2014/main" id="{AECF7D52-3354-5712-50E1-B2126DF51CA3}"/>
              </a:ext>
            </a:extLst>
          </p:cNvPr>
          <p:cNvSpPr/>
          <p:nvPr/>
        </p:nvSpPr>
        <p:spPr>
          <a:xfrm>
            <a:off x="796573" y="208607"/>
            <a:ext cx="8681059" cy="538608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>
              <a:buSzPct val="25000"/>
            </a:pPr>
            <a:r>
              <a:rPr lang="en-GB" sz="2100" b="1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  <a:sym typeface="Lato"/>
              </a:rPr>
              <a:t>Classroom idea – Research using The WOW Show</a:t>
            </a:r>
          </a:p>
        </p:txBody>
      </p:sp>
      <p:pic>
        <p:nvPicPr>
          <p:cNvPr id="17" name="Picture 2" descr="Image result for wow careers">
            <a:extLst>
              <a:ext uri="{FF2B5EF4-FFF2-40B4-BE49-F238E27FC236}">
                <a16:creationId xmlns:a16="http://schemas.microsoft.com/office/drawing/2014/main" id="{D84870BB-DD51-86BC-BBD1-4E1B54DE874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091979" y="213327"/>
            <a:ext cx="827395" cy="6620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Pentagon 20">
            <a:extLst>
              <a:ext uri="{FF2B5EF4-FFF2-40B4-BE49-F238E27FC236}">
                <a16:creationId xmlns:a16="http://schemas.microsoft.com/office/drawing/2014/main" id="{9051DBD8-BEEE-713B-D07D-ECDC15BDEBB9}"/>
              </a:ext>
            </a:extLst>
          </p:cNvPr>
          <p:cNvSpPr/>
          <p:nvPr/>
        </p:nvSpPr>
        <p:spPr>
          <a:xfrm>
            <a:off x="37913" y="156341"/>
            <a:ext cx="758663" cy="538608"/>
          </a:xfrm>
          <a:prstGeom prst="homePlate">
            <a:avLst/>
          </a:prstGeom>
          <a:solidFill>
            <a:schemeClr val="tx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bg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4c</a:t>
            </a:r>
          </a:p>
        </p:txBody>
      </p:sp>
      <p:sp>
        <p:nvSpPr>
          <p:cNvPr id="36" name="Cloud 35">
            <a:extLst>
              <a:ext uri="{FF2B5EF4-FFF2-40B4-BE49-F238E27FC236}">
                <a16:creationId xmlns:a16="http://schemas.microsoft.com/office/drawing/2014/main" id="{001F19CA-9B3B-3A81-AB21-EFCAD2C6D14C}"/>
              </a:ext>
            </a:extLst>
          </p:cNvPr>
          <p:cNvSpPr/>
          <p:nvPr/>
        </p:nvSpPr>
        <p:spPr>
          <a:xfrm>
            <a:off x="2293016" y="1212301"/>
            <a:ext cx="4588534" cy="1780281"/>
          </a:xfrm>
          <a:prstGeom prst="cloud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GB" sz="1600" b="1" dirty="0">
                <a:solidFill>
                  <a:schemeClr val="tx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  <a:sym typeface="Century Gothic"/>
              </a:rPr>
              <a:t>Use The WOW Show YouTube channel and website to research the following:</a:t>
            </a:r>
          </a:p>
        </p:txBody>
      </p:sp>
      <p:sp>
        <p:nvSpPr>
          <p:cNvPr id="13" name="Rectangle: Rounded Corners 33">
            <a:extLst>
              <a:ext uri="{FF2B5EF4-FFF2-40B4-BE49-F238E27FC236}">
                <a16:creationId xmlns:a16="http://schemas.microsoft.com/office/drawing/2014/main" id="{470E320E-364E-7D99-2E80-BAD013B5AF54}"/>
              </a:ext>
            </a:extLst>
          </p:cNvPr>
          <p:cNvSpPr/>
          <p:nvPr/>
        </p:nvSpPr>
        <p:spPr>
          <a:xfrm>
            <a:off x="768897" y="3507229"/>
            <a:ext cx="2930113" cy="846484"/>
          </a:xfrm>
          <a:prstGeom prst="roundRect">
            <a:avLst/>
          </a:prstGeom>
          <a:solidFill>
            <a:srgbClr val="F8D0D0"/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rIns="36000" rtlCol="0" anchor="ctr"/>
          <a:lstStyle/>
          <a:p>
            <a:pPr algn="ctr"/>
            <a:r>
              <a:rPr lang="en-GB" sz="1600" dirty="0">
                <a:solidFill>
                  <a:schemeClr val="tx1"/>
                </a:solidFill>
                <a:latin typeface="Helvetica Neue" panose="02000503000000020004"/>
              </a:rPr>
              <a:t>One career of interest not shown in the film</a:t>
            </a:r>
          </a:p>
        </p:txBody>
      </p:sp>
      <p:sp>
        <p:nvSpPr>
          <p:cNvPr id="14" name="Rectangle: Rounded Corners 33">
            <a:extLst>
              <a:ext uri="{FF2B5EF4-FFF2-40B4-BE49-F238E27FC236}">
                <a16:creationId xmlns:a16="http://schemas.microsoft.com/office/drawing/2014/main" id="{9FE088FB-F37F-F4F0-2C63-2BB0A96FEC2B}"/>
              </a:ext>
            </a:extLst>
          </p:cNvPr>
          <p:cNvSpPr/>
          <p:nvPr/>
        </p:nvSpPr>
        <p:spPr>
          <a:xfrm>
            <a:off x="768896" y="4962593"/>
            <a:ext cx="2930113" cy="846484"/>
          </a:xfrm>
          <a:prstGeom prst="roundRect">
            <a:avLst/>
          </a:prstGeom>
          <a:solidFill>
            <a:srgbClr val="F8D0D0"/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rIns="36000" rtlCol="0" anchor="ctr"/>
          <a:lstStyle/>
          <a:p>
            <a:pPr algn="ctr"/>
            <a:r>
              <a:rPr lang="en-GB" sz="1600" dirty="0">
                <a:solidFill>
                  <a:schemeClr val="tx1"/>
                </a:solidFill>
                <a:latin typeface="Helvetica Neue" panose="02000503000000020004"/>
              </a:rPr>
              <a:t>Identify the training route</a:t>
            </a:r>
          </a:p>
        </p:txBody>
      </p:sp>
      <p:sp>
        <p:nvSpPr>
          <p:cNvPr id="16" name="Rectangle: Rounded Corners 33">
            <a:extLst>
              <a:ext uri="{FF2B5EF4-FFF2-40B4-BE49-F238E27FC236}">
                <a16:creationId xmlns:a16="http://schemas.microsoft.com/office/drawing/2014/main" id="{679765B4-C03A-18BB-72DA-E6C5FC31BCBC}"/>
              </a:ext>
            </a:extLst>
          </p:cNvPr>
          <p:cNvSpPr/>
          <p:nvPr/>
        </p:nvSpPr>
        <p:spPr>
          <a:xfrm>
            <a:off x="5444992" y="3507229"/>
            <a:ext cx="2930113" cy="846484"/>
          </a:xfrm>
          <a:prstGeom prst="roundRect">
            <a:avLst/>
          </a:prstGeom>
          <a:solidFill>
            <a:srgbClr val="F8D0D0"/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rIns="36000" rtlCol="0" anchor="ctr"/>
          <a:lstStyle/>
          <a:p>
            <a:pPr algn="ctr"/>
            <a:r>
              <a:rPr lang="en-GB" sz="1600" dirty="0">
                <a:solidFill>
                  <a:schemeClr val="tx1"/>
                </a:solidFill>
                <a:latin typeface="Helvetica Neue" panose="02000503000000020004"/>
              </a:rPr>
              <a:t>Note what that career involves</a:t>
            </a:r>
          </a:p>
        </p:txBody>
      </p:sp>
      <p:sp>
        <p:nvSpPr>
          <p:cNvPr id="2" name="Rectangle: Rounded Corners 33">
            <a:extLst>
              <a:ext uri="{FF2B5EF4-FFF2-40B4-BE49-F238E27FC236}">
                <a16:creationId xmlns:a16="http://schemas.microsoft.com/office/drawing/2014/main" id="{A61EE1AE-1E3D-EEC6-1211-3B22F483B98A}"/>
              </a:ext>
            </a:extLst>
          </p:cNvPr>
          <p:cNvSpPr/>
          <p:nvPr/>
        </p:nvSpPr>
        <p:spPr>
          <a:xfrm>
            <a:off x="5416493" y="4962593"/>
            <a:ext cx="2930113" cy="846484"/>
          </a:xfrm>
          <a:prstGeom prst="roundRect">
            <a:avLst/>
          </a:prstGeom>
          <a:solidFill>
            <a:srgbClr val="F8D0D0"/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rIns="36000" rtlCol="0" anchor="ctr"/>
          <a:lstStyle/>
          <a:p>
            <a:pPr algn="ctr"/>
            <a:r>
              <a:rPr lang="en-GB" sz="1600" dirty="0">
                <a:solidFill>
                  <a:schemeClr val="tx1"/>
                </a:solidFill>
                <a:latin typeface="Helvetica Neue" panose="02000503000000020004"/>
              </a:rPr>
              <a:t>Find one surprising fact</a:t>
            </a:r>
          </a:p>
        </p:txBody>
      </p:sp>
      <p:sp>
        <p:nvSpPr>
          <p:cNvPr id="6" name="Shape 102">
            <a:extLst>
              <a:ext uri="{FF2B5EF4-FFF2-40B4-BE49-F238E27FC236}">
                <a16:creationId xmlns:a16="http://schemas.microsoft.com/office/drawing/2014/main" id="{98A04A99-8CB6-CC3C-41AC-075F54C50E0E}"/>
              </a:ext>
            </a:extLst>
          </p:cNvPr>
          <p:cNvSpPr txBox="1"/>
          <p:nvPr/>
        </p:nvSpPr>
        <p:spPr>
          <a:xfrm>
            <a:off x="-36512" y="6614591"/>
            <a:ext cx="1430352" cy="221423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algn="r">
              <a:buSzPct val="25000"/>
            </a:pPr>
            <a:r>
              <a:rPr lang="en-GB" sz="10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  <a:sym typeface="Lato"/>
              </a:rPr>
              <a:t>©JudithHadfield2026</a:t>
            </a:r>
          </a:p>
        </p:txBody>
      </p:sp>
      <p:sp>
        <p:nvSpPr>
          <p:cNvPr id="5" name="Shape 102">
            <a:extLst>
              <a:ext uri="{FF2B5EF4-FFF2-40B4-BE49-F238E27FC236}">
                <a16:creationId xmlns:a16="http://schemas.microsoft.com/office/drawing/2014/main" id="{F614D803-38FB-6DDA-F6C9-AE3C31233A60}"/>
              </a:ext>
            </a:extLst>
          </p:cNvPr>
          <p:cNvSpPr txBox="1"/>
          <p:nvPr/>
        </p:nvSpPr>
        <p:spPr>
          <a:xfrm>
            <a:off x="7003474" y="6663965"/>
            <a:ext cx="2033024" cy="11663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algn="r">
              <a:buSzPct val="25000"/>
            </a:pPr>
            <a:r>
              <a:rPr lang="en-GB" sz="10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  <a:sym typeface="Lato"/>
              </a:rPr>
              <a:t>©TheWOWShow2026</a:t>
            </a:r>
          </a:p>
        </p:txBody>
      </p:sp>
    </p:spTree>
    <p:extLst>
      <p:ext uri="{BB962C8B-B14F-4D97-AF65-F5344CB8AC3E}">
        <p14:creationId xmlns:p14="http://schemas.microsoft.com/office/powerpoint/2010/main" val="38700890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  <p:bldP spid="16" grpId="0" animBg="1"/>
      <p:bldP spid="2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B76C066-27D8-6334-667D-E67FAB7E1FF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8DF7E998-FF48-81DA-B1A2-92B983984318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30000"/>
          </a:blip>
          <a:srcRect l="8937"/>
          <a:stretch>
            <a:fillRect/>
          </a:stretch>
        </p:blipFill>
        <p:spPr>
          <a:xfrm>
            <a:off x="92221" y="958474"/>
            <a:ext cx="8928992" cy="5718471"/>
          </a:xfrm>
          <a:prstGeom prst="rect">
            <a:avLst/>
          </a:prstGeom>
        </p:spPr>
      </p:pic>
      <p:sp>
        <p:nvSpPr>
          <p:cNvPr id="18" name="Shape 88">
            <a:extLst>
              <a:ext uri="{FF2B5EF4-FFF2-40B4-BE49-F238E27FC236}">
                <a16:creationId xmlns:a16="http://schemas.microsoft.com/office/drawing/2014/main" id="{83E4C2CB-179A-09E4-5B27-C24543630FCC}"/>
              </a:ext>
            </a:extLst>
          </p:cNvPr>
          <p:cNvSpPr/>
          <p:nvPr/>
        </p:nvSpPr>
        <p:spPr>
          <a:xfrm>
            <a:off x="122787" y="106311"/>
            <a:ext cx="8928992" cy="6624735"/>
          </a:xfrm>
          <a:prstGeom prst="rect">
            <a:avLst/>
          </a:prstGeom>
          <a:noFill/>
          <a:ln w="127000" cap="flat" cmpd="sng">
            <a:solidFill>
              <a:srgbClr val="BA1A1A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algn="ctr"/>
            <a:endParaRPr dirty="0">
              <a:solidFill>
                <a:schemeClr val="lt1"/>
              </a:solidFill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  <a:sym typeface="Calibri"/>
            </a:endParaRPr>
          </a:p>
        </p:txBody>
      </p:sp>
      <p:sp>
        <p:nvSpPr>
          <p:cNvPr id="8" name="Shape 114">
            <a:extLst>
              <a:ext uri="{FF2B5EF4-FFF2-40B4-BE49-F238E27FC236}">
                <a16:creationId xmlns:a16="http://schemas.microsoft.com/office/drawing/2014/main" id="{E9D31CD3-3DFC-34FD-04C7-2377DB87A002}"/>
              </a:ext>
            </a:extLst>
          </p:cNvPr>
          <p:cNvSpPr/>
          <p:nvPr/>
        </p:nvSpPr>
        <p:spPr>
          <a:xfrm>
            <a:off x="768897" y="172872"/>
            <a:ext cx="7759105" cy="538608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>
              <a:buSzPct val="25000"/>
            </a:pPr>
            <a:endParaRPr lang="en-GB" sz="2800" b="1" dirty="0"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  <a:sym typeface="Lato"/>
            </a:endParaRPr>
          </a:p>
        </p:txBody>
      </p:sp>
      <p:sp>
        <p:nvSpPr>
          <p:cNvPr id="15" name="Shape 114">
            <a:extLst>
              <a:ext uri="{FF2B5EF4-FFF2-40B4-BE49-F238E27FC236}">
                <a16:creationId xmlns:a16="http://schemas.microsoft.com/office/drawing/2014/main" id="{6A5DBF77-F201-75EF-ABB5-AC57C16510B6}"/>
              </a:ext>
            </a:extLst>
          </p:cNvPr>
          <p:cNvSpPr/>
          <p:nvPr/>
        </p:nvSpPr>
        <p:spPr>
          <a:xfrm>
            <a:off x="796576" y="181055"/>
            <a:ext cx="7759105" cy="538608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>
              <a:buSzPct val="25000"/>
            </a:pPr>
            <a:endParaRPr lang="en-GB" sz="2800" b="1" dirty="0"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  <a:sym typeface="Lato"/>
            </a:endParaRPr>
          </a:p>
        </p:txBody>
      </p:sp>
      <p:sp>
        <p:nvSpPr>
          <p:cNvPr id="29" name="Shape 114">
            <a:extLst>
              <a:ext uri="{FF2B5EF4-FFF2-40B4-BE49-F238E27FC236}">
                <a16:creationId xmlns:a16="http://schemas.microsoft.com/office/drawing/2014/main" id="{670F0775-97F5-DCD4-1D7B-ABE6DDE23040}"/>
              </a:ext>
            </a:extLst>
          </p:cNvPr>
          <p:cNvSpPr/>
          <p:nvPr/>
        </p:nvSpPr>
        <p:spPr>
          <a:xfrm>
            <a:off x="796573" y="208607"/>
            <a:ext cx="8681059" cy="538608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>
              <a:buSzPct val="25000"/>
            </a:pPr>
            <a:r>
              <a:rPr lang="en-GB" sz="2100" b="1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  <a:sym typeface="Lato"/>
              </a:rPr>
              <a:t>Classroom idea – Routes into… Pathway Maps</a:t>
            </a:r>
          </a:p>
        </p:txBody>
      </p:sp>
      <p:pic>
        <p:nvPicPr>
          <p:cNvPr id="17" name="Picture 2" descr="Image result for wow careers">
            <a:extLst>
              <a:ext uri="{FF2B5EF4-FFF2-40B4-BE49-F238E27FC236}">
                <a16:creationId xmlns:a16="http://schemas.microsoft.com/office/drawing/2014/main" id="{F310C953-CC90-4068-0B9E-91E1BFE3754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091979" y="213327"/>
            <a:ext cx="827395" cy="6620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Pentagon 20">
            <a:extLst>
              <a:ext uri="{FF2B5EF4-FFF2-40B4-BE49-F238E27FC236}">
                <a16:creationId xmlns:a16="http://schemas.microsoft.com/office/drawing/2014/main" id="{E06E043F-1A6F-5E2F-49EC-23C0E0640AE6}"/>
              </a:ext>
            </a:extLst>
          </p:cNvPr>
          <p:cNvSpPr/>
          <p:nvPr/>
        </p:nvSpPr>
        <p:spPr>
          <a:xfrm>
            <a:off x="37913" y="156341"/>
            <a:ext cx="758663" cy="538608"/>
          </a:xfrm>
          <a:prstGeom prst="homePlate">
            <a:avLst/>
          </a:prstGeom>
          <a:solidFill>
            <a:schemeClr val="tx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bg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4d</a:t>
            </a:r>
          </a:p>
        </p:txBody>
      </p:sp>
      <p:sp>
        <p:nvSpPr>
          <p:cNvPr id="13" name="Rectangle: Rounded Corners 33">
            <a:extLst>
              <a:ext uri="{FF2B5EF4-FFF2-40B4-BE49-F238E27FC236}">
                <a16:creationId xmlns:a16="http://schemas.microsoft.com/office/drawing/2014/main" id="{D9C4C6C3-3107-CEFB-58DD-DA3531419712}"/>
              </a:ext>
            </a:extLst>
          </p:cNvPr>
          <p:cNvSpPr/>
          <p:nvPr/>
        </p:nvSpPr>
        <p:spPr>
          <a:xfrm>
            <a:off x="768897" y="3507229"/>
            <a:ext cx="2930113" cy="846484"/>
          </a:xfrm>
          <a:prstGeom prst="roundRect">
            <a:avLst/>
          </a:prstGeom>
          <a:solidFill>
            <a:srgbClr val="F8D0D0"/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rIns="36000" rtlCol="0" anchor="ctr"/>
          <a:lstStyle/>
          <a:p>
            <a:pPr algn="ctr"/>
            <a:r>
              <a:rPr lang="en-GB" sz="1600" dirty="0">
                <a:solidFill>
                  <a:schemeClr val="tx1"/>
                </a:solidFill>
                <a:latin typeface="Helvetica Neue" panose="02000503000000020004"/>
              </a:rPr>
              <a:t>GCSE subjects that help</a:t>
            </a:r>
          </a:p>
        </p:txBody>
      </p:sp>
      <p:sp>
        <p:nvSpPr>
          <p:cNvPr id="14" name="Rectangle: Rounded Corners 33">
            <a:extLst>
              <a:ext uri="{FF2B5EF4-FFF2-40B4-BE49-F238E27FC236}">
                <a16:creationId xmlns:a16="http://schemas.microsoft.com/office/drawing/2014/main" id="{CCC41E6A-242D-5560-B07C-5C90EA64663B}"/>
              </a:ext>
            </a:extLst>
          </p:cNvPr>
          <p:cNvSpPr/>
          <p:nvPr/>
        </p:nvSpPr>
        <p:spPr>
          <a:xfrm>
            <a:off x="827959" y="4930243"/>
            <a:ext cx="2930113" cy="846484"/>
          </a:xfrm>
          <a:prstGeom prst="roundRect">
            <a:avLst/>
          </a:prstGeom>
          <a:solidFill>
            <a:srgbClr val="F8D0D0"/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rIns="36000" rtlCol="0" anchor="ctr"/>
          <a:lstStyle/>
          <a:p>
            <a:pPr algn="ctr"/>
            <a:r>
              <a:rPr lang="en-GB" sz="1600" dirty="0">
                <a:solidFill>
                  <a:schemeClr val="tx1"/>
                </a:solidFill>
                <a:latin typeface="Helvetica Neue" panose="02000503000000020004"/>
              </a:rPr>
              <a:t>Training and qualifications</a:t>
            </a:r>
          </a:p>
        </p:txBody>
      </p:sp>
      <p:sp>
        <p:nvSpPr>
          <p:cNvPr id="16" name="Rectangle: Rounded Corners 33">
            <a:extLst>
              <a:ext uri="{FF2B5EF4-FFF2-40B4-BE49-F238E27FC236}">
                <a16:creationId xmlns:a16="http://schemas.microsoft.com/office/drawing/2014/main" id="{AC818E10-FFA1-C49F-9B21-515ACC179C81}"/>
              </a:ext>
            </a:extLst>
          </p:cNvPr>
          <p:cNvSpPr/>
          <p:nvPr/>
        </p:nvSpPr>
        <p:spPr>
          <a:xfrm>
            <a:off x="5444990" y="3507229"/>
            <a:ext cx="2930113" cy="846484"/>
          </a:xfrm>
          <a:prstGeom prst="roundRect">
            <a:avLst/>
          </a:prstGeom>
          <a:solidFill>
            <a:srgbClr val="F8D0D0"/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rIns="36000" rtlCol="0" anchor="ctr"/>
          <a:lstStyle/>
          <a:p>
            <a:pPr algn="ctr"/>
            <a:r>
              <a:rPr lang="en-GB" sz="1600" dirty="0">
                <a:solidFill>
                  <a:schemeClr val="tx1"/>
                </a:solidFill>
                <a:latin typeface="Helvetica Neue" panose="02000503000000020004"/>
              </a:rPr>
              <a:t>Post 16 options (A level, T level, apprenticeships, etc)</a:t>
            </a:r>
          </a:p>
        </p:txBody>
      </p:sp>
      <p:sp>
        <p:nvSpPr>
          <p:cNvPr id="2" name="Rectangle: Rounded Corners 33">
            <a:extLst>
              <a:ext uri="{FF2B5EF4-FFF2-40B4-BE49-F238E27FC236}">
                <a16:creationId xmlns:a16="http://schemas.microsoft.com/office/drawing/2014/main" id="{70260D12-BE4F-E9E2-5CFD-77E6E171E435}"/>
              </a:ext>
            </a:extLst>
          </p:cNvPr>
          <p:cNvSpPr/>
          <p:nvPr/>
        </p:nvSpPr>
        <p:spPr>
          <a:xfrm>
            <a:off x="5385928" y="4930243"/>
            <a:ext cx="2930113" cy="846484"/>
          </a:xfrm>
          <a:prstGeom prst="roundRect">
            <a:avLst/>
          </a:prstGeom>
          <a:solidFill>
            <a:srgbClr val="F8D0D0"/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rIns="36000" rtlCol="0" anchor="ctr"/>
          <a:lstStyle/>
          <a:p>
            <a:pPr algn="ctr"/>
            <a:r>
              <a:rPr lang="en-GB" sz="1600" dirty="0">
                <a:solidFill>
                  <a:schemeClr val="tx1"/>
                </a:solidFill>
                <a:latin typeface="Helvetica Neue" panose="02000503000000020004"/>
              </a:rPr>
              <a:t>Where could the career lead in 5-10 years?</a:t>
            </a:r>
          </a:p>
        </p:txBody>
      </p:sp>
      <p:sp>
        <p:nvSpPr>
          <p:cNvPr id="7" name="Shape 102">
            <a:extLst>
              <a:ext uri="{FF2B5EF4-FFF2-40B4-BE49-F238E27FC236}">
                <a16:creationId xmlns:a16="http://schemas.microsoft.com/office/drawing/2014/main" id="{66E4E05A-205D-50C4-C8A3-1A31901292B5}"/>
              </a:ext>
            </a:extLst>
          </p:cNvPr>
          <p:cNvSpPr txBox="1"/>
          <p:nvPr/>
        </p:nvSpPr>
        <p:spPr>
          <a:xfrm>
            <a:off x="-36512" y="6614591"/>
            <a:ext cx="1430352" cy="221423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algn="r">
              <a:buSzPct val="25000"/>
            </a:pPr>
            <a:r>
              <a:rPr lang="en-GB" sz="10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  <a:sym typeface="Lato"/>
              </a:rPr>
              <a:t>©JudithHadfield2026</a:t>
            </a:r>
          </a:p>
        </p:txBody>
      </p:sp>
      <p:sp>
        <p:nvSpPr>
          <p:cNvPr id="3" name="Shape 102">
            <a:extLst>
              <a:ext uri="{FF2B5EF4-FFF2-40B4-BE49-F238E27FC236}">
                <a16:creationId xmlns:a16="http://schemas.microsoft.com/office/drawing/2014/main" id="{ECA2F7B9-308C-DECE-8B31-449D55438CC2}"/>
              </a:ext>
            </a:extLst>
          </p:cNvPr>
          <p:cNvSpPr txBox="1"/>
          <p:nvPr/>
        </p:nvSpPr>
        <p:spPr>
          <a:xfrm>
            <a:off x="7003474" y="6663965"/>
            <a:ext cx="2033024" cy="11663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algn="r">
              <a:buSzPct val="25000"/>
            </a:pPr>
            <a:r>
              <a:rPr lang="en-GB" sz="10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  <a:sym typeface="Lato"/>
              </a:rPr>
              <a:t>©TheWOWShow2026</a:t>
            </a:r>
          </a:p>
        </p:txBody>
      </p:sp>
      <p:sp>
        <p:nvSpPr>
          <p:cNvPr id="36" name="Cloud 35">
            <a:extLst>
              <a:ext uri="{FF2B5EF4-FFF2-40B4-BE49-F238E27FC236}">
                <a16:creationId xmlns:a16="http://schemas.microsoft.com/office/drawing/2014/main" id="{B2854648-3BDA-93B9-7F2B-0568C436528A}"/>
              </a:ext>
            </a:extLst>
          </p:cNvPr>
          <p:cNvSpPr/>
          <p:nvPr/>
        </p:nvSpPr>
        <p:spPr>
          <a:xfrm>
            <a:off x="2293016" y="1055842"/>
            <a:ext cx="4588534" cy="1993221"/>
          </a:xfrm>
          <a:prstGeom prst="cloud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GB" sz="1600" b="1" dirty="0">
                <a:solidFill>
                  <a:schemeClr val="tx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  <a:sym typeface="Century Gothic"/>
              </a:rPr>
              <a:t>Choose one career from the film and create a pathway map showing the following:</a:t>
            </a:r>
          </a:p>
        </p:txBody>
      </p:sp>
    </p:spTree>
    <p:extLst>
      <p:ext uri="{BB962C8B-B14F-4D97-AF65-F5344CB8AC3E}">
        <p14:creationId xmlns:p14="http://schemas.microsoft.com/office/powerpoint/2010/main" val="6862480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  <p:bldP spid="16" grpId="0" animBg="1"/>
      <p:bldP spid="2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07D63B79-0BBA-E36C-85CC-708624D6A492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10000"/>
          </a:blip>
          <a:srcRect l="4908" r="10229"/>
          <a:stretch>
            <a:fillRect/>
          </a:stretch>
        </p:blipFill>
        <p:spPr>
          <a:xfrm>
            <a:off x="81553" y="116634"/>
            <a:ext cx="8928992" cy="6584117"/>
          </a:xfrm>
          <a:prstGeom prst="rect">
            <a:avLst/>
          </a:prstGeom>
        </p:spPr>
      </p:pic>
      <p:sp>
        <p:nvSpPr>
          <p:cNvPr id="18" name="Shape 88">
            <a:extLst>
              <a:ext uri="{FF2B5EF4-FFF2-40B4-BE49-F238E27FC236}">
                <a16:creationId xmlns:a16="http://schemas.microsoft.com/office/drawing/2014/main" id="{B3665380-2CF7-4151-BEEF-35E12D4B7781}"/>
              </a:ext>
            </a:extLst>
          </p:cNvPr>
          <p:cNvSpPr/>
          <p:nvPr/>
        </p:nvSpPr>
        <p:spPr>
          <a:xfrm>
            <a:off x="122787" y="106311"/>
            <a:ext cx="8928992" cy="6624735"/>
          </a:xfrm>
          <a:prstGeom prst="rect">
            <a:avLst/>
          </a:prstGeom>
          <a:noFill/>
          <a:ln w="127000" cap="flat" cmpd="sng">
            <a:solidFill>
              <a:srgbClr val="BA1A1A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algn="ctr"/>
            <a:endParaRPr dirty="0">
              <a:solidFill>
                <a:schemeClr val="lt1"/>
              </a:solidFill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  <a:sym typeface="Calibri"/>
            </a:endParaRPr>
          </a:p>
        </p:txBody>
      </p:sp>
      <p:sp>
        <p:nvSpPr>
          <p:cNvPr id="8" name="Shape 114">
            <a:extLst>
              <a:ext uri="{FF2B5EF4-FFF2-40B4-BE49-F238E27FC236}">
                <a16:creationId xmlns:a16="http://schemas.microsoft.com/office/drawing/2014/main" id="{8806C1FF-7E28-42E7-9523-CB2C7C9A51A9}"/>
              </a:ext>
            </a:extLst>
          </p:cNvPr>
          <p:cNvSpPr/>
          <p:nvPr/>
        </p:nvSpPr>
        <p:spPr>
          <a:xfrm>
            <a:off x="768897" y="172872"/>
            <a:ext cx="7759105" cy="538608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>
              <a:buSzPct val="25000"/>
            </a:pPr>
            <a:endParaRPr lang="en-GB" sz="2800" b="1" dirty="0"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  <a:sym typeface="Lato"/>
            </a:endParaRPr>
          </a:p>
        </p:txBody>
      </p:sp>
      <p:sp>
        <p:nvSpPr>
          <p:cNvPr id="15" name="Shape 114">
            <a:extLst>
              <a:ext uri="{FF2B5EF4-FFF2-40B4-BE49-F238E27FC236}">
                <a16:creationId xmlns:a16="http://schemas.microsoft.com/office/drawing/2014/main" id="{AC98DBA0-58D7-423A-A505-78A2F55BBA58}"/>
              </a:ext>
            </a:extLst>
          </p:cNvPr>
          <p:cNvSpPr/>
          <p:nvPr/>
        </p:nvSpPr>
        <p:spPr>
          <a:xfrm>
            <a:off x="796576" y="181055"/>
            <a:ext cx="7759105" cy="538608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>
              <a:buSzPct val="25000"/>
            </a:pPr>
            <a:endParaRPr lang="en-GB" sz="2800" b="1" dirty="0"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  <a:sym typeface="Lato"/>
            </a:endParaRPr>
          </a:p>
        </p:txBody>
      </p:sp>
      <p:sp>
        <p:nvSpPr>
          <p:cNvPr id="29" name="Shape 114">
            <a:extLst>
              <a:ext uri="{FF2B5EF4-FFF2-40B4-BE49-F238E27FC236}">
                <a16:creationId xmlns:a16="http://schemas.microsoft.com/office/drawing/2014/main" id="{320CE8B6-3700-AC41-BDB8-785348655E54}"/>
              </a:ext>
            </a:extLst>
          </p:cNvPr>
          <p:cNvSpPr/>
          <p:nvPr/>
        </p:nvSpPr>
        <p:spPr>
          <a:xfrm>
            <a:off x="796573" y="208607"/>
            <a:ext cx="8681059" cy="538608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>
              <a:buSzPct val="25000"/>
            </a:pPr>
            <a:r>
              <a:rPr lang="en-GB" sz="2100" b="1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  <a:sym typeface="Lato"/>
              </a:rPr>
              <a:t>Refection and Plenary</a:t>
            </a:r>
          </a:p>
        </p:txBody>
      </p:sp>
      <p:sp>
        <p:nvSpPr>
          <p:cNvPr id="22" name="Rectangle: Rounded Corners 33">
            <a:extLst>
              <a:ext uri="{FF2B5EF4-FFF2-40B4-BE49-F238E27FC236}">
                <a16:creationId xmlns:a16="http://schemas.microsoft.com/office/drawing/2014/main" id="{0DAEF1CE-60B0-45EE-908E-2E9E571752BC}"/>
              </a:ext>
            </a:extLst>
          </p:cNvPr>
          <p:cNvSpPr/>
          <p:nvPr/>
        </p:nvSpPr>
        <p:spPr>
          <a:xfrm>
            <a:off x="6215103" y="3055130"/>
            <a:ext cx="2160000" cy="1368000"/>
          </a:xfrm>
          <a:prstGeom prst="roundRect">
            <a:avLst/>
          </a:prstGeom>
          <a:solidFill>
            <a:srgbClr val="F8D0D0"/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rIns="36000" rtlCol="0" anchor="ctr"/>
          <a:lstStyle/>
          <a:p>
            <a:pPr algn="ctr"/>
            <a:r>
              <a:rPr lang="en-US" sz="1600" dirty="0">
                <a:solidFill>
                  <a:schemeClr val="tx1"/>
                </a:solidFill>
                <a:latin typeface="Helvetica Neue" panose="02000503000000020004"/>
                <a:ea typeface="Helvetica Neue" panose="02000503000000020004" pitchFamily="2" charset="0"/>
                <a:cs typeface="Helvetica Neue" panose="02000503000000020004" pitchFamily="2" charset="0"/>
              </a:rPr>
              <a:t>One skill I want to develop is …</a:t>
            </a:r>
          </a:p>
        </p:txBody>
      </p:sp>
      <p:pic>
        <p:nvPicPr>
          <p:cNvPr id="17" name="Picture 2" descr="Image result for wow careers">
            <a:extLst>
              <a:ext uri="{FF2B5EF4-FFF2-40B4-BE49-F238E27FC236}">
                <a16:creationId xmlns:a16="http://schemas.microsoft.com/office/drawing/2014/main" id="{2D7DABEE-D9DB-47D8-BBD9-4F37E40D46B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091979" y="213327"/>
            <a:ext cx="827395" cy="6620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Pentagon 20">
            <a:extLst>
              <a:ext uri="{FF2B5EF4-FFF2-40B4-BE49-F238E27FC236}">
                <a16:creationId xmlns:a16="http://schemas.microsoft.com/office/drawing/2014/main" id="{5779BAD4-55BB-4929-B622-E0666F4B6BA4}"/>
              </a:ext>
            </a:extLst>
          </p:cNvPr>
          <p:cNvSpPr/>
          <p:nvPr/>
        </p:nvSpPr>
        <p:spPr>
          <a:xfrm>
            <a:off x="37913" y="156341"/>
            <a:ext cx="758663" cy="538608"/>
          </a:xfrm>
          <a:prstGeom prst="homePlate">
            <a:avLst/>
          </a:prstGeom>
          <a:solidFill>
            <a:schemeClr val="tx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bg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5</a:t>
            </a:r>
          </a:p>
        </p:txBody>
      </p:sp>
      <p:sp>
        <p:nvSpPr>
          <p:cNvPr id="36" name="Cloud 35">
            <a:extLst>
              <a:ext uri="{FF2B5EF4-FFF2-40B4-BE49-F238E27FC236}">
                <a16:creationId xmlns:a16="http://schemas.microsoft.com/office/drawing/2014/main" id="{F94389A3-A650-4C1B-BFA5-BC0514B19209}"/>
              </a:ext>
            </a:extLst>
          </p:cNvPr>
          <p:cNvSpPr/>
          <p:nvPr/>
        </p:nvSpPr>
        <p:spPr>
          <a:xfrm>
            <a:off x="2484061" y="1037269"/>
            <a:ext cx="3920430" cy="1510700"/>
          </a:xfrm>
          <a:prstGeom prst="cloud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GB" sz="1600" b="1" dirty="0">
                <a:solidFill>
                  <a:schemeClr val="tx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  <a:sym typeface="Century Gothic"/>
              </a:rPr>
              <a:t>Complete one of the following:</a:t>
            </a:r>
          </a:p>
        </p:txBody>
      </p:sp>
      <p:sp>
        <p:nvSpPr>
          <p:cNvPr id="20" name="Rectangle: Rounded Corners 33">
            <a:extLst>
              <a:ext uri="{FF2B5EF4-FFF2-40B4-BE49-F238E27FC236}">
                <a16:creationId xmlns:a16="http://schemas.microsoft.com/office/drawing/2014/main" id="{ECA809B1-74B1-455C-9278-7377D542B8F8}"/>
              </a:ext>
            </a:extLst>
          </p:cNvPr>
          <p:cNvSpPr/>
          <p:nvPr/>
        </p:nvSpPr>
        <p:spPr>
          <a:xfrm>
            <a:off x="768897" y="3037263"/>
            <a:ext cx="2160000" cy="1368000"/>
          </a:xfrm>
          <a:prstGeom prst="roundRect">
            <a:avLst/>
          </a:prstGeom>
          <a:solidFill>
            <a:srgbClr val="F8D0D0"/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rIns="36000" rtlCol="0" anchor="ctr"/>
          <a:lstStyle/>
          <a:p>
            <a:pPr algn="ctr"/>
            <a:r>
              <a:rPr lang="en-GB" sz="1600" dirty="0">
                <a:solidFill>
                  <a:schemeClr val="tx1"/>
                </a:solidFill>
                <a:latin typeface="Helvetica Neue" panose="02000503000000020004"/>
              </a:rPr>
              <a:t>One career I’d like to explore further is …</a:t>
            </a:r>
          </a:p>
        </p:txBody>
      </p:sp>
      <p:sp>
        <p:nvSpPr>
          <p:cNvPr id="4" name="Rectangle: Rounded Corners 33">
            <a:extLst>
              <a:ext uri="{FF2B5EF4-FFF2-40B4-BE49-F238E27FC236}">
                <a16:creationId xmlns:a16="http://schemas.microsoft.com/office/drawing/2014/main" id="{3429B960-55EB-DDE0-5FF1-80AC4A041FB1}"/>
              </a:ext>
            </a:extLst>
          </p:cNvPr>
          <p:cNvSpPr/>
          <p:nvPr/>
        </p:nvSpPr>
        <p:spPr>
          <a:xfrm>
            <a:off x="3568449" y="4682903"/>
            <a:ext cx="2160000" cy="1368000"/>
          </a:xfrm>
          <a:prstGeom prst="roundRect">
            <a:avLst/>
          </a:prstGeom>
          <a:solidFill>
            <a:srgbClr val="F8D0D0"/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rIns="36000" rtlCol="0" anchor="ctr"/>
          <a:lstStyle/>
          <a:p>
            <a:pPr algn="ctr"/>
            <a:r>
              <a:rPr lang="en-US" sz="1600" dirty="0">
                <a:solidFill>
                  <a:schemeClr val="tx1"/>
                </a:solidFill>
                <a:latin typeface="Helvetica Neue" panose="02000503000000020004"/>
                <a:ea typeface="Helvetica Neue" panose="02000503000000020004" pitchFamily="2" charset="0"/>
                <a:cs typeface="Helvetica Neue" panose="02000503000000020004" pitchFamily="2" charset="0"/>
              </a:rPr>
              <a:t>One thing that surprised me in the film was …</a:t>
            </a:r>
          </a:p>
        </p:txBody>
      </p:sp>
      <p:sp>
        <p:nvSpPr>
          <p:cNvPr id="5" name="Shape 102">
            <a:extLst>
              <a:ext uri="{FF2B5EF4-FFF2-40B4-BE49-F238E27FC236}">
                <a16:creationId xmlns:a16="http://schemas.microsoft.com/office/drawing/2014/main" id="{3A220929-4BE3-46C2-0520-6A67F1F77459}"/>
              </a:ext>
            </a:extLst>
          </p:cNvPr>
          <p:cNvSpPr txBox="1"/>
          <p:nvPr/>
        </p:nvSpPr>
        <p:spPr>
          <a:xfrm>
            <a:off x="-36512" y="6614591"/>
            <a:ext cx="1430352" cy="221423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algn="r">
              <a:buSzPct val="25000"/>
            </a:pPr>
            <a:r>
              <a:rPr lang="en-GB" sz="10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  <a:sym typeface="Lato"/>
              </a:rPr>
              <a:t>©JudithHadfield2026</a:t>
            </a:r>
          </a:p>
        </p:txBody>
      </p:sp>
      <p:sp>
        <p:nvSpPr>
          <p:cNvPr id="6" name="Shape 102">
            <a:extLst>
              <a:ext uri="{FF2B5EF4-FFF2-40B4-BE49-F238E27FC236}">
                <a16:creationId xmlns:a16="http://schemas.microsoft.com/office/drawing/2014/main" id="{88D1632C-5931-7487-7C72-E75AA6B711DA}"/>
              </a:ext>
            </a:extLst>
          </p:cNvPr>
          <p:cNvSpPr txBox="1"/>
          <p:nvPr/>
        </p:nvSpPr>
        <p:spPr>
          <a:xfrm>
            <a:off x="7003474" y="6663965"/>
            <a:ext cx="2033024" cy="11663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algn="r">
              <a:buSzPct val="25000"/>
            </a:pPr>
            <a:r>
              <a:rPr lang="en-GB" sz="10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  <a:sym typeface="Lato"/>
              </a:rPr>
              <a:t>©TheWOWShow2026</a:t>
            </a:r>
          </a:p>
        </p:txBody>
      </p:sp>
    </p:spTree>
    <p:extLst>
      <p:ext uri="{BB962C8B-B14F-4D97-AF65-F5344CB8AC3E}">
        <p14:creationId xmlns:p14="http://schemas.microsoft.com/office/powerpoint/2010/main" val="7672256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20" grpId="0" animBg="1"/>
      <p:bldP spid="4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71D74DD9-7837-8B0D-CDCD-4BFF188F0366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30000"/>
          </a:blip>
          <a:stretch>
            <a:fillRect/>
          </a:stretch>
        </p:blipFill>
        <p:spPr>
          <a:xfrm>
            <a:off x="76449" y="977804"/>
            <a:ext cx="8975330" cy="5757333"/>
          </a:xfrm>
          <a:prstGeom prst="rect">
            <a:avLst/>
          </a:prstGeom>
        </p:spPr>
      </p:pic>
      <p:sp>
        <p:nvSpPr>
          <p:cNvPr id="18" name="Shape 88">
            <a:extLst>
              <a:ext uri="{FF2B5EF4-FFF2-40B4-BE49-F238E27FC236}">
                <a16:creationId xmlns:a16="http://schemas.microsoft.com/office/drawing/2014/main" id="{B3665380-2CF7-4151-BEEF-35E12D4B7781}"/>
              </a:ext>
            </a:extLst>
          </p:cNvPr>
          <p:cNvSpPr/>
          <p:nvPr/>
        </p:nvSpPr>
        <p:spPr>
          <a:xfrm>
            <a:off x="122787" y="106311"/>
            <a:ext cx="8928992" cy="6624735"/>
          </a:xfrm>
          <a:prstGeom prst="rect">
            <a:avLst/>
          </a:prstGeom>
          <a:noFill/>
          <a:ln w="127000" cap="flat" cmpd="sng">
            <a:solidFill>
              <a:srgbClr val="BA1A1A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algn="ctr"/>
            <a:endParaRPr dirty="0">
              <a:solidFill>
                <a:schemeClr val="lt1"/>
              </a:solidFill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  <a:sym typeface="Calibri"/>
            </a:endParaRPr>
          </a:p>
        </p:txBody>
      </p:sp>
      <p:sp>
        <p:nvSpPr>
          <p:cNvPr id="8" name="Shape 114">
            <a:extLst>
              <a:ext uri="{FF2B5EF4-FFF2-40B4-BE49-F238E27FC236}">
                <a16:creationId xmlns:a16="http://schemas.microsoft.com/office/drawing/2014/main" id="{8806C1FF-7E28-42E7-9523-CB2C7C9A51A9}"/>
              </a:ext>
            </a:extLst>
          </p:cNvPr>
          <p:cNvSpPr/>
          <p:nvPr/>
        </p:nvSpPr>
        <p:spPr>
          <a:xfrm>
            <a:off x="768897" y="172872"/>
            <a:ext cx="7759105" cy="538608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>
              <a:buSzPct val="25000"/>
            </a:pPr>
            <a:endParaRPr lang="en-GB" sz="2800" b="1" dirty="0"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  <a:sym typeface="Lato"/>
            </a:endParaRPr>
          </a:p>
        </p:txBody>
      </p:sp>
      <p:sp>
        <p:nvSpPr>
          <p:cNvPr id="15" name="Shape 114">
            <a:extLst>
              <a:ext uri="{FF2B5EF4-FFF2-40B4-BE49-F238E27FC236}">
                <a16:creationId xmlns:a16="http://schemas.microsoft.com/office/drawing/2014/main" id="{AC98DBA0-58D7-423A-A505-78A2F55BBA58}"/>
              </a:ext>
            </a:extLst>
          </p:cNvPr>
          <p:cNvSpPr/>
          <p:nvPr/>
        </p:nvSpPr>
        <p:spPr>
          <a:xfrm>
            <a:off x="796576" y="181055"/>
            <a:ext cx="7759105" cy="538608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>
              <a:buSzPct val="25000"/>
            </a:pPr>
            <a:endParaRPr lang="en-GB" sz="2800" b="1" dirty="0"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  <a:sym typeface="Lato"/>
            </a:endParaRPr>
          </a:p>
        </p:txBody>
      </p:sp>
      <p:sp>
        <p:nvSpPr>
          <p:cNvPr id="29" name="Shape 114">
            <a:extLst>
              <a:ext uri="{FF2B5EF4-FFF2-40B4-BE49-F238E27FC236}">
                <a16:creationId xmlns:a16="http://schemas.microsoft.com/office/drawing/2014/main" id="{320CE8B6-3700-AC41-BDB8-785348655E54}"/>
              </a:ext>
            </a:extLst>
          </p:cNvPr>
          <p:cNvSpPr/>
          <p:nvPr/>
        </p:nvSpPr>
        <p:spPr>
          <a:xfrm>
            <a:off x="796573" y="208607"/>
            <a:ext cx="8681059" cy="538608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>
              <a:buSzPct val="25000"/>
            </a:pPr>
            <a:r>
              <a:rPr lang="en-GB" sz="2100" b="1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  <a:sym typeface="Lato"/>
              </a:rPr>
              <a:t>Optional Homework – choose any of the following:</a:t>
            </a:r>
          </a:p>
        </p:txBody>
      </p:sp>
      <p:sp>
        <p:nvSpPr>
          <p:cNvPr id="22" name="Rectangle: Rounded Corners 33">
            <a:extLst>
              <a:ext uri="{FF2B5EF4-FFF2-40B4-BE49-F238E27FC236}">
                <a16:creationId xmlns:a16="http://schemas.microsoft.com/office/drawing/2014/main" id="{0DAEF1CE-60B0-45EE-908E-2E9E571752BC}"/>
              </a:ext>
            </a:extLst>
          </p:cNvPr>
          <p:cNvSpPr/>
          <p:nvPr/>
        </p:nvSpPr>
        <p:spPr>
          <a:xfrm>
            <a:off x="417243" y="4524445"/>
            <a:ext cx="2592000" cy="1800000"/>
          </a:xfrm>
          <a:prstGeom prst="roundRect">
            <a:avLst/>
          </a:prstGeom>
          <a:solidFill>
            <a:srgbClr val="F8D0D0"/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rIns="36000" rtlCol="0" anchor="ctr"/>
          <a:lstStyle/>
          <a:p>
            <a:pPr algn="ctr"/>
            <a:r>
              <a:rPr lang="en-US" sz="1600" dirty="0">
                <a:solidFill>
                  <a:schemeClr val="tx1"/>
                </a:solidFill>
                <a:latin typeface="Helvetica Neue" panose="02000503000000020004"/>
                <a:ea typeface="Helvetica Neue" panose="02000503000000020004" pitchFamily="2" charset="0"/>
                <a:cs typeface="Helvetica Neue" panose="02000503000000020004" pitchFamily="2" charset="0"/>
              </a:rPr>
              <a:t>Explore The WOW Show website or YouTube channel and write a short profile of a career that interests you.</a:t>
            </a:r>
          </a:p>
        </p:txBody>
      </p:sp>
      <p:pic>
        <p:nvPicPr>
          <p:cNvPr id="17" name="Picture 2" descr="Image result for wow careers">
            <a:extLst>
              <a:ext uri="{FF2B5EF4-FFF2-40B4-BE49-F238E27FC236}">
                <a16:creationId xmlns:a16="http://schemas.microsoft.com/office/drawing/2014/main" id="{2D7DABEE-D9DB-47D8-BBD9-4F37E40D46B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091979" y="213327"/>
            <a:ext cx="827395" cy="6620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Pentagon 20">
            <a:extLst>
              <a:ext uri="{FF2B5EF4-FFF2-40B4-BE49-F238E27FC236}">
                <a16:creationId xmlns:a16="http://schemas.microsoft.com/office/drawing/2014/main" id="{5779BAD4-55BB-4929-B622-E0666F4B6BA4}"/>
              </a:ext>
            </a:extLst>
          </p:cNvPr>
          <p:cNvSpPr/>
          <p:nvPr/>
        </p:nvSpPr>
        <p:spPr>
          <a:xfrm>
            <a:off x="37913" y="156341"/>
            <a:ext cx="758663" cy="538608"/>
          </a:xfrm>
          <a:prstGeom prst="homePlate">
            <a:avLst/>
          </a:prstGeom>
          <a:solidFill>
            <a:schemeClr val="tx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bg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6</a:t>
            </a:r>
          </a:p>
        </p:txBody>
      </p:sp>
      <p:sp>
        <p:nvSpPr>
          <p:cNvPr id="36" name="Cloud 35">
            <a:extLst>
              <a:ext uri="{FF2B5EF4-FFF2-40B4-BE49-F238E27FC236}">
                <a16:creationId xmlns:a16="http://schemas.microsoft.com/office/drawing/2014/main" id="{F94389A3-A650-4C1B-BFA5-BC0514B19209}"/>
              </a:ext>
            </a:extLst>
          </p:cNvPr>
          <p:cNvSpPr/>
          <p:nvPr/>
        </p:nvSpPr>
        <p:spPr>
          <a:xfrm>
            <a:off x="1688157" y="1180822"/>
            <a:ext cx="5648016" cy="1432803"/>
          </a:xfrm>
          <a:prstGeom prst="cloud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GB" sz="1600" b="1" dirty="0">
                <a:solidFill>
                  <a:schemeClr val="tx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  <a:sym typeface="Century Gothic"/>
              </a:rPr>
              <a:t>Extra ideas for homework</a:t>
            </a:r>
          </a:p>
        </p:txBody>
      </p:sp>
      <p:sp>
        <p:nvSpPr>
          <p:cNvPr id="20" name="Rectangle: Rounded Corners 33">
            <a:extLst>
              <a:ext uri="{FF2B5EF4-FFF2-40B4-BE49-F238E27FC236}">
                <a16:creationId xmlns:a16="http://schemas.microsoft.com/office/drawing/2014/main" id="{ECA809B1-74B1-455C-9278-7377D542B8F8}"/>
              </a:ext>
            </a:extLst>
          </p:cNvPr>
          <p:cNvSpPr/>
          <p:nvPr/>
        </p:nvSpPr>
        <p:spPr>
          <a:xfrm>
            <a:off x="6111603" y="4524446"/>
            <a:ext cx="2592000" cy="1800000"/>
          </a:xfrm>
          <a:prstGeom prst="roundRect">
            <a:avLst/>
          </a:prstGeom>
          <a:solidFill>
            <a:srgbClr val="F8D0D0"/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rIns="36000" rtlCol="0" anchor="ctr"/>
          <a:lstStyle/>
          <a:p>
            <a:pPr algn="ctr"/>
            <a:r>
              <a:rPr lang="en-GB" sz="1600" dirty="0">
                <a:solidFill>
                  <a:schemeClr val="tx1"/>
                </a:solidFill>
                <a:latin typeface="Helvetica Neue" panose="02000503000000020004"/>
              </a:rPr>
              <a:t>Create a mini advertising poster about one career from the film, including skills, training, salary and future opportunities.</a:t>
            </a:r>
          </a:p>
        </p:txBody>
      </p:sp>
      <p:sp>
        <p:nvSpPr>
          <p:cNvPr id="10" name="Rectangle: Rounded Corners 33">
            <a:extLst>
              <a:ext uri="{FF2B5EF4-FFF2-40B4-BE49-F238E27FC236}">
                <a16:creationId xmlns:a16="http://schemas.microsoft.com/office/drawing/2014/main" id="{8B9D8438-694D-A642-657A-677CC669DF5A}"/>
              </a:ext>
            </a:extLst>
          </p:cNvPr>
          <p:cNvSpPr/>
          <p:nvPr/>
        </p:nvSpPr>
        <p:spPr>
          <a:xfrm>
            <a:off x="3264423" y="4524446"/>
            <a:ext cx="2592000" cy="1800000"/>
          </a:xfrm>
          <a:prstGeom prst="roundRect">
            <a:avLst/>
          </a:prstGeom>
          <a:solidFill>
            <a:srgbClr val="F8D0D0"/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rIns="36000" rtlCol="0" anchor="ctr"/>
          <a:lstStyle/>
          <a:p>
            <a:pPr algn="ctr"/>
            <a:r>
              <a:rPr lang="en-GB" sz="1600" dirty="0">
                <a:solidFill>
                  <a:schemeClr val="tx1"/>
                </a:solidFill>
                <a:latin typeface="Helvetica Neue" panose="02000503000000020004"/>
              </a:rPr>
              <a:t>Interview a family member about their career path and compare it to what is currently available.  </a:t>
            </a:r>
          </a:p>
        </p:txBody>
      </p:sp>
      <p:sp>
        <p:nvSpPr>
          <p:cNvPr id="3" name="Shape 102">
            <a:extLst>
              <a:ext uri="{FF2B5EF4-FFF2-40B4-BE49-F238E27FC236}">
                <a16:creationId xmlns:a16="http://schemas.microsoft.com/office/drawing/2014/main" id="{8A3FC3B8-6B91-C3F4-B406-DE505E47D792}"/>
              </a:ext>
            </a:extLst>
          </p:cNvPr>
          <p:cNvSpPr txBox="1"/>
          <p:nvPr/>
        </p:nvSpPr>
        <p:spPr>
          <a:xfrm>
            <a:off x="-36512" y="6614591"/>
            <a:ext cx="1430352" cy="221423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algn="r">
              <a:buSzPct val="25000"/>
            </a:pPr>
            <a:r>
              <a:rPr lang="en-GB" sz="10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  <a:sym typeface="Lato"/>
              </a:rPr>
              <a:t>©JudithHadfield2026</a:t>
            </a:r>
          </a:p>
        </p:txBody>
      </p:sp>
      <p:sp>
        <p:nvSpPr>
          <p:cNvPr id="4" name="Shape 102">
            <a:extLst>
              <a:ext uri="{FF2B5EF4-FFF2-40B4-BE49-F238E27FC236}">
                <a16:creationId xmlns:a16="http://schemas.microsoft.com/office/drawing/2014/main" id="{21E88BAD-38E4-A59F-1E49-F7C4AC356B2A}"/>
              </a:ext>
            </a:extLst>
          </p:cNvPr>
          <p:cNvSpPr txBox="1"/>
          <p:nvPr/>
        </p:nvSpPr>
        <p:spPr>
          <a:xfrm>
            <a:off x="7003474" y="6663965"/>
            <a:ext cx="2033024" cy="11663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algn="r">
              <a:buSzPct val="25000"/>
            </a:pPr>
            <a:r>
              <a:rPr lang="en-GB" sz="10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  <a:sym typeface="Lato"/>
              </a:rPr>
              <a:t>©TheWOWShow2026</a:t>
            </a:r>
          </a:p>
        </p:txBody>
      </p:sp>
    </p:spTree>
    <p:extLst>
      <p:ext uri="{BB962C8B-B14F-4D97-AF65-F5344CB8AC3E}">
        <p14:creationId xmlns:p14="http://schemas.microsoft.com/office/powerpoint/2010/main" val="15444781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20" grpId="0" animBg="1"/>
      <p:bldP spid="10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38A8A8FA-93A1-545B-360A-E12A3D2C5533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30000"/>
          </a:blip>
          <a:srcRect l="3596" r="3986"/>
          <a:stretch>
            <a:fillRect/>
          </a:stretch>
        </p:blipFill>
        <p:spPr>
          <a:xfrm>
            <a:off x="122787" y="952471"/>
            <a:ext cx="8928992" cy="5724473"/>
          </a:xfrm>
          <a:prstGeom prst="rect">
            <a:avLst/>
          </a:prstGeom>
        </p:spPr>
      </p:pic>
      <p:sp>
        <p:nvSpPr>
          <p:cNvPr id="18" name="Shape 88">
            <a:extLst>
              <a:ext uri="{FF2B5EF4-FFF2-40B4-BE49-F238E27FC236}">
                <a16:creationId xmlns:a16="http://schemas.microsoft.com/office/drawing/2014/main" id="{B3665380-2CF7-4151-BEEF-35E12D4B7781}"/>
              </a:ext>
            </a:extLst>
          </p:cNvPr>
          <p:cNvSpPr/>
          <p:nvPr/>
        </p:nvSpPr>
        <p:spPr>
          <a:xfrm>
            <a:off x="122787" y="106311"/>
            <a:ext cx="8928992" cy="6624735"/>
          </a:xfrm>
          <a:prstGeom prst="rect">
            <a:avLst/>
          </a:prstGeom>
          <a:noFill/>
          <a:ln w="127000" cap="flat" cmpd="sng">
            <a:solidFill>
              <a:srgbClr val="BA1A1A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algn="ctr"/>
            <a:endParaRPr dirty="0">
              <a:solidFill>
                <a:schemeClr val="lt1"/>
              </a:solidFill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  <a:sym typeface="Calibri"/>
            </a:endParaRPr>
          </a:p>
        </p:txBody>
      </p:sp>
      <p:sp>
        <p:nvSpPr>
          <p:cNvPr id="8" name="Shape 114">
            <a:extLst>
              <a:ext uri="{FF2B5EF4-FFF2-40B4-BE49-F238E27FC236}">
                <a16:creationId xmlns:a16="http://schemas.microsoft.com/office/drawing/2014/main" id="{8806C1FF-7E28-42E7-9523-CB2C7C9A51A9}"/>
              </a:ext>
            </a:extLst>
          </p:cNvPr>
          <p:cNvSpPr/>
          <p:nvPr/>
        </p:nvSpPr>
        <p:spPr>
          <a:xfrm>
            <a:off x="768897" y="172872"/>
            <a:ext cx="7759105" cy="538608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>
              <a:buSzPct val="25000"/>
            </a:pPr>
            <a:endParaRPr lang="en-GB" sz="2800" b="1" dirty="0"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  <a:sym typeface="Lato"/>
            </a:endParaRPr>
          </a:p>
        </p:txBody>
      </p:sp>
      <p:sp>
        <p:nvSpPr>
          <p:cNvPr id="15" name="Shape 114">
            <a:extLst>
              <a:ext uri="{FF2B5EF4-FFF2-40B4-BE49-F238E27FC236}">
                <a16:creationId xmlns:a16="http://schemas.microsoft.com/office/drawing/2014/main" id="{AC98DBA0-58D7-423A-A505-78A2F55BBA58}"/>
              </a:ext>
            </a:extLst>
          </p:cNvPr>
          <p:cNvSpPr/>
          <p:nvPr/>
        </p:nvSpPr>
        <p:spPr>
          <a:xfrm>
            <a:off x="796576" y="181055"/>
            <a:ext cx="7759105" cy="538608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>
              <a:buSzPct val="25000"/>
            </a:pPr>
            <a:endParaRPr lang="en-GB" sz="2800" b="1" dirty="0"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  <a:sym typeface="Lato"/>
            </a:endParaRPr>
          </a:p>
        </p:txBody>
      </p:sp>
      <p:sp>
        <p:nvSpPr>
          <p:cNvPr id="29" name="Shape 114">
            <a:extLst>
              <a:ext uri="{FF2B5EF4-FFF2-40B4-BE49-F238E27FC236}">
                <a16:creationId xmlns:a16="http://schemas.microsoft.com/office/drawing/2014/main" id="{320CE8B6-3700-AC41-BDB8-785348655E54}"/>
              </a:ext>
            </a:extLst>
          </p:cNvPr>
          <p:cNvSpPr/>
          <p:nvPr/>
        </p:nvSpPr>
        <p:spPr>
          <a:xfrm>
            <a:off x="796573" y="208607"/>
            <a:ext cx="8681059" cy="538608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>
              <a:buSzPct val="25000"/>
            </a:pPr>
            <a:r>
              <a:rPr lang="en-GB" sz="2100" b="1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  <a:sym typeface="Lato"/>
              </a:rPr>
              <a:t>Extension Lesson – Future Skills and You</a:t>
            </a:r>
          </a:p>
        </p:txBody>
      </p:sp>
      <p:pic>
        <p:nvPicPr>
          <p:cNvPr id="17" name="Picture 2" descr="Image result for wow careers">
            <a:extLst>
              <a:ext uri="{FF2B5EF4-FFF2-40B4-BE49-F238E27FC236}">
                <a16:creationId xmlns:a16="http://schemas.microsoft.com/office/drawing/2014/main" id="{2D7DABEE-D9DB-47D8-BBD9-4F37E40D46B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091979" y="213327"/>
            <a:ext cx="827395" cy="6620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Pentagon 20">
            <a:extLst>
              <a:ext uri="{FF2B5EF4-FFF2-40B4-BE49-F238E27FC236}">
                <a16:creationId xmlns:a16="http://schemas.microsoft.com/office/drawing/2014/main" id="{5779BAD4-55BB-4929-B622-E0666F4B6BA4}"/>
              </a:ext>
            </a:extLst>
          </p:cNvPr>
          <p:cNvSpPr/>
          <p:nvPr/>
        </p:nvSpPr>
        <p:spPr>
          <a:xfrm>
            <a:off x="37913" y="156341"/>
            <a:ext cx="758663" cy="538608"/>
          </a:xfrm>
          <a:prstGeom prst="homePlate">
            <a:avLst/>
          </a:prstGeom>
          <a:solidFill>
            <a:schemeClr val="tx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bg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7</a:t>
            </a:r>
          </a:p>
        </p:txBody>
      </p:sp>
      <p:sp>
        <p:nvSpPr>
          <p:cNvPr id="20" name="Rectangle: Rounded Corners 33">
            <a:extLst>
              <a:ext uri="{FF2B5EF4-FFF2-40B4-BE49-F238E27FC236}">
                <a16:creationId xmlns:a16="http://schemas.microsoft.com/office/drawing/2014/main" id="{ECA809B1-74B1-455C-9278-7377D542B8F8}"/>
              </a:ext>
            </a:extLst>
          </p:cNvPr>
          <p:cNvSpPr/>
          <p:nvPr/>
        </p:nvSpPr>
        <p:spPr>
          <a:xfrm>
            <a:off x="6203372" y="4752870"/>
            <a:ext cx="2484000" cy="1440000"/>
          </a:xfrm>
          <a:prstGeom prst="roundRect">
            <a:avLst/>
          </a:prstGeom>
          <a:solidFill>
            <a:srgbClr val="F8D0D0"/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rIns="36000" rtlCol="0" anchor="ctr"/>
          <a:lstStyle/>
          <a:p>
            <a:pPr algn="ctr"/>
            <a:r>
              <a:rPr lang="en-GB" sz="1600" dirty="0">
                <a:solidFill>
                  <a:schemeClr val="tx1"/>
                </a:solidFill>
                <a:latin typeface="Helvetica Neue" panose="02000503000000020004"/>
              </a:rPr>
              <a:t>Link your own strengths and how you can gain experience and build skills for the career of your choice.  </a:t>
            </a:r>
          </a:p>
        </p:txBody>
      </p:sp>
      <p:sp>
        <p:nvSpPr>
          <p:cNvPr id="13" name="Rectangle: Rounded Corners 33">
            <a:extLst>
              <a:ext uri="{FF2B5EF4-FFF2-40B4-BE49-F238E27FC236}">
                <a16:creationId xmlns:a16="http://schemas.microsoft.com/office/drawing/2014/main" id="{A6DAE113-6CB9-4DC4-9328-2D21C4375895}"/>
              </a:ext>
            </a:extLst>
          </p:cNvPr>
          <p:cNvSpPr/>
          <p:nvPr/>
        </p:nvSpPr>
        <p:spPr>
          <a:xfrm>
            <a:off x="466080" y="1872131"/>
            <a:ext cx="2484000" cy="1440000"/>
          </a:xfrm>
          <a:prstGeom prst="roundRect">
            <a:avLst/>
          </a:prstGeom>
          <a:solidFill>
            <a:srgbClr val="F8D0D0"/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rIns="36000" rtlCol="0" anchor="ctr"/>
          <a:lstStyle/>
          <a:p>
            <a:pPr algn="ctr"/>
            <a:r>
              <a:rPr lang="en-GB" sz="1600" dirty="0">
                <a:solidFill>
                  <a:schemeClr val="tx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  <a:sym typeface="Century Gothic"/>
              </a:rPr>
              <a:t> Explore how automation, AI and robotics (as shown in the film) are changing work. </a:t>
            </a:r>
          </a:p>
        </p:txBody>
      </p:sp>
      <p:sp>
        <p:nvSpPr>
          <p:cNvPr id="21" name="Rectangle: Rounded Corners 33">
            <a:extLst>
              <a:ext uri="{FF2B5EF4-FFF2-40B4-BE49-F238E27FC236}">
                <a16:creationId xmlns:a16="http://schemas.microsoft.com/office/drawing/2014/main" id="{8D9EAA34-DD69-4C94-A6C8-F1B3AB0A6AB4}"/>
              </a:ext>
            </a:extLst>
          </p:cNvPr>
          <p:cNvSpPr/>
          <p:nvPr/>
        </p:nvSpPr>
        <p:spPr>
          <a:xfrm>
            <a:off x="3334726" y="3284565"/>
            <a:ext cx="2484000" cy="1440000"/>
          </a:xfrm>
          <a:prstGeom prst="roundRect">
            <a:avLst/>
          </a:prstGeom>
          <a:solidFill>
            <a:srgbClr val="F8D0D0"/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rIns="36000" rtlCol="0" anchor="ctr"/>
          <a:lstStyle/>
          <a:p>
            <a:pPr algn="ctr"/>
            <a:r>
              <a:rPr lang="en-GB" sz="1600" dirty="0">
                <a:solidFill>
                  <a:schemeClr val="tx1"/>
                </a:solidFill>
                <a:latin typeface="Helvetica Neue" panose="02000503000000020004"/>
              </a:rPr>
              <a:t>Try predicting which careers might grow, change or completely disappear. </a:t>
            </a:r>
          </a:p>
        </p:txBody>
      </p:sp>
      <p:sp>
        <p:nvSpPr>
          <p:cNvPr id="5" name="Shape 102">
            <a:extLst>
              <a:ext uri="{FF2B5EF4-FFF2-40B4-BE49-F238E27FC236}">
                <a16:creationId xmlns:a16="http://schemas.microsoft.com/office/drawing/2014/main" id="{F2CB8784-6097-D6BC-DF0D-C50E32DA938F}"/>
              </a:ext>
            </a:extLst>
          </p:cNvPr>
          <p:cNvSpPr txBox="1"/>
          <p:nvPr/>
        </p:nvSpPr>
        <p:spPr>
          <a:xfrm>
            <a:off x="-36512" y="6614591"/>
            <a:ext cx="1430352" cy="221423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algn="r">
              <a:buSzPct val="25000"/>
            </a:pPr>
            <a:r>
              <a:rPr lang="en-GB" sz="10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  <a:sym typeface="Lato"/>
              </a:rPr>
              <a:t>©JudithHadfield2026</a:t>
            </a:r>
          </a:p>
        </p:txBody>
      </p:sp>
      <p:sp>
        <p:nvSpPr>
          <p:cNvPr id="3" name="Shape 102">
            <a:extLst>
              <a:ext uri="{FF2B5EF4-FFF2-40B4-BE49-F238E27FC236}">
                <a16:creationId xmlns:a16="http://schemas.microsoft.com/office/drawing/2014/main" id="{1B16160F-086B-4587-90B1-C5755FEF341D}"/>
              </a:ext>
            </a:extLst>
          </p:cNvPr>
          <p:cNvSpPr txBox="1"/>
          <p:nvPr/>
        </p:nvSpPr>
        <p:spPr>
          <a:xfrm>
            <a:off x="7003474" y="6663965"/>
            <a:ext cx="2033024" cy="11663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algn="r">
              <a:buSzPct val="25000"/>
            </a:pPr>
            <a:r>
              <a:rPr lang="en-GB" sz="10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  <a:sym typeface="Lato"/>
              </a:rPr>
              <a:t>©TheWOWShow2026</a:t>
            </a:r>
          </a:p>
        </p:txBody>
      </p:sp>
    </p:spTree>
    <p:extLst>
      <p:ext uri="{BB962C8B-B14F-4D97-AF65-F5344CB8AC3E}">
        <p14:creationId xmlns:p14="http://schemas.microsoft.com/office/powerpoint/2010/main" val="23143318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13" grpId="0" animBg="1"/>
      <p:bldP spid="21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Shape 88">
            <a:extLst>
              <a:ext uri="{FF2B5EF4-FFF2-40B4-BE49-F238E27FC236}">
                <a16:creationId xmlns:a16="http://schemas.microsoft.com/office/drawing/2014/main" id="{DFC4F377-3C42-4E11-9042-1992A272341A}"/>
              </a:ext>
            </a:extLst>
          </p:cNvPr>
          <p:cNvSpPr/>
          <p:nvPr/>
        </p:nvSpPr>
        <p:spPr>
          <a:xfrm>
            <a:off x="107504" y="116631"/>
            <a:ext cx="8928992" cy="6624735"/>
          </a:xfrm>
          <a:prstGeom prst="rect">
            <a:avLst/>
          </a:prstGeom>
          <a:noFill/>
          <a:ln w="127000" cap="flat" cmpd="sng">
            <a:solidFill>
              <a:srgbClr val="E12C25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 b="0" i="0" u="none" strike="noStrike" cap="none" dirty="0">
              <a:solidFill>
                <a:schemeClr val="lt1"/>
              </a:solidFill>
              <a:latin typeface="Century Gothic" panose="020B0502020202020204" pitchFamily="34" charset="0"/>
              <a:ea typeface="Calibri"/>
              <a:cs typeface="Calibri"/>
              <a:sym typeface="Calibri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C6F83758-BF03-4C87-A167-2C9615863AA5}"/>
              </a:ext>
            </a:extLst>
          </p:cNvPr>
          <p:cNvSpPr/>
          <p:nvPr/>
        </p:nvSpPr>
        <p:spPr>
          <a:xfrm>
            <a:off x="866167" y="211164"/>
            <a:ext cx="832663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SzPct val="25000"/>
            </a:pPr>
            <a:r>
              <a:rPr lang="en-GB" sz="2800" b="1" dirty="0">
                <a:latin typeface="Century Gothic" panose="020B0502020202020204" pitchFamily="34" charset="0"/>
                <a:ea typeface="Lato"/>
                <a:cs typeface="Lato"/>
                <a:sym typeface="Lato"/>
              </a:rPr>
              <a:t>Further help and information:</a:t>
            </a:r>
          </a:p>
        </p:txBody>
      </p:sp>
      <p:sp>
        <p:nvSpPr>
          <p:cNvPr id="6" name="Shape 102">
            <a:extLst>
              <a:ext uri="{FF2B5EF4-FFF2-40B4-BE49-F238E27FC236}">
                <a16:creationId xmlns:a16="http://schemas.microsoft.com/office/drawing/2014/main" id="{D1451A66-753B-4C9E-8F4F-B69132F71CC0}"/>
              </a:ext>
            </a:extLst>
          </p:cNvPr>
          <p:cNvSpPr txBox="1"/>
          <p:nvPr/>
        </p:nvSpPr>
        <p:spPr>
          <a:xfrm>
            <a:off x="7334943" y="6593964"/>
            <a:ext cx="1701551" cy="288032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r>
              <a:rPr lang="en-GB" sz="1100" b="0" u="none" dirty="0">
                <a:solidFill>
                  <a:srgbClr val="2D2D2D"/>
                </a:solidFill>
                <a:latin typeface="Century Gothic" panose="020B0502020202020204" pitchFamily="34" charset="0"/>
                <a:ea typeface="Lato"/>
                <a:cs typeface="Lato"/>
                <a:sym typeface="Lato"/>
              </a:rPr>
              <a:t> </a:t>
            </a:r>
            <a:r>
              <a:rPr lang="en-GB" sz="1000" b="0" u="none" dirty="0">
                <a:solidFill>
                  <a:srgbClr val="2D2D2D"/>
                </a:solidFill>
                <a:latin typeface="Century Gothic" panose="020B0502020202020204" pitchFamily="34" charset="0"/>
                <a:ea typeface="Lato"/>
                <a:cs typeface="Lato"/>
                <a:sym typeface="Lato"/>
              </a:rPr>
              <a:t>©VotesforSchools2020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21520D94-9EBA-4A4E-9BA1-7E759A9CE73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50531" y="303521"/>
            <a:ext cx="829128" cy="664522"/>
          </a:xfrm>
          <a:prstGeom prst="rect">
            <a:avLst/>
          </a:prstGeom>
        </p:spPr>
      </p:pic>
      <p:sp>
        <p:nvSpPr>
          <p:cNvPr id="11" name="Shape 88">
            <a:extLst>
              <a:ext uri="{FF2B5EF4-FFF2-40B4-BE49-F238E27FC236}">
                <a16:creationId xmlns:a16="http://schemas.microsoft.com/office/drawing/2014/main" id="{3B3937EC-C9AB-492C-A064-38246C176951}"/>
              </a:ext>
            </a:extLst>
          </p:cNvPr>
          <p:cNvSpPr/>
          <p:nvPr/>
        </p:nvSpPr>
        <p:spPr>
          <a:xfrm>
            <a:off x="122787" y="106311"/>
            <a:ext cx="8928992" cy="6624735"/>
          </a:xfrm>
          <a:prstGeom prst="rect">
            <a:avLst/>
          </a:prstGeom>
          <a:noFill/>
          <a:ln w="127000" cap="flat" cmpd="sng">
            <a:solidFill>
              <a:srgbClr val="BA1A1A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algn="ctr"/>
            <a:endParaRPr dirty="0">
              <a:solidFill>
                <a:schemeClr val="lt1"/>
              </a:solidFill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  <a:sym typeface="Calibri"/>
            </a:endParaRPr>
          </a:p>
        </p:txBody>
      </p:sp>
      <p:sp>
        <p:nvSpPr>
          <p:cNvPr id="10" name="Pentagon 20">
            <a:extLst>
              <a:ext uri="{FF2B5EF4-FFF2-40B4-BE49-F238E27FC236}">
                <a16:creationId xmlns:a16="http://schemas.microsoft.com/office/drawing/2014/main" id="{CCC34A47-8B73-46CF-873B-9E952928FC5F}"/>
              </a:ext>
            </a:extLst>
          </p:cNvPr>
          <p:cNvSpPr/>
          <p:nvPr/>
        </p:nvSpPr>
        <p:spPr>
          <a:xfrm>
            <a:off x="37913" y="156341"/>
            <a:ext cx="758663" cy="538608"/>
          </a:xfrm>
          <a:prstGeom prst="homePlate">
            <a:avLst/>
          </a:prstGeom>
          <a:solidFill>
            <a:schemeClr val="tx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bg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8</a:t>
            </a:r>
          </a:p>
        </p:txBody>
      </p:sp>
      <p:graphicFrame>
        <p:nvGraphicFramePr>
          <p:cNvPr id="16" name="Table 15">
            <a:extLst>
              <a:ext uri="{FF2B5EF4-FFF2-40B4-BE49-F238E27FC236}">
                <a16:creationId xmlns:a16="http://schemas.microsoft.com/office/drawing/2014/main" id="{562EF439-FFEB-44FD-8EA0-02123295DAB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08604043"/>
              </p:ext>
            </p:extLst>
          </p:nvPr>
        </p:nvGraphicFramePr>
        <p:xfrm>
          <a:off x="243116" y="1154205"/>
          <a:ext cx="8606307" cy="475595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88724">
                  <a:extLst>
                    <a:ext uri="{9D8B030D-6E8A-4147-A177-3AD203B41FA5}">
                      <a16:colId xmlns:a16="http://schemas.microsoft.com/office/drawing/2014/main" val="3539760417"/>
                    </a:ext>
                  </a:extLst>
                </a:gridCol>
                <a:gridCol w="3096344">
                  <a:extLst>
                    <a:ext uri="{9D8B030D-6E8A-4147-A177-3AD203B41FA5}">
                      <a16:colId xmlns:a16="http://schemas.microsoft.com/office/drawing/2014/main" val="4015464139"/>
                    </a:ext>
                  </a:extLst>
                </a:gridCol>
                <a:gridCol w="2621239">
                  <a:extLst>
                    <a:ext uri="{9D8B030D-6E8A-4147-A177-3AD203B41FA5}">
                      <a16:colId xmlns:a16="http://schemas.microsoft.com/office/drawing/2014/main" val="3254348653"/>
                    </a:ext>
                  </a:extLst>
                </a:gridCol>
              </a:tblGrid>
              <a:tr h="385928">
                <a:tc gridSpan="3">
                  <a:txBody>
                    <a:bodyPr/>
                    <a:lstStyle/>
                    <a:p>
                      <a:pPr algn="ctr"/>
                      <a:r>
                        <a:rPr lang="en-GB" sz="2000" dirty="0">
                          <a:latin typeface="Helvetica Neue"/>
                        </a:rPr>
                        <a:t>Useful links:</a:t>
                      </a:r>
                    </a:p>
                  </a:txBody>
                  <a:tcPr anchor="ctr">
                    <a:solidFill>
                      <a:srgbClr val="F8D0D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50458036"/>
                  </a:ext>
                </a:extLst>
              </a:tr>
              <a:tr h="4359718"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200" b="1" i="0" dirty="0">
                        <a:solidFill>
                          <a:schemeClr val="tx1"/>
                        </a:solidFill>
                        <a:latin typeface="+mn-lt"/>
                        <a:hlinkClick r:id="rId4">
                          <a:extLst>
                            <a:ext uri="{A12FA001-AC4F-418D-AE19-62706E023703}">
                              <ahyp:hlinkClr xmlns:ahyp="http://schemas.microsoft.com/office/drawing/2018/hyperlinkcolor" val="tx"/>
                            </a:ext>
                          </a:extLst>
                        </a:hlinkClick>
                      </a:endParaRPr>
                    </a:p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b="1" i="0" dirty="0">
                          <a:solidFill>
                            <a:schemeClr val="tx1"/>
                          </a:solidFill>
                          <a:latin typeface="+mn-lt"/>
                          <a:hlinkClick r:id="rId4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Construction</a:t>
                      </a:r>
                    </a:p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dirty="0">
                          <a:hlinkClick r:id="rId5"/>
                        </a:rPr>
                        <a:t>Training Courses &amp; Qualifications (Construction Tickets) </a:t>
                      </a:r>
                      <a:r>
                        <a:rPr lang="en-GB" sz="1200" dirty="0">
                          <a:hlinkClick r:id="rId4"/>
                        </a:rPr>
                        <a:t>–</a:t>
                      </a:r>
                      <a:r>
                        <a:rPr lang="en-GB" sz="1200" dirty="0">
                          <a:hlinkClick r:id="rId5"/>
                        </a:rPr>
                        <a:t> CITB</a:t>
                      </a:r>
                      <a:endParaRPr lang="en-GB" sz="1200" dirty="0"/>
                    </a:p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200" i="0" dirty="0">
                        <a:solidFill>
                          <a:srgbClr val="0000FF"/>
                        </a:solidFill>
                        <a:latin typeface="+mn-lt"/>
                        <a:hlinkClick r:id="rId4">
                          <a:extLst>
                            <a:ext uri="{A12FA001-AC4F-418D-AE19-62706E023703}">
                              <ahyp:hlinkClr xmlns:ahyp="http://schemas.microsoft.com/office/drawing/2018/hyperlinkcolor" val="tx"/>
                            </a:ext>
                          </a:extLst>
                        </a:hlinkClick>
                      </a:endParaRPr>
                    </a:p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b="1" i="0" dirty="0">
                          <a:solidFill>
                            <a:schemeClr val="tx1"/>
                          </a:solidFill>
                          <a:latin typeface="+mn-lt"/>
                          <a:hlinkClick r:id="rId4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Hospitality</a:t>
                      </a:r>
                    </a:p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dirty="0">
                          <a:hlinkClick r:id="rId6"/>
                        </a:rPr>
                        <a:t>The Edge Hotel School - Wivenhoe House Hotel</a:t>
                      </a:r>
                      <a:endParaRPr lang="en-GB" sz="1200" dirty="0"/>
                    </a:p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200" i="0" dirty="0">
                        <a:solidFill>
                          <a:srgbClr val="0000FF"/>
                        </a:solidFill>
                        <a:latin typeface="+mn-lt"/>
                        <a:hlinkClick r:id="rId4">
                          <a:extLst>
                            <a:ext uri="{A12FA001-AC4F-418D-AE19-62706E023703}">
                              <ahyp:hlinkClr xmlns:ahyp="http://schemas.microsoft.com/office/drawing/2018/hyperlinkcolor" val="tx"/>
                            </a:ext>
                          </a:extLst>
                        </a:hlinkClick>
                      </a:endParaRPr>
                    </a:p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b="1" i="0" dirty="0">
                          <a:solidFill>
                            <a:schemeClr val="tx1"/>
                          </a:solidFill>
                          <a:latin typeface="+mn-lt"/>
                          <a:hlinkClick r:id="rId4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Health</a:t>
                      </a:r>
                    </a:p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i="0" dirty="0">
                          <a:solidFill>
                            <a:srgbClr val="0000FF"/>
                          </a:solidFill>
                          <a:latin typeface="+mn-lt"/>
                          <a:hlinkClick r:id="rId4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https://www.healthcareers.nhs.uk</a:t>
                      </a:r>
                      <a:endParaRPr lang="en-GB" sz="1200" i="0" dirty="0">
                        <a:latin typeface="+mn-lt"/>
                      </a:endParaRPr>
                    </a:p>
                    <a:p>
                      <a:pPr algn="ctr"/>
                      <a:endParaRPr lang="en-US" sz="1200" b="0" i="0" dirty="0">
                        <a:latin typeface="+mn-lt"/>
                        <a:cs typeface="+mn-cs"/>
                      </a:endParaRPr>
                    </a:p>
                    <a:p>
                      <a:pPr algn="ctr"/>
                      <a:r>
                        <a:rPr lang="en-GB" sz="1200" b="1" i="0" u="sng" dirty="0">
                          <a:solidFill>
                            <a:schemeClr val="tx1"/>
                          </a:solidFill>
                          <a:latin typeface="+mn-lt"/>
                          <a:cs typeface="Helvetica Neue"/>
                        </a:rPr>
                        <a:t>Navy</a:t>
                      </a:r>
                    </a:p>
                    <a:p>
                      <a:pPr algn="ctr"/>
                      <a:r>
                        <a:rPr lang="en-GB" sz="1200" dirty="0">
                          <a:hlinkClick r:id="rId7"/>
                        </a:rPr>
                        <a:t>Royal Navy Jobs | Royal Navy</a:t>
                      </a:r>
                      <a:endParaRPr lang="en-GB" sz="1200" dirty="0"/>
                    </a:p>
                    <a:p>
                      <a:pPr algn="ctr"/>
                      <a:endParaRPr lang="en-GB" sz="1200" b="1" i="0" u="sng" dirty="0">
                        <a:latin typeface="+mn-lt"/>
                        <a:cs typeface="Century Gothic"/>
                      </a:endParaRPr>
                    </a:p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b="1" i="0" dirty="0">
                          <a:latin typeface="+mn-lt"/>
                          <a:cs typeface="Century Gothic"/>
                        </a:rPr>
                        <a:t>UCAS website</a:t>
                      </a:r>
                    </a:p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i="0" dirty="0">
                          <a:latin typeface="+mn-lt"/>
                          <a:hlinkClick r:id="rId8"/>
                        </a:rPr>
                        <a:t>https://www.ucas.com/careers-advice</a:t>
                      </a:r>
                      <a:endParaRPr lang="en-GB" sz="1200" b="1" i="0" dirty="0">
                        <a:latin typeface="+mn-lt"/>
                        <a:cs typeface="Century Gothic"/>
                      </a:endParaRPr>
                    </a:p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200" b="1" i="0" u="sng" dirty="0">
                        <a:solidFill>
                          <a:schemeClr val="tx1"/>
                        </a:solidFill>
                        <a:latin typeface="+mn-lt"/>
                        <a:hlinkClick r:id="rId9">
                          <a:extLst>
                            <a:ext uri="{A12FA001-AC4F-418D-AE19-62706E023703}">
                              <ahyp:hlinkClr xmlns:ahyp="http://schemas.microsoft.com/office/drawing/2018/hyperlinkcolor" val="tx"/>
                            </a:ext>
                          </a:extLst>
                        </a:hlinkClick>
                      </a:endParaRPr>
                    </a:p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b="1" i="0" u="sng" dirty="0">
                          <a:latin typeface="+mn-lt"/>
                          <a:cs typeface="Century Gothic"/>
                        </a:rPr>
                        <a:t>National Careers Week 2026</a:t>
                      </a:r>
                    </a:p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dirty="0">
                          <a:hlinkClick r:id="rId10"/>
                        </a:rPr>
                        <a:t>Countdown - NCW 2026 Virtual Careers Fair</a:t>
                      </a:r>
                      <a:endParaRPr lang="en-GB" sz="1200" dirty="0"/>
                    </a:p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200" b="0" i="0" u="none" dirty="0">
                        <a:latin typeface="+mn-lt"/>
                        <a:cs typeface="Century Gothic"/>
                      </a:endParaRPr>
                    </a:p>
                  </a:txBody>
                  <a:tcPr>
                    <a:solidFill>
                      <a:srgbClr val="F8D0D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200" i="0" u="sng" dirty="0">
                        <a:latin typeface="+mn-lt"/>
                      </a:endParaRPr>
                    </a:p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i="0" u="sng" dirty="0">
                          <a:latin typeface="+mn-lt"/>
                        </a:rPr>
                        <a:t>Apprenticeship advice</a:t>
                      </a:r>
                    </a:p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dirty="0">
                          <a:hlinkClick r:id="rId11"/>
                        </a:rPr>
                        <a:t>Find an apprenticeship - GOV.UK</a:t>
                      </a:r>
                      <a:endParaRPr lang="en-GB" sz="1200" dirty="0"/>
                    </a:p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200" i="0" u="sng" dirty="0">
                        <a:latin typeface="+mn-lt"/>
                      </a:endParaRPr>
                    </a:p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dirty="0">
                          <a:hlinkClick r:id="rId12"/>
                        </a:rPr>
                        <a:t>Apprenticeships</a:t>
                      </a:r>
                      <a:endParaRPr lang="en-GB" sz="1200" dirty="0"/>
                    </a:p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200" i="0" u="sng" dirty="0">
                        <a:latin typeface="+mn-lt"/>
                      </a:endParaRPr>
                    </a:p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200" i="0" u="sng" dirty="0">
                        <a:latin typeface="+mn-lt"/>
                      </a:endParaRPr>
                    </a:p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200" i="0" u="sng" dirty="0">
                        <a:latin typeface="+mn-lt"/>
                      </a:endParaRPr>
                    </a:p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200" i="0" dirty="0">
                        <a:solidFill>
                          <a:schemeClr val="tx1"/>
                        </a:solidFill>
                        <a:latin typeface="+mn-lt"/>
                        <a:ea typeface="Helvetica Neue" panose="02000503000000020004" pitchFamily="2" charset="0"/>
                        <a:cs typeface="Helvetica Neue" panose="02000503000000020004" pitchFamily="2" charset="0"/>
                      </a:endParaRPr>
                    </a:p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b="1" i="0" dirty="0">
                          <a:solidFill>
                            <a:schemeClr val="tx1"/>
                          </a:solidFill>
                          <a:latin typeface="+mn-lt"/>
                        </a:rPr>
                        <a:t>The City and Guilds qualifications and apprenticeships:</a:t>
                      </a:r>
                    </a:p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i="0" dirty="0">
                          <a:latin typeface="+mn-lt"/>
                          <a:hlinkClick r:id="rId13"/>
                        </a:rPr>
                        <a:t>https://www.cityandguilds.com/apprenticeships</a:t>
                      </a:r>
                      <a:endParaRPr lang="en-GB" sz="1200" i="0" dirty="0">
                        <a:latin typeface="+mn-lt"/>
                      </a:endParaRPr>
                    </a:p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200" i="0" dirty="0">
                        <a:solidFill>
                          <a:schemeClr val="tx1"/>
                        </a:solidFill>
                        <a:latin typeface="+mn-lt"/>
                      </a:endParaRPr>
                    </a:p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b="1" i="0" dirty="0">
                          <a:solidFill>
                            <a:schemeClr val="tx1"/>
                          </a:solidFill>
                          <a:latin typeface="+mn-lt"/>
                        </a:rPr>
                        <a:t>Apprenticeship advice:</a:t>
                      </a:r>
                    </a:p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i="0" dirty="0">
                          <a:latin typeface="+mn-lt"/>
                          <a:hlinkClick r:id="rId14"/>
                        </a:rPr>
                        <a:t>https://www.gov.uk/topic/further-education-skills/apprenticeships</a:t>
                      </a:r>
                      <a:endParaRPr lang="en-GB" sz="1200" i="0" dirty="0">
                        <a:latin typeface="+mn-lt"/>
                      </a:endParaRPr>
                    </a:p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200" i="0" dirty="0">
                        <a:solidFill>
                          <a:schemeClr val="tx1"/>
                        </a:solidFill>
                        <a:latin typeface="+mn-lt"/>
                      </a:endParaRPr>
                    </a:p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200" i="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>
                    <a:solidFill>
                      <a:srgbClr val="F8D0D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200" i="0" dirty="0">
                        <a:latin typeface="+mn-lt"/>
                      </a:endParaRPr>
                    </a:p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200" b="0" i="0" u="non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ctr"/>
                      <a:r>
                        <a:rPr lang="en-GB" sz="1200" b="1" i="0" u="none" dirty="0">
                          <a:latin typeface="+mn-lt"/>
                          <a:cs typeface="Century Gothic"/>
                        </a:rPr>
                        <a:t>BBC Bitesize is also a good source of information:</a:t>
                      </a:r>
                    </a:p>
                    <a:p>
                      <a:pPr algn="ctr"/>
                      <a:r>
                        <a:rPr lang="en-GB" sz="1200" i="0" dirty="0">
                          <a:latin typeface="+mn-lt"/>
                          <a:hlinkClick r:id="rId15"/>
                        </a:rPr>
                        <a:t>https://www.bbc.co.uk/bitesize/careers</a:t>
                      </a:r>
                      <a:endParaRPr lang="en-GB" sz="1200" i="0" dirty="0">
                        <a:latin typeface="+mn-lt"/>
                      </a:endParaRPr>
                    </a:p>
                    <a:p>
                      <a:pPr algn="ctr"/>
                      <a:endParaRPr lang="en-GB" sz="1200" i="0" dirty="0">
                        <a:latin typeface="+mn-lt"/>
                      </a:endParaRPr>
                    </a:p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b="1" i="0" dirty="0">
                          <a:solidFill>
                            <a:schemeClr val="tx1"/>
                          </a:solidFill>
                          <a:latin typeface="+mn-lt"/>
                        </a:rPr>
                        <a:t>The National Careers Service:</a:t>
                      </a:r>
                    </a:p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i="0" dirty="0">
                          <a:latin typeface="+mn-lt"/>
                          <a:hlinkClick r:id="rId16"/>
                        </a:rPr>
                        <a:t>https://nationalcareers.service.gov.uk/</a:t>
                      </a:r>
                      <a:endParaRPr lang="en-GB" sz="1200" i="0" dirty="0">
                        <a:latin typeface="+mn-lt"/>
                      </a:endParaRPr>
                    </a:p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200" i="0" dirty="0">
                        <a:solidFill>
                          <a:schemeClr val="tx1"/>
                        </a:solidFill>
                        <a:latin typeface="+mn-lt"/>
                      </a:endParaRPr>
                    </a:p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200" i="0" dirty="0">
                        <a:solidFill>
                          <a:schemeClr val="tx1"/>
                        </a:solidFill>
                        <a:latin typeface="+mn-lt"/>
                      </a:endParaRPr>
                    </a:p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b="1" i="0" dirty="0">
                          <a:solidFill>
                            <a:schemeClr val="tx1"/>
                          </a:solidFill>
                          <a:latin typeface="+mn-lt"/>
                        </a:rPr>
                        <a:t>The WOW Show</a:t>
                      </a:r>
                    </a:p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dirty="0">
                          <a:hlinkClick r:id="rId17"/>
                        </a:rPr>
                        <a:t>An Online Television Show on Careers - The WOW Show</a:t>
                      </a:r>
                      <a:endParaRPr lang="en-GB" sz="1200" dirty="0"/>
                    </a:p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200" i="0" dirty="0">
                        <a:solidFill>
                          <a:schemeClr val="tx1"/>
                        </a:solidFill>
                        <a:latin typeface="+mn-lt"/>
                      </a:endParaRPr>
                    </a:p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dirty="0">
                          <a:hlinkClick r:id="rId18"/>
                        </a:rPr>
                        <a:t>The WOW Show – YouTube</a:t>
                      </a:r>
                      <a:endParaRPr lang="en-GB" sz="1200" dirty="0"/>
                    </a:p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200" dirty="0"/>
                    </a:p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b="1" u="sng" dirty="0"/>
                        <a:t>The film link</a:t>
                      </a:r>
                    </a:p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dirty="0"/>
                        <a:t> </a:t>
                      </a:r>
                      <a:r>
                        <a:rPr lang="en-GB" sz="1200" dirty="0">
                          <a:hlinkClick r:id="rId19"/>
                        </a:rPr>
                        <a:t>Give us a minute - YouTube</a:t>
                      </a:r>
                      <a:endParaRPr lang="en-GB" sz="1200" dirty="0"/>
                    </a:p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200" dirty="0"/>
                    </a:p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200" i="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>
                    <a:solidFill>
                      <a:srgbClr val="F8D0D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16682161"/>
                  </a:ext>
                </a:extLst>
              </a:tr>
            </a:tbl>
          </a:graphicData>
        </a:graphic>
      </p:graphicFrame>
      <p:sp>
        <p:nvSpPr>
          <p:cNvPr id="4" name="Shape 102">
            <a:extLst>
              <a:ext uri="{FF2B5EF4-FFF2-40B4-BE49-F238E27FC236}">
                <a16:creationId xmlns:a16="http://schemas.microsoft.com/office/drawing/2014/main" id="{DB9AC1BE-2CDF-4F35-AB7F-7872FF75A3E1}"/>
              </a:ext>
            </a:extLst>
          </p:cNvPr>
          <p:cNvSpPr txBox="1"/>
          <p:nvPr/>
        </p:nvSpPr>
        <p:spPr>
          <a:xfrm>
            <a:off x="-36512" y="6614591"/>
            <a:ext cx="1430352" cy="221423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algn="r">
              <a:buSzPct val="25000"/>
            </a:pPr>
            <a:r>
              <a:rPr lang="en-GB" sz="10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  <a:sym typeface="Lato"/>
              </a:rPr>
              <a:t>©JudithHadfield2026</a:t>
            </a:r>
          </a:p>
        </p:txBody>
      </p:sp>
      <p:sp>
        <p:nvSpPr>
          <p:cNvPr id="2" name="Shape 102">
            <a:extLst>
              <a:ext uri="{FF2B5EF4-FFF2-40B4-BE49-F238E27FC236}">
                <a16:creationId xmlns:a16="http://schemas.microsoft.com/office/drawing/2014/main" id="{8EB4DE7F-9BE9-88A6-2E58-A113D3E0571C}"/>
              </a:ext>
            </a:extLst>
          </p:cNvPr>
          <p:cNvSpPr txBox="1"/>
          <p:nvPr/>
        </p:nvSpPr>
        <p:spPr>
          <a:xfrm>
            <a:off x="7003474" y="6663965"/>
            <a:ext cx="2033024" cy="11663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algn="r">
              <a:buSzPct val="25000"/>
            </a:pPr>
            <a:r>
              <a:rPr lang="en-GB" sz="10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  <a:sym typeface="Lato"/>
              </a:rPr>
              <a:t>©TheWOWShow2026</a:t>
            </a:r>
          </a:p>
        </p:txBody>
      </p:sp>
    </p:spTree>
    <p:extLst>
      <p:ext uri="{BB962C8B-B14F-4D97-AF65-F5344CB8AC3E}">
        <p14:creationId xmlns:p14="http://schemas.microsoft.com/office/powerpoint/2010/main" val="113456922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hape 88"/>
          <p:cNvSpPr/>
          <p:nvPr/>
        </p:nvSpPr>
        <p:spPr>
          <a:xfrm>
            <a:off x="81553" y="116634"/>
            <a:ext cx="8928992" cy="6624735"/>
          </a:xfrm>
          <a:prstGeom prst="rect">
            <a:avLst/>
          </a:prstGeom>
          <a:noFill/>
          <a:ln w="127000" cap="flat" cmpd="sng">
            <a:solidFill>
              <a:srgbClr val="BA1A1A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algn="ctr"/>
            <a:endParaRPr dirty="0">
              <a:solidFill>
                <a:schemeClr val="lt1"/>
              </a:solidFill>
              <a:latin typeface="Century Gothic" panose="020B0502020202020204" pitchFamily="34" charset="0"/>
              <a:ea typeface="Calibri"/>
              <a:cs typeface="Calibri"/>
              <a:sym typeface="Calibri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BEB6012D-B1D8-6245-A474-C08E21F3B4F3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32732" y="296461"/>
            <a:ext cx="816216" cy="607891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2648AC0B-9BCC-46A2-ADBC-9132879A67FA}"/>
              </a:ext>
            </a:extLst>
          </p:cNvPr>
          <p:cNvSpPr txBox="1"/>
          <p:nvPr/>
        </p:nvSpPr>
        <p:spPr>
          <a:xfrm>
            <a:off x="775822" y="1808248"/>
            <a:ext cx="7540454" cy="33816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0" indent="-342900">
              <a:lnSpc>
                <a:spcPct val="107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n-GB" sz="1600" b="1" kern="100" dirty="0">
                <a:effectLst/>
                <a:latin typeface="Helvetica Neue" panose="02000503000000020004"/>
                <a:ea typeface="Aptos" panose="020B0004020202020204" pitchFamily="34" charset="0"/>
                <a:cs typeface="Times New Roman" panose="02020603050405020304" pitchFamily="18" charset="0"/>
              </a:rPr>
              <a:t>Recognise the breadth of the modern labour market</a:t>
            </a:r>
            <a:r>
              <a:rPr lang="en-GB" sz="1600" kern="100" dirty="0">
                <a:effectLst/>
                <a:latin typeface="Helvetica Neue" panose="02000503000000020004"/>
                <a:ea typeface="Aptos" panose="020B0004020202020204" pitchFamily="34" charset="0"/>
                <a:cs typeface="Times New Roman" panose="02020603050405020304" pitchFamily="18" charset="0"/>
              </a:rPr>
              <a:t>, including emerging and lesser‑known roles (Gatsby Benchmark 2).</a:t>
            </a: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n-GB" sz="1600" b="1" kern="100" dirty="0">
                <a:effectLst/>
                <a:latin typeface="Helvetica Neue" panose="02000503000000020004"/>
                <a:ea typeface="Aptos" panose="020B0004020202020204" pitchFamily="34" charset="0"/>
                <a:cs typeface="Times New Roman" panose="02020603050405020304" pitchFamily="18" charset="0"/>
              </a:rPr>
              <a:t>Identify personal strengths, interests and values</a:t>
            </a:r>
            <a:r>
              <a:rPr lang="en-GB" sz="1600" kern="100" dirty="0">
                <a:effectLst/>
                <a:latin typeface="Helvetica Neue" panose="02000503000000020004"/>
                <a:ea typeface="Aptos" panose="020B0004020202020204" pitchFamily="34" charset="0"/>
                <a:cs typeface="Times New Roman" panose="02020603050405020304" pitchFamily="18" charset="0"/>
              </a:rPr>
              <a:t> and link them to possible career pathways.</a:t>
            </a: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n-GB" sz="1600" b="1" kern="100" dirty="0">
                <a:effectLst/>
                <a:latin typeface="Helvetica Neue" panose="02000503000000020004"/>
                <a:ea typeface="Aptos" panose="020B0004020202020204" pitchFamily="34" charset="0"/>
                <a:cs typeface="Times New Roman" panose="02020603050405020304" pitchFamily="18" charset="0"/>
              </a:rPr>
              <a:t>Understand different routes into work</a:t>
            </a:r>
            <a:r>
              <a:rPr lang="en-GB" sz="1600" kern="100" dirty="0">
                <a:effectLst/>
                <a:latin typeface="Helvetica Neue" panose="02000503000000020004"/>
                <a:ea typeface="Aptos" panose="020B0004020202020204" pitchFamily="34" charset="0"/>
                <a:cs typeface="Times New Roman" panose="02020603050405020304" pitchFamily="18" charset="0"/>
              </a:rPr>
              <a:t>, including apprenticeships, technical education, university and workplace training (Gatsby Benchmark 7).</a:t>
            </a: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n-GB" sz="1600" b="1" kern="100" dirty="0">
                <a:effectLst/>
                <a:latin typeface="Helvetica Neue" panose="02000503000000020004"/>
                <a:ea typeface="Aptos" panose="020B0004020202020204" pitchFamily="34" charset="0"/>
                <a:cs typeface="Times New Roman" panose="02020603050405020304" pitchFamily="18" charset="0"/>
              </a:rPr>
              <a:t>Develop essential employability skills</a:t>
            </a:r>
            <a:r>
              <a:rPr lang="en-GB" sz="1600" kern="100" dirty="0">
                <a:effectLst/>
                <a:latin typeface="Helvetica Neue" panose="02000503000000020004"/>
                <a:ea typeface="Aptos" panose="020B0004020202020204" pitchFamily="34" charset="0"/>
                <a:cs typeface="Times New Roman" panose="02020603050405020304" pitchFamily="18" charset="0"/>
              </a:rPr>
              <a:t>, including communication, teamwork, problem‑solving and adaptability.</a:t>
            </a: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n-GB" sz="1600" b="1" kern="100" dirty="0">
                <a:effectLst/>
                <a:latin typeface="Helvetica Neue" panose="02000503000000020004"/>
                <a:ea typeface="Aptos" panose="020B0004020202020204" pitchFamily="34" charset="0"/>
                <a:cs typeface="Times New Roman" panose="02020603050405020304" pitchFamily="18" charset="0"/>
              </a:rPr>
              <a:t>Use reliable careers information sources</a:t>
            </a:r>
            <a:r>
              <a:rPr lang="en-GB" sz="1600" kern="100" dirty="0">
                <a:effectLst/>
                <a:latin typeface="Helvetica Neue" panose="02000503000000020004"/>
                <a:ea typeface="Aptos" panose="020B0004020202020204" pitchFamily="34" charset="0"/>
                <a:cs typeface="Times New Roman" panose="02020603050405020304" pitchFamily="18" charset="0"/>
              </a:rPr>
              <a:t>, including The WOW Show website and YouTube channel, to explore future options (Gatsby Benchmark 1).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269D3AF-1D5B-6FBB-B0ED-054E7CC87BB3}"/>
              </a:ext>
            </a:extLst>
          </p:cNvPr>
          <p:cNvSpPr txBox="1"/>
          <p:nvPr/>
        </p:nvSpPr>
        <p:spPr>
          <a:xfrm>
            <a:off x="1101436" y="904352"/>
            <a:ext cx="4572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800" b="1" u="sng" dirty="0">
                <a:effectLst/>
                <a:latin typeface="Helvetica Neue" panose="02000503000000020004"/>
                <a:ea typeface="Aptos" panose="020B0004020202020204" pitchFamily="34" charset="0"/>
              </a:rPr>
              <a:t>Careers Learning Objectives </a:t>
            </a:r>
            <a:endParaRPr lang="en-GB" dirty="0">
              <a:latin typeface="Helvetica Neue" panose="02000503000000020004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B83C994F-51CA-C980-E6BB-143273596DF6}"/>
              </a:ext>
            </a:extLst>
          </p:cNvPr>
          <p:cNvSpPr/>
          <p:nvPr/>
        </p:nvSpPr>
        <p:spPr>
          <a:xfrm>
            <a:off x="1194955" y="5907842"/>
            <a:ext cx="6972300" cy="441003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Use the lesson as a slideshow to order animations correctly. Thank you</a:t>
            </a:r>
          </a:p>
        </p:txBody>
      </p:sp>
      <p:sp>
        <p:nvSpPr>
          <p:cNvPr id="10" name="Shape 102">
            <a:extLst>
              <a:ext uri="{FF2B5EF4-FFF2-40B4-BE49-F238E27FC236}">
                <a16:creationId xmlns:a16="http://schemas.microsoft.com/office/drawing/2014/main" id="{3D97D83A-7FAC-FA77-8D67-A9DF7DC07409}"/>
              </a:ext>
            </a:extLst>
          </p:cNvPr>
          <p:cNvSpPr txBox="1"/>
          <p:nvPr/>
        </p:nvSpPr>
        <p:spPr>
          <a:xfrm>
            <a:off x="-36512" y="6614591"/>
            <a:ext cx="1430352" cy="221423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algn="r">
              <a:buSzPct val="25000"/>
            </a:pPr>
            <a:r>
              <a:rPr lang="en-GB" sz="10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  <a:sym typeface="Lato"/>
              </a:rPr>
              <a:t>©JudithHadfield2026</a:t>
            </a:r>
          </a:p>
        </p:txBody>
      </p:sp>
      <p:sp>
        <p:nvSpPr>
          <p:cNvPr id="3" name="Shape 102">
            <a:extLst>
              <a:ext uri="{FF2B5EF4-FFF2-40B4-BE49-F238E27FC236}">
                <a16:creationId xmlns:a16="http://schemas.microsoft.com/office/drawing/2014/main" id="{813C1DAD-1829-4D4E-65A5-0B1294D85F83}"/>
              </a:ext>
            </a:extLst>
          </p:cNvPr>
          <p:cNvSpPr txBox="1"/>
          <p:nvPr/>
        </p:nvSpPr>
        <p:spPr>
          <a:xfrm>
            <a:off x="7003474" y="6663965"/>
            <a:ext cx="2033024" cy="11663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algn="r">
              <a:buSzPct val="25000"/>
            </a:pPr>
            <a:r>
              <a:rPr lang="en-GB" sz="10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  <a:sym typeface="Lato"/>
              </a:rPr>
              <a:t>©TheWOWShow2026</a:t>
            </a:r>
          </a:p>
        </p:txBody>
      </p:sp>
    </p:spTree>
    <p:extLst>
      <p:ext uri="{BB962C8B-B14F-4D97-AF65-F5344CB8AC3E}">
        <p14:creationId xmlns:p14="http://schemas.microsoft.com/office/powerpoint/2010/main" val="257800550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2" descr="Image result for wow careers">
            <a:extLst>
              <a:ext uri="{FF2B5EF4-FFF2-40B4-BE49-F238E27FC236}">
                <a16:creationId xmlns:a16="http://schemas.microsoft.com/office/drawing/2014/main" id="{A39FCC6F-6C22-4790-9670-B9937444339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091979" y="213327"/>
            <a:ext cx="827395" cy="6620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Shape 114">
            <a:extLst>
              <a:ext uri="{FF2B5EF4-FFF2-40B4-BE49-F238E27FC236}">
                <a16:creationId xmlns:a16="http://schemas.microsoft.com/office/drawing/2014/main" id="{8806C1FF-7E28-42E7-9523-CB2C7C9A51A9}"/>
              </a:ext>
            </a:extLst>
          </p:cNvPr>
          <p:cNvSpPr/>
          <p:nvPr/>
        </p:nvSpPr>
        <p:spPr>
          <a:xfrm>
            <a:off x="768897" y="172872"/>
            <a:ext cx="7759105" cy="538608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>
              <a:buSzPct val="25000"/>
            </a:pPr>
            <a:endParaRPr lang="en-GB" sz="2800" b="1" dirty="0"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  <a:sym typeface="Lato"/>
            </a:endParaRPr>
          </a:p>
        </p:txBody>
      </p:sp>
      <p:sp>
        <p:nvSpPr>
          <p:cNvPr id="15" name="Shape 114">
            <a:extLst>
              <a:ext uri="{FF2B5EF4-FFF2-40B4-BE49-F238E27FC236}">
                <a16:creationId xmlns:a16="http://schemas.microsoft.com/office/drawing/2014/main" id="{AC98DBA0-58D7-423A-A505-78A2F55BBA58}"/>
              </a:ext>
            </a:extLst>
          </p:cNvPr>
          <p:cNvSpPr/>
          <p:nvPr/>
        </p:nvSpPr>
        <p:spPr>
          <a:xfrm>
            <a:off x="796576" y="181055"/>
            <a:ext cx="7759105" cy="538608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>
              <a:buSzPct val="25000"/>
            </a:pPr>
            <a:endParaRPr lang="en-GB" sz="2800" b="1" dirty="0"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  <a:sym typeface="Lato"/>
            </a:endParaRPr>
          </a:p>
        </p:txBody>
      </p:sp>
      <p:sp>
        <p:nvSpPr>
          <p:cNvPr id="29" name="Shape 114">
            <a:extLst>
              <a:ext uri="{FF2B5EF4-FFF2-40B4-BE49-F238E27FC236}">
                <a16:creationId xmlns:a16="http://schemas.microsoft.com/office/drawing/2014/main" id="{320CE8B6-3700-AC41-BDB8-785348655E54}"/>
              </a:ext>
            </a:extLst>
          </p:cNvPr>
          <p:cNvSpPr/>
          <p:nvPr/>
        </p:nvSpPr>
        <p:spPr>
          <a:xfrm>
            <a:off x="796574" y="208607"/>
            <a:ext cx="8001569" cy="538608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>
              <a:buSzPct val="25000"/>
            </a:pPr>
            <a:r>
              <a:rPr lang="en-GB" sz="2400" b="1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  <a:sym typeface="Lato"/>
              </a:rPr>
              <a:t>Starter – Future Snapshots</a:t>
            </a:r>
          </a:p>
        </p:txBody>
      </p:sp>
      <p:sp>
        <p:nvSpPr>
          <p:cNvPr id="27" name="Cloud 26">
            <a:extLst>
              <a:ext uri="{FF2B5EF4-FFF2-40B4-BE49-F238E27FC236}">
                <a16:creationId xmlns:a16="http://schemas.microsoft.com/office/drawing/2014/main" id="{721C0108-1D92-3040-A830-7E23360CE664}"/>
              </a:ext>
            </a:extLst>
          </p:cNvPr>
          <p:cNvSpPr/>
          <p:nvPr/>
        </p:nvSpPr>
        <p:spPr>
          <a:xfrm>
            <a:off x="1444650" y="955964"/>
            <a:ext cx="6254700" cy="1971800"/>
          </a:xfrm>
          <a:prstGeom prst="cloud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GB" sz="1600" b="1" dirty="0">
                <a:solidFill>
                  <a:schemeClr val="tx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  <a:sym typeface="Century Gothic"/>
              </a:rPr>
              <a:t>Starter quiz (5 mins)</a:t>
            </a:r>
          </a:p>
          <a:p>
            <a:pPr algn="ctr"/>
            <a:r>
              <a:rPr lang="en-GB" sz="1600" b="1" dirty="0">
                <a:solidFill>
                  <a:schemeClr val="tx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  <a:sym typeface="Century Gothic"/>
              </a:rPr>
              <a:t>Write down your first thoughts on the following questions.</a:t>
            </a:r>
          </a:p>
        </p:txBody>
      </p:sp>
      <p:sp>
        <p:nvSpPr>
          <p:cNvPr id="16" name="Shape 88">
            <a:extLst>
              <a:ext uri="{FF2B5EF4-FFF2-40B4-BE49-F238E27FC236}">
                <a16:creationId xmlns:a16="http://schemas.microsoft.com/office/drawing/2014/main" id="{37841430-C7A2-4421-8B88-08F7ED18B6B1}"/>
              </a:ext>
            </a:extLst>
          </p:cNvPr>
          <p:cNvSpPr/>
          <p:nvPr/>
        </p:nvSpPr>
        <p:spPr>
          <a:xfrm>
            <a:off x="122787" y="106311"/>
            <a:ext cx="8928992" cy="6624735"/>
          </a:xfrm>
          <a:prstGeom prst="rect">
            <a:avLst/>
          </a:prstGeom>
          <a:noFill/>
          <a:ln w="127000" cap="flat" cmpd="sng">
            <a:solidFill>
              <a:srgbClr val="BA1A1A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algn="ctr"/>
            <a:endParaRPr dirty="0">
              <a:solidFill>
                <a:schemeClr val="lt1"/>
              </a:solidFill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  <a:sym typeface="Calibri"/>
            </a:endParaRPr>
          </a:p>
        </p:txBody>
      </p:sp>
      <p:sp>
        <p:nvSpPr>
          <p:cNvPr id="17" name="Pentagon 20">
            <a:extLst>
              <a:ext uri="{FF2B5EF4-FFF2-40B4-BE49-F238E27FC236}">
                <a16:creationId xmlns:a16="http://schemas.microsoft.com/office/drawing/2014/main" id="{C594BE3D-0457-469E-95A0-205B67D4900D}"/>
              </a:ext>
            </a:extLst>
          </p:cNvPr>
          <p:cNvSpPr/>
          <p:nvPr/>
        </p:nvSpPr>
        <p:spPr>
          <a:xfrm>
            <a:off x="37913" y="156341"/>
            <a:ext cx="758663" cy="538608"/>
          </a:xfrm>
          <a:prstGeom prst="homePlate">
            <a:avLst/>
          </a:prstGeom>
          <a:solidFill>
            <a:schemeClr val="tx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bg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1</a:t>
            </a:r>
          </a:p>
        </p:txBody>
      </p:sp>
      <p:sp>
        <p:nvSpPr>
          <p:cNvPr id="22" name="Rectangle: Rounded Corners 33">
            <a:extLst>
              <a:ext uri="{FF2B5EF4-FFF2-40B4-BE49-F238E27FC236}">
                <a16:creationId xmlns:a16="http://schemas.microsoft.com/office/drawing/2014/main" id="{62A38EF5-3C20-481A-A038-03944FDA70F8}"/>
              </a:ext>
            </a:extLst>
          </p:cNvPr>
          <p:cNvSpPr/>
          <p:nvPr/>
        </p:nvSpPr>
        <p:spPr>
          <a:xfrm>
            <a:off x="1052022" y="3431249"/>
            <a:ext cx="2147591" cy="1176422"/>
          </a:xfrm>
          <a:prstGeom prst="roundRect">
            <a:avLst/>
          </a:prstGeom>
          <a:solidFill>
            <a:srgbClr val="F8D0D0"/>
          </a:solidFill>
          <a:ln>
            <a:solidFill>
              <a:srgbClr val="BA1A1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rIns="36000" rtlCol="0" anchor="ctr"/>
          <a:lstStyle/>
          <a:p>
            <a:pPr algn="ctr" fontAlgn="base"/>
            <a:r>
              <a:rPr lang="en-GB" sz="1600" b="1" dirty="0">
                <a:solidFill>
                  <a:schemeClr val="tx1"/>
                </a:solidFill>
                <a:latin typeface="Helvetica Neue" panose="02000503000000020004"/>
              </a:rPr>
              <a:t>Write down one career that you are interested in.</a:t>
            </a:r>
          </a:p>
        </p:txBody>
      </p:sp>
      <p:sp>
        <p:nvSpPr>
          <p:cNvPr id="21" name="Rectangle: Rounded Corners 33">
            <a:extLst>
              <a:ext uri="{FF2B5EF4-FFF2-40B4-BE49-F238E27FC236}">
                <a16:creationId xmlns:a16="http://schemas.microsoft.com/office/drawing/2014/main" id="{D076900F-06C9-48A7-BA8D-4F92F551DF28}"/>
              </a:ext>
            </a:extLst>
          </p:cNvPr>
          <p:cNvSpPr/>
          <p:nvPr/>
        </p:nvSpPr>
        <p:spPr>
          <a:xfrm>
            <a:off x="3513487" y="5062491"/>
            <a:ext cx="2147591" cy="1176422"/>
          </a:xfrm>
          <a:prstGeom prst="roundRect">
            <a:avLst/>
          </a:prstGeom>
          <a:solidFill>
            <a:srgbClr val="F8D0D0"/>
          </a:solidFill>
          <a:ln>
            <a:solidFill>
              <a:srgbClr val="BA1A1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rIns="36000" rtlCol="0" anchor="ctr"/>
          <a:lstStyle/>
          <a:p>
            <a:pPr algn="ctr" fontAlgn="base"/>
            <a:r>
              <a:rPr lang="en-GB" sz="1600" b="1" dirty="0">
                <a:solidFill>
                  <a:schemeClr val="tx1"/>
                </a:solidFill>
                <a:latin typeface="Helvetica Neue" panose="02000503000000020004"/>
              </a:rPr>
              <a:t>Write down one career that you don’t think will exist in 20 years</a:t>
            </a:r>
          </a:p>
        </p:txBody>
      </p:sp>
      <p:sp>
        <p:nvSpPr>
          <p:cNvPr id="30" name="Rectangle: Rounded Corners 33">
            <a:extLst>
              <a:ext uri="{FF2B5EF4-FFF2-40B4-BE49-F238E27FC236}">
                <a16:creationId xmlns:a16="http://schemas.microsoft.com/office/drawing/2014/main" id="{F9D9C5EA-C1BE-49CE-9734-2F24FB439BC4}"/>
              </a:ext>
            </a:extLst>
          </p:cNvPr>
          <p:cNvSpPr/>
          <p:nvPr/>
        </p:nvSpPr>
        <p:spPr>
          <a:xfrm>
            <a:off x="5944388" y="3418678"/>
            <a:ext cx="2147591" cy="1176422"/>
          </a:xfrm>
          <a:prstGeom prst="roundRect">
            <a:avLst/>
          </a:prstGeom>
          <a:solidFill>
            <a:srgbClr val="F8D0D0"/>
          </a:solidFill>
          <a:ln>
            <a:solidFill>
              <a:srgbClr val="BA1A1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rIns="36000" rtlCol="0" anchor="ctr"/>
          <a:lstStyle/>
          <a:p>
            <a:pPr algn="ctr" fontAlgn="base"/>
            <a:r>
              <a:rPr lang="en-GB" sz="1600" b="1" dirty="0">
                <a:solidFill>
                  <a:schemeClr val="tx1"/>
                </a:solidFill>
                <a:latin typeface="Helvetica Neue" panose="02000503000000020004"/>
              </a:rPr>
              <a:t>Write down one career you have heard of but don’t understand</a:t>
            </a:r>
          </a:p>
        </p:txBody>
      </p:sp>
      <p:sp>
        <p:nvSpPr>
          <p:cNvPr id="2" name="Rectangle: Rounded Corners 33">
            <a:extLst>
              <a:ext uri="{FF2B5EF4-FFF2-40B4-BE49-F238E27FC236}">
                <a16:creationId xmlns:a16="http://schemas.microsoft.com/office/drawing/2014/main" id="{BB0A2E67-7973-493F-A05D-6E9FC7941D95}"/>
              </a:ext>
            </a:extLst>
          </p:cNvPr>
          <p:cNvSpPr/>
          <p:nvPr/>
        </p:nvSpPr>
        <p:spPr>
          <a:xfrm>
            <a:off x="915197" y="3203838"/>
            <a:ext cx="7324794" cy="3109003"/>
          </a:xfrm>
          <a:prstGeom prst="roundRect">
            <a:avLst/>
          </a:prstGeom>
          <a:solidFill>
            <a:srgbClr val="F8D0D0"/>
          </a:solidFill>
          <a:ln>
            <a:solidFill>
              <a:srgbClr val="BA1A1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rIns="36000" rtlCol="0" anchor="ctr"/>
          <a:lstStyle/>
          <a:p>
            <a:pPr algn="ctr" fontAlgn="base"/>
            <a:r>
              <a:rPr lang="en-GB" sz="1600" b="1" dirty="0">
                <a:solidFill>
                  <a:schemeClr val="tx1"/>
                </a:solidFill>
                <a:latin typeface="Helvetica Neue" panose="02000503000000020004"/>
              </a:rPr>
              <a:t>In pairs or as a group discuss your answers.  </a:t>
            </a:r>
          </a:p>
          <a:p>
            <a:pPr algn="ctr" fontAlgn="base"/>
            <a:r>
              <a:rPr lang="en-GB" sz="1600" b="1" dirty="0">
                <a:solidFill>
                  <a:schemeClr val="tx1"/>
                </a:solidFill>
                <a:latin typeface="Helvetica Neue" panose="02000503000000020004"/>
              </a:rPr>
              <a:t>Don’t worry if you have some blanks, not everyone knows what career they would like to do when they leave school.  </a:t>
            </a:r>
          </a:p>
        </p:txBody>
      </p:sp>
      <p:sp>
        <p:nvSpPr>
          <p:cNvPr id="4" name="Shape 102">
            <a:extLst>
              <a:ext uri="{FF2B5EF4-FFF2-40B4-BE49-F238E27FC236}">
                <a16:creationId xmlns:a16="http://schemas.microsoft.com/office/drawing/2014/main" id="{C7676B4A-9653-2003-635E-84B5BF468B8F}"/>
              </a:ext>
            </a:extLst>
          </p:cNvPr>
          <p:cNvSpPr txBox="1"/>
          <p:nvPr/>
        </p:nvSpPr>
        <p:spPr>
          <a:xfrm>
            <a:off x="7606145" y="6630654"/>
            <a:ext cx="1430352" cy="221423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algn="r">
              <a:buSzPct val="25000"/>
            </a:pPr>
            <a:r>
              <a:rPr lang="en-GB" sz="10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  <a:sym typeface="Lato"/>
              </a:rPr>
              <a:t>©TheWOWShow2026</a:t>
            </a:r>
          </a:p>
        </p:txBody>
      </p:sp>
      <p:sp>
        <p:nvSpPr>
          <p:cNvPr id="5" name="Shape 102">
            <a:extLst>
              <a:ext uri="{FF2B5EF4-FFF2-40B4-BE49-F238E27FC236}">
                <a16:creationId xmlns:a16="http://schemas.microsoft.com/office/drawing/2014/main" id="{9831B7C2-37F3-D276-0566-45B8EEAA5D5E}"/>
              </a:ext>
            </a:extLst>
          </p:cNvPr>
          <p:cNvSpPr txBox="1"/>
          <p:nvPr/>
        </p:nvSpPr>
        <p:spPr>
          <a:xfrm>
            <a:off x="-36512" y="6614591"/>
            <a:ext cx="1430352" cy="221423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algn="r">
              <a:buSzPct val="25000"/>
            </a:pPr>
            <a:r>
              <a:rPr lang="en-GB" sz="10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  <a:sym typeface="Lato"/>
              </a:rPr>
              <a:t>©JudithHadfield2026</a:t>
            </a:r>
          </a:p>
        </p:txBody>
      </p:sp>
      <p:sp>
        <p:nvSpPr>
          <p:cNvPr id="3" name="Shape 102">
            <a:extLst>
              <a:ext uri="{FF2B5EF4-FFF2-40B4-BE49-F238E27FC236}">
                <a16:creationId xmlns:a16="http://schemas.microsoft.com/office/drawing/2014/main" id="{05521E99-B440-2F92-E938-5A2E8527930C}"/>
              </a:ext>
            </a:extLst>
          </p:cNvPr>
          <p:cNvSpPr txBox="1"/>
          <p:nvPr/>
        </p:nvSpPr>
        <p:spPr>
          <a:xfrm>
            <a:off x="7003474" y="6663965"/>
            <a:ext cx="2033024" cy="11663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algn="r">
              <a:buSzPct val="25000"/>
            </a:pPr>
            <a:r>
              <a:rPr lang="en-GB" sz="10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  <a:sym typeface="Lato"/>
              </a:rPr>
              <a:t>©TheWOWShow2026</a:t>
            </a:r>
          </a:p>
        </p:txBody>
      </p:sp>
    </p:spTree>
    <p:extLst>
      <p:ext uri="{BB962C8B-B14F-4D97-AF65-F5344CB8AC3E}">
        <p14:creationId xmlns:p14="http://schemas.microsoft.com/office/powerpoint/2010/main" val="23495102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21" grpId="0" animBg="1"/>
      <p:bldP spid="30" grpId="0" animBg="1"/>
      <p:bldP spid="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A653ED11-A033-6DA7-6951-F58B6B2431C3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50000"/>
          </a:blip>
          <a:srcRect l="15200" r="-1679"/>
          <a:stretch>
            <a:fillRect/>
          </a:stretch>
        </p:blipFill>
        <p:spPr>
          <a:xfrm>
            <a:off x="107503" y="982382"/>
            <a:ext cx="9036497" cy="5758984"/>
          </a:xfrm>
          <a:prstGeom prst="rect">
            <a:avLst/>
          </a:prstGeom>
        </p:spPr>
      </p:pic>
      <p:pic>
        <p:nvPicPr>
          <p:cNvPr id="18" name="Picture 2" descr="Image result for wow careers">
            <a:extLst>
              <a:ext uri="{FF2B5EF4-FFF2-40B4-BE49-F238E27FC236}">
                <a16:creationId xmlns:a16="http://schemas.microsoft.com/office/drawing/2014/main" id="{A39FCC6F-6C22-4790-9670-B9937444339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091979" y="213327"/>
            <a:ext cx="827395" cy="6620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Shape 114">
            <a:extLst>
              <a:ext uri="{FF2B5EF4-FFF2-40B4-BE49-F238E27FC236}">
                <a16:creationId xmlns:a16="http://schemas.microsoft.com/office/drawing/2014/main" id="{8806C1FF-7E28-42E7-9523-CB2C7C9A51A9}"/>
              </a:ext>
            </a:extLst>
          </p:cNvPr>
          <p:cNvSpPr/>
          <p:nvPr/>
        </p:nvSpPr>
        <p:spPr>
          <a:xfrm>
            <a:off x="768897" y="172872"/>
            <a:ext cx="7759105" cy="538608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>
              <a:buSzPct val="25000"/>
            </a:pPr>
            <a:endParaRPr lang="en-GB" sz="2800" b="1" dirty="0"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  <a:sym typeface="Lato"/>
            </a:endParaRPr>
          </a:p>
        </p:txBody>
      </p:sp>
      <p:sp>
        <p:nvSpPr>
          <p:cNvPr id="15" name="Shape 114">
            <a:extLst>
              <a:ext uri="{FF2B5EF4-FFF2-40B4-BE49-F238E27FC236}">
                <a16:creationId xmlns:a16="http://schemas.microsoft.com/office/drawing/2014/main" id="{AC98DBA0-58D7-423A-A505-78A2F55BBA58}"/>
              </a:ext>
            </a:extLst>
          </p:cNvPr>
          <p:cNvSpPr/>
          <p:nvPr/>
        </p:nvSpPr>
        <p:spPr>
          <a:xfrm>
            <a:off x="796576" y="181055"/>
            <a:ext cx="7759105" cy="538608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>
              <a:buSzPct val="25000"/>
            </a:pPr>
            <a:endParaRPr lang="en-GB" sz="2800" b="1" dirty="0"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  <a:sym typeface="Lato"/>
            </a:endParaRPr>
          </a:p>
        </p:txBody>
      </p:sp>
      <p:sp>
        <p:nvSpPr>
          <p:cNvPr id="31" name="Shape 102">
            <a:extLst>
              <a:ext uri="{FF2B5EF4-FFF2-40B4-BE49-F238E27FC236}">
                <a16:creationId xmlns:a16="http://schemas.microsoft.com/office/drawing/2014/main" id="{AAA1CDBA-BA86-4C79-A3DF-F9EF5E171521}"/>
              </a:ext>
            </a:extLst>
          </p:cNvPr>
          <p:cNvSpPr txBox="1"/>
          <p:nvPr/>
        </p:nvSpPr>
        <p:spPr>
          <a:xfrm>
            <a:off x="7334945" y="6593964"/>
            <a:ext cx="1701551" cy="288032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algn="r">
              <a:buSzPct val="25000"/>
            </a:pPr>
            <a:r>
              <a:rPr lang="en-GB" sz="1100" dirty="0">
                <a:solidFill>
                  <a:srgbClr val="2D2D2D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  <a:sym typeface="Lato"/>
              </a:rPr>
              <a:t> </a:t>
            </a:r>
            <a:r>
              <a:rPr lang="en-GB" sz="1000" dirty="0">
                <a:solidFill>
                  <a:srgbClr val="2D2D2D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  <a:sym typeface="Lato"/>
              </a:rPr>
              <a:t>©VotesforSchools2020</a:t>
            </a:r>
          </a:p>
        </p:txBody>
      </p:sp>
      <p:sp>
        <p:nvSpPr>
          <p:cNvPr id="29" name="Shape 114">
            <a:extLst>
              <a:ext uri="{FF2B5EF4-FFF2-40B4-BE49-F238E27FC236}">
                <a16:creationId xmlns:a16="http://schemas.microsoft.com/office/drawing/2014/main" id="{320CE8B6-3700-AC41-BDB8-785348655E54}"/>
              </a:ext>
            </a:extLst>
          </p:cNvPr>
          <p:cNvSpPr/>
          <p:nvPr/>
        </p:nvSpPr>
        <p:spPr>
          <a:xfrm>
            <a:off x="796574" y="208607"/>
            <a:ext cx="8001569" cy="538608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>
              <a:buSzPct val="25000"/>
            </a:pPr>
            <a:r>
              <a:rPr lang="en-GB" sz="2400" b="1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  <a:sym typeface="Lato"/>
              </a:rPr>
              <a:t>Watch The WOW Show film</a:t>
            </a:r>
          </a:p>
        </p:txBody>
      </p:sp>
      <p:sp>
        <p:nvSpPr>
          <p:cNvPr id="19" name="Rectangle: Rounded Corners 33">
            <a:extLst>
              <a:ext uri="{FF2B5EF4-FFF2-40B4-BE49-F238E27FC236}">
                <a16:creationId xmlns:a16="http://schemas.microsoft.com/office/drawing/2014/main" id="{D8B25A0A-3DF0-1A48-BD66-104C43700664}"/>
              </a:ext>
            </a:extLst>
          </p:cNvPr>
          <p:cNvSpPr/>
          <p:nvPr/>
        </p:nvSpPr>
        <p:spPr>
          <a:xfrm>
            <a:off x="1146983" y="1217338"/>
            <a:ext cx="6850034" cy="1059615"/>
          </a:xfrm>
          <a:prstGeom prst="roundRect">
            <a:avLst/>
          </a:prstGeom>
          <a:solidFill>
            <a:srgbClr val="F8D0D0"/>
          </a:solidFill>
          <a:ln>
            <a:solidFill>
              <a:srgbClr val="BA1A1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rIns="36000" rtlCol="0" anchor="ctr"/>
          <a:lstStyle/>
          <a:p>
            <a:pPr algn="ctr"/>
            <a:r>
              <a:rPr lang="en-GB" sz="1600" b="1" dirty="0">
                <a:solidFill>
                  <a:schemeClr val="tx1"/>
                </a:solidFill>
                <a:latin typeface="Helvetica Neue" panose="02000503000000020004"/>
                <a:ea typeface="Helvetica Neue" panose="02000503000000020004" pitchFamily="2" charset="0"/>
                <a:cs typeface="Helvetica Neue" panose="02000503000000020004" pitchFamily="2" charset="0"/>
              </a:rPr>
              <a:t>Take time to watch The WOW Show film, ‘Give us a minute’,  highlighting the variety of careers out there.</a:t>
            </a:r>
          </a:p>
          <a:p>
            <a:pPr algn="ctr"/>
            <a:endParaRPr lang="en-GB" sz="1600" b="1" dirty="0">
              <a:solidFill>
                <a:schemeClr val="tx1"/>
              </a:solidFill>
              <a:latin typeface="Helvetica Neue" panose="02000503000000020004"/>
              <a:ea typeface="Helvetica Neue" panose="02000503000000020004" pitchFamily="2" charset="0"/>
              <a:cs typeface="Helvetica Neue" panose="02000503000000020004" pitchFamily="2" charset="0"/>
            </a:endParaRPr>
          </a:p>
          <a:p>
            <a:pPr algn="ctr"/>
            <a:r>
              <a:rPr lang="en-GB" sz="1600" b="1" dirty="0">
                <a:solidFill>
                  <a:schemeClr val="tx1"/>
                </a:solidFill>
                <a:latin typeface="Helvetica Neue" panose="02000503000000020004"/>
                <a:ea typeface="Helvetica Neue" panose="02000503000000020004" pitchFamily="2" charset="0"/>
                <a:cs typeface="Helvetica Neue" panose="02000503000000020004" pitchFamily="2" charset="0"/>
              </a:rPr>
              <a:t>Click </a:t>
            </a:r>
            <a:r>
              <a:rPr lang="en-GB" sz="1600" b="1" dirty="0">
                <a:solidFill>
                  <a:schemeClr val="tx1"/>
                </a:solidFill>
                <a:latin typeface="Helvetica Neue" panose="02000503000000020004"/>
                <a:ea typeface="Helvetica Neue" panose="02000503000000020004" pitchFamily="2" charset="0"/>
                <a:cs typeface="Helvetica Neue" panose="02000503000000020004" pitchFamily="2" charset="0"/>
                <a:hlinkClick r:id="rId5"/>
              </a:rPr>
              <a:t>here</a:t>
            </a:r>
            <a:r>
              <a:rPr lang="en-GB" sz="1600" b="1" dirty="0">
                <a:solidFill>
                  <a:schemeClr val="tx1"/>
                </a:solidFill>
                <a:latin typeface="Helvetica Neue" panose="02000503000000020004"/>
                <a:ea typeface="Helvetica Neue" panose="02000503000000020004" pitchFamily="2" charset="0"/>
                <a:cs typeface="Helvetica Neue" panose="02000503000000020004" pitchFamily="2" charset="0"/>
              </a:rPr>
              <a:t> for the film.  </a:t>
            </a:r>
          </a:p>
        </p:txBody>
      </p:sp>
      <p:sp>
        <p:nvSpPr>
          <p:cNvPr id="16" name="Shape 88">
            <a:extLst>
              <a:ext uri="{FF2B5EF4-FFF2-40B4-BE49-F238E27FC236}">
                <a16:creationId xmlns:a16="http://schemas.microsoft.com/office/drawing/2014/main" id="{37841430-C7A2-4421-8B88-08F7ED18B6B1}"/>
              </a:ext>
            </a:extLst>
          </p:cNvPr>
          <p:cNvSpPr/>
          <p:nvPr/>
        </p:nvSpPr>
        <p:spPr>
          <a:xfrm>
            <a:off x="122787" y="106311"/>
            <a:ext cx="8928992" cy="6624735"/>
          </a:xfrm>
          <a:prstGeom prst="rect">
            <a:avLst/>
          </a:prstGeom>
          <a:noFill/>
          <a:ln w="127000" cap="flat" cmpd="sng">
            <a:solidFill>
              <a:srgbClr val="BA1A1A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algn="ctr"/>
            <a:endParaRPr dirty="0">
              <a:solidFill>
                <a:schemeClr val="lt1"/>
              </a:solidFill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  <a:sym typeface="Calibri"/>
            </a:endParaRPr>
          </a:p>
        </p:txBody>
      </p:sp>
      <p:sp>
        <p:nvSpPr>
          <p:cNvPr id="17" name="Pentagon 20">
            <a:extLst>
              <a:ext uri="{FF2B5EF4-FFF2-40B4-BE49-F238E27FC236}">
                <a16:creationId xmlns:a16="http://schemas.microsoft.com/office/drawing/2014/main" id="{C594BE3D-0457-469E-95A0-205B67D4900D}"/>
              </a:ext>
            </a:extLst>
          </p:cNvPr>
          <p:cNvSpPr/>
          <p:nvPr/>
        </p:nvSpPr>
        <p:spPr>
          <a:xfrm>
            <a:off x="37913" y="156341"/>
            <a:ext cx="758663" cy="538608"/>
          </a:xfrm>
          <a:prstGeom prst="homePlate">
            <a:avLst/>
          </a:prstGeom>
          <a:solidFill>
            <a:schemeClr val="tx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bg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2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03C96DF-60E7-7F78-0647-3868038ED732}"/>
              </a:ext>
            </a:extLst>
          </p:cNvPr>
          <p:cNvSpPr txBox="1"/>
          <p:nvPr/>
        </p:nvSpPr>
        <p:spPr>
          <a:xfrm>
            <a:off x="107504" y="6593963"/>
            <a:ext cx="1794032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100" dirty="0">
                <a:hlinkClick r:id="rId5"/>
              </a:rPr>
              <a:t>Give us a minute - YouTube</a:t>
            </a:r>
            <a:endParaRPr lang="en-GB" sz="1100" dirty="0"/>
          </a:p>
        </p:txBody>
      </p:sp>
      <p:sp>
        <p:nvSpPr>
          <p:cNvPr id="2" name="Shape 102">
            <a:extLst>
              <a:ext uri="{FF2B5EF4-FFF2-40B4-BE49-F238E27FC236}">
                <a16:creationId xmlns:a16="http://schemas.microsoft.com/office/drawing/2014/main" id="{6374C1E3-F3B3-4F77-0306-46782075ECD3}"/>
              </a:ext>
            </a:extLst>
          </p:cNvPr>
          <p:cNvSpPr txBox="1"/>
          <p:nvPr/>
        </p:nvSpPr>
        <p:spPr>
          <a:xfrm>
            <a:off x="7003474" y="6663965"/>
            <a:ext cx="2033024" cy="11663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algn="r">
              <a:buSzPct val="25000"/>
            </a:pPr>
            <a:r>
              <a:rPr lang="en-GB" sz="10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  <a:sym typeface="Lato"/>
              </a:rPr>
              <a:t>©TheWOWShow2026</a:t>
            </a:r>
          </a:p>
        </p:txBody>
      </p:sp>
    </p:spTree>
    <p:extLst>
      <p:ext uri="{BB962C8B-B14F-4D97-AF65-F5344CB8AC3E}">
        <p14:creationId xmlns:p14="http://schemas.microsoft.com/office/powerpoint/2010/main" val="296218061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F3FE6AAA-487A-207F-399A-5DB62CE51E4A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30000"/>
          </a:blip>
          <a:stretch>
            <a:fillRect/>
          </a:stretch>
        </p:blipFill>
        <p:spPr>
          <a:xfrm>
            <a:off x="92221" y="950110"/>
            <a:ext cx="8928992" cy="5754624"/>
          </a:xfrm>
          <a:prstGeom prst="rect">
            <a:avLst/>
          </a:prstGeom>
        </p:spPr>
      </p:pic>
      <p:pic>
        <p:nvPicPr>
          <p:cNvPr id="18" name="Picture 2" descr="Image result for wow careers">
            <a:extLst>
              <a:ext uri="{FF2B5EF4-FFF2-40B4-BE49-F238E27FC236}">
                <a16:creationId xmlns:a16="http://schemas.microsoft.com/office/drawing/2014/main" id="{A39FCC6F-6C22-4790-9670-B9937444339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091979" y="213327"/>
            <a:ext cx="827395" cy="6620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Shape 114">
            <a:extLst>
              <a:ext uri="{FF2B5EF4-FFF2-40B4-BE49-F238E27FC236}">
                <a16:creationId xmlns:a16="http://schemas.microsoft.com/office/drawing/2014/main" id="{8806C1FF-7E28-42E7-9523-CB2C7C9A51A9}"/>
              </a:ext>
            </a:extLst>
          </p:cNvPr>
          <p:cNvSpPr/>
          <p:nvPr/>
        </p:nvSpPr>
        <p:spPr>
          <a:xfrm>
            <a:off x="768897" y="172872"/>
            <a:ext cx="7759105" cy="538608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>
              <a:buSzPct val="25000"/>
            </a:pPr>
            <a:endParaRPr lang="en-GB" sz="2800" b="1" dirty="0"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  <a:sym typeface="Lato"/>
            </a:endParaRPr>
          </a:p>
        </p:txBody>
      </p:sp>
      <p:sp>
        <p:nvSpPr>
          <p:cNvPr id="15" name="Shape 114">
            <a:extLst>
              <a:ext uri="{FF2B5EF4-FFF2-40B4-BE49-F238E27FC236}">
                <a16:creationId xmlns:a16="http://schemas.microsoft.com/office/drawing/2014/main" id="{AC98DBA0-58D7-423A-A505-78A2F55BBA58}"/>
              </a:ext>
            </a:extLst>
          </p:cNvPr>
          <p:cNvSpPr/>
          <p:nvPr/>
        </p:nvSpPr>
        <p:spPr>
          <a:xfrm>
            <a:off x="796576" y="181055"/>
            <a:ext cx="7759105" cy="538608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>
              <a:buSzPct val="25000"/>
            </a:pPr>
            <a:endParaRPr lang="en-GB" sz="2800" b="1" dirty="0"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  <a:sym typeface="Lato"/>
            </a:endParaRPr>
          </a:p>
        </p:txBody>
      </p:sp>
      <p:sp>
        <p:nvSpPr>
          <p:cNvPr id="29" name="Shape 114">
            <a:extLst>
              <a:ext uri="{FF2B5EF4-FFF2-40B4-BE49-F238E27FC236}">
                <a16:creationId xmlns:a16="http://schemas.microsoft.com/office/drawing/2014/main" id="{320CE8B6-3700-AC41-BDB8-785348655E54}"/>
              </a:ext>
            </a:extLst>
          </p:cNvPr>
          <p:cNvSpPr/>
          <p:nvPr/>
        </p:nvSpPr>
        <p:spPr>
          <a:xfrm>
            <a:off x="796574" y="208607"/>
            <a:ext cx="8001569" cy="538608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>
              <a:buSzPct val="25000"/>
            </a:pPr>
            <a:r>
              <a:rPr lang="en-GB" sz="2400" b="1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  <a:sym typeface="Lato"/>
              </a:rPr>
              <a:t>Guided Discussion</a:t>
            </a:r>
          </a:p>
        </p:txBody>
      </p:sp>
      <p:sp>
        <p:nvSpPr>
          <p:cNvPr id="19" name="Rectangle: Rounded Corners 33">
            <a:extLst>
              <a:ext uri="{FF2B5EF4-FFF2-40B4-BE49-F238E27FC236}">
                <a16:creationId xmlns:a16="http://schemas.microsoft.com/office/drawing/2014/main" id="{D8B25A0A-3DF0-1A48-BD66-104C43700664}"/>
              </a:ext>
            </a:extLst>
          </p:cNvPr>
          <p:cNvSpPr/>
          <p:nvPr/>
        </p:nvSpPr>
        <p:spPr>
          <a:xfrm>
            <a:off x="4572000" y="3938155"/>
            <a:ext cx="4191164" cy="1016939"/>
          </a:xfrm>
          <a:prstGeom prst="roundRect">
            <a:avLst/>
          </a:prstGeom>
          <a:solidFill>
            <a:srgbClr val="F8D0D0"/>
          </a:solidFill>
          <a:ln>
            <a:solidFill>
              <a:srgbClr val="BA1A1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rIns="36000" rtlCol="0" anchor="ctr"/>
          <a:lstStyle/>
          <a:p>
            <a:pPr algn="ctr"/>
            <a:r>
              <a:rPr lang="en-GB" sz="1600" dirty="0">
                <a:solidFill>
                  <a:schemeClr val="tx1"/>
                </a:solidFill>
                <a:latin typeface="Helvetica Neue" panose="02000503000000020004"/>
                <a:ea typeface="Helvetica Neue" panose="02000503000000020004" pitchFamily="2" charset="0"/>
                <a:cs typeface="Helvetica Neue" panose="02000503000000020004" pitchFamily="2" charset="0"/>
              </a:rPr>
              <a:t>What skills did the apprentice carpenter or crane driver mention?</a:t>
            </a:r>
          </a:p>
        </p:txBody>
      </p:sp>
      <p:sp>
        <p:nvSpPr>
          <p:cNvPr id="16" name="Shape 88">
            <a:extLst>
              <a:ext uri="{FF2B5EF4-FFF2-40B4-BE49-F238E27FC236}">
                <a16:creationId xmlns:a16="http://schemas.microsoft.com/office/drawing/2014/main" id="{37841430-C7A2-4421-8B88-08F7ED18B6B1}"/>
              </a:ext>
            </a:extLst>
          </p:cNvPr>
          <p:cNvSpPr/>
          <p:nvPr/>
        </p:nvSpPr>
        <p:spPr>
          <a:xfrm>
            <a:off x="122787" y="106311"/>
            <a:ext cx="8928992" cy="6624735"/>
          </a:xfrm>
          <a:prstGeom prst="rect">
            <a:avLst/>
          </a:prstGeom>
          <a:noFill/>
          <a:ln w="127000" cap="flat" cmpd="sng">
            <a:solidFill>
              <a:srgbClr val="BA1A1A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algn="ctr"/>
            <a:endParaRPr dirty="0">
              <a:solidFill>
                <a:schemeClr val="lt1"/>
              </a:solidFill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  <a:sym typeface="Calibri"/>
            </a:endParaRPr>
          </a:p>
        </p:txBody>
      </p:sp>
      <p:sp>
        <p:nvSpPr>
          <p:cNvPr id="17" name="Pentagon 20">
            <a:extLst>
              <a:ext uri="{FF2B5EF4-FFF2-40B4-BE49-F238E27FC236}">
                <a16:creationId xmlns:a16="http://schemas.microsoft.com/office/drawing/2014/main" id="{C594BE3D-0457-469E-95A0-205B67D4900D}"/>
              </a:ext>
            </a:extLst>
          </p:cNvPr>
          <p:cNvSpPr/>
          <p:nvPr/>
        </p:nvSpPr>
        <p:spPr>
          <a:xfrm>
            <a:off x="37913" y="156341"/>
            <a:ext cx="758663" cy="538608"/>
          </a:xfrm>
          <a:prstGeom prst="homePlate">
            <a:avLst/>
          </a:prstGeom>
          <a:solidFill>
            <a:schemeClr val="tx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bg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3</a:t>
            </a: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A97B3757-9BAE-5E8F-B33D-6D645710A52B}"/>
              </a:ext>
            </a:extLst>
          </p:cNvPr>
          <p:cNvSpPr/>
          <p:nvPr/>
        </p:nvSpPr>
        <p:spPr>
          <a:xfrm>
            <a:off x="417244" y="2619839"/>
            <a:ext cx="4744414" cy="831272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solidFill>
              <a:srgbClr val="BA1A1A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Helvetica Neue" panose="02000503000000020004"/>
              </a:rPr>
              <a:t>Construction and apprenticeships</a:t>
            </a:r>
          </a:p>
        </p:txBody>
      </p:sp>
      <p:sp>
        <p:nvSpPr>
          <p:cNvPr id="9" name="Cloud 8">
            <a:extLst>
              <a:ext uri="{FF2B5EF4-FFF2-40B4-BE49-F238E27FC236}">
                <a16:creationId xmlns:a16="http://schemas.microsoft.com/office/drawing/2014/main" id="{08BBC53F-B3FF-0917-80FF-9C040755EBDF}"/>
              </a:ext>
            </a:extLst>
          </p:cNvPr>
          <p:cNvSpPr/>
          <p:nvPr/>
        </p:nvSpPr>
        <p:spPr>
          <a:xfrm>
            <a:off x="4572000" y="1113996"/>
            <a:ext cx="4191164" cy="1448654"/>
          </a:xfrm>
          <a:prstGeom prst="cloud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GB" sz="1600" b="1" dirty="0">
                <a:solidFill>
                  <a:schemeClr val="tx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  <a:sym typeface="Century Gothic"/>
              </a:rPr>
              <a:t>Over the next few slides, discuss as a pair or in a group, the following questions.</a:t>
            </a:r>
          </a:p>
        </p:txBody>
      </p:sp>
      <p:sp>
        <p:nvSpPr>
          <p:cNvPr id="13" name="Rectangle: Rounded Corners 33">
            <a:extLst>
              <a:ext uri="{FF2B5EF4-FFF2-40B4-BE49-F238E27FC236}">
                <a16:creationId xmlns:a16="http://schemas.microsoft.com/office/drawing/2014/main" id="{B62310D5-FDBE-0060-9A0F-168A1B7310AB}"/>
              </a:ext>
            </a:extLst>
          </p:cNvPr>
          <p:cNvSpPr/>
          <p:nvPr/>
        </p:nvSpPr>
        <p:spPr>
          <a:xfrm>
            <a:off x="4587283" y="5424055"/>
            <a:ext cx="4191164" cy="1016938"/>
          </a:xfrm>
          <a:prstGeom prst="roundRect">
            <a:avLst/>
          </a:prstGeom>
          <a:solidFill>
            <a:srgbClr val="F8D0D0"/>
          </a:solidFill>
          <a:ln>
            <a:solidFill>
              <a:srgbClr val="BA1A1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rIns="36000" rtlCol="0" anchor="ctr"/>
          <a:lstStyle/>
          <a:p>
            <a:pPr algn="ctr"/>
            <a:r>
              <a:rPr lang="en-GB" sz="1600" dirty="0">
                <a:solidFill>
                  <a:schemeClr val="tx1"/>
                </a:solidFill>
                <a:latin typeface="Helvetica Neue" panose="02000503000000020004"/>
                <a:ea typeface="Helvetica Neue" panose="02000503000000020004" pitchFamily="2" charset="0"/>
                <a:cs typeface="Helvetica Neue" panose="02000503000000020004" pitchFamily="2" charset="0"/>
              </a:rPr>
              <a:t>How do these roles challenge stereotypes?</a:t>
            </a:r>
          </a:p>
        </p:txBody>
      </p:sp>
      <p:sp>
        <p:nvSpPr>
          <p:cNvPr id="3" name="Shape 102">
            <a:extLst>
              <a:ext uri="{FF2B5EF4-FFF2-40B4-BE49-F238E27FC236}">
                <a16:creationId xmlns:a16="http://schemas.microsoft.com/office/drawing/2014/main" id="{5E8E956D-C945-627B-4370-78178710CD7E}"/>
              </a:ext>
            </a:extLst>
          </p:cNvPr>
          <p:cNvSpPr txBox="1"/>
          <p:nvPr/>
        </p:nvSpPr>
        <p:spPr>
          <a:xfrm>
            <a:off x="-36512" y="6614591"/>
            <a:ext cx="1430352" cy="221423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algn="r">
              <a:buSzPct val="25000"/>
            </a:pPr>
            <a:r>
              <a:rPr lang="en-GB" sz="10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  <a:sym typeface="Lato"/>
              </a:rPr>
              <a:t>©JudithHadfield2026</a:t>
            </a:r>
          </a:p>
        </p:txBody>
      </p:sp>
      <p:sp>
        <p:nvSpPr>
          <p:cNvPr id="4" name="Shape 102">
            <a:extLst>
              <a:ext uri="{FF2B5EF4-FFF2-40B4-BE49-F238E27FC236}">
                <a16:creationId xmlns:a16="http://schemas.microsoft.com/office/drawing/2014/main" id="{BBE00972-0196-760E-CF28-68F029943AC3}"/>
              </a:ext>
            </a:extLst>
          </p:cNvPr>
          <p:cNvSpPr txBox="1"/>
          <p:nvPr/>
        </p:nvSpPr>
        <p:spPr>
          <a:xfrm>
            <a:off x="7003474" y="6663965"/>
            <a:ext cx="2033024" cy="11663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algn="r">
              <a:buSzPct val="25000"/>
            </a:pPr>
            <a:r>
              <a:rPr lang="en-GB" sz="10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  <a:sym typeface="Lato"/>
              </a:rPr>
              <a:t>©TheWOWShow2026</a:t>
            </a:r>
          </a:p>
        </p:txBody>
      </p:sp>
    </p:spTree>
    <p:extLst>
      <p:ext uri="{BB962C8B-B14F-4D97-AF65-F5344CB8AC3E}">
        <p14:creationId xmlns:p14="http://schemas.microsoft.com/office/powerpoint/2010/main" val="40025674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1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751D03A-A6E4-3331-F569-EC4BB7C6230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03A1A1EC-06E1-B0B9-9583-79D1BD53CA53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30000"/>
          </a:blip>
          <a:stretch>
            <a:fillRect/>
          </a:stretch>
        </p:blipFill>
        <p:spPr>
          <a:xfrm>
            <a:off x="92221" y="928876"/>
            <a:ext cx="8928992" cy="5756252"/>
          </a:xfrm>
          <a:prstGeom prst="rect">
            <a:avLst/>
          </a:prstGeom>
        </p:spPr>
      </p:pic>
      <p:pic>
        <p:nvPicPr>
          <p:cNvPr id="18" name="Picture 2" descr="Image result for wow careers">
            <a:extLst>
              <a:ext uri="{FF2B5EF4-FFF2-40B4-BE49-F238E27FC236}">
                <a16:creationId xmlns:a16="http://schemas.microsoft.com/office/drawing/2014/main" id="{92300BAE-8D70-1A8C-945B-0F80D05CB4C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091979" y="213327"/>
            <a:ext cx="827395" cy="6620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Shape 114">
            <a:extLst>
              <a:ext uri="{FF2B5EF4-FFF2-40B4-BE49-F238E27FC236}">
                <a16:creationId xmlns:a16="http://schemas.microsoft.com/office/drawing/2014/main" id="{73E8F979-9C9B-2B02-265B-EAEC4373E61C}"/>
              </a:ext>
            </a:extLst>
          </p:cNvPr>
          <p:cNvSpPr/>
          <p:nvPr/>
        </p:nvSpPr>
        <p:spPr>
          <a:xfrm>
            <a:off x="768897" y="172872"/>
            <a:ext cx="7759105" cy="538608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>
              <a:buSzPct val="25000"/>
            </a:pPr>
            <a:endParaRPr lang="en-GB" sz="2800" b="1" dirty="0"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  <a:sym typeface="Lato"/>
            </a:endParaRPr>
          </a:p>
        </p:txBody>
      </p:sp>
      <p:sp>
        <p:nvSpPr>
          <p:cNvPr id="15" name="Shape 114">
            <a:extLst>
              <a:ext uri="{FF2B5EF4-FFF2-40B4-BE49-F238E27FC236}">
                <a16:creationId xmlns:a16="http://schemas.microsoft.com/office/drawing/2014/main" id="{AE696818-7FE3-C4C6-615E-EB588CE958E1}"/>
              </a:ext>
            </a:extLst>
          </p:cNvPr>
          <p:cNvSpPr/>
          <p:nvPr/>
        </p:nvSpPr>
        <p:spPr>
          <a:xfrm>
            <a:off x="796576" y="181055"/>
            <a:ext cx="7759105" cy="538608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>
              <a:buSzPct val="25000"/>
            </a:pPr>
            <a:endParaRPr lang="en-GB" sz="2800" b="1" dirty="0"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  <a:sym typeface="Lato"/>
            </a:endParaRPr>
          </a:p>
        </p:txBody>
      </p:sp>
      <p:sp>
        <p:nvSpPr>
          <p:cNvPr id="29" name="Shape 114">
            <a:extLst>
              <a:ext uri="{FF2B5EF4-FFF2-40B4-BE49-F238E27FC236}">
                <a16:creationId xmlns:a16="http://schemas.microsoft.com/office/drawing/2014/main" id="{655054F1-84F3-894D-4FBB-1B98EC920D5E}"/>
              </a:ext>
            </a:extLst>
          </p:cNvPr>
          <p:cNvSpPr/>
          <p:nvPr/>
        </p:nvSpPr>
        <p:spPr>
          <a:xfrm>
            <a:off x="796574" y="208607"/>
            <a:ext cx="8001569" cy="538608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>
              <a:buSzPct val="25000"/>
            </a:pPr>
            <a:r>
              <a:rPr lang="en-GB" sz="2400" b="1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  <a:sym typeface="Lato"/>
              </a:rPr>
              <a:t>Guided Discussion</a:t>
            </a:r>
          </a:p>
        </p:txBody>
      </p:sp>
      <p:sp>
        <p:nvSpPr>
          <p:cNvPr id="19" name="Rectangle: Rounded Corners 33">
            <a:extLst>
              <a:ext uri="{FF2B5EF4-FFF2-40B4-BE49-F238E27FC236}">
                <a16:creationId xmlns:a16="http://schemas.microsoft.com/office/drawing/2014/main" id="{09E1C72C-5BBE-65DA-94B0-30FC75288B64}"/>
              </a:ext>
            </a:extLst>
          </p:cNvPr>
          <p:cNvSpPr/>
          <p:nvPr/>
        </p:nvSpPr>
        <p:spPr>
          <a:xfrm>
            <a:off x="4314512" y="3605646"/>
            <a:ext cx="4191164" cy="1356194"/>
          </a:xfrm>
          <a:prstGeom prst="roundRect">
            <a:avLst/>
          </a:prstGeom>
          <a:solidFill>
            <a:srgbClr val="F8D0D0"/>
          </a:solidFill>
          <a:ln>
            <a:solidFill>
              <a:srgbClr val="BA1A1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rIns="36000" rtlCol="0" anchor="ctr"/>
          <a:lstStyle/>
          <a:p>
            <a:pPr algn="ctr"/>
            <a:r>
              <a:rPr lang="en-GB" sz="1600" dirty="0">
                <a:solidFill>
                  <a:schemeClr val="tx1"/>
                </a:solidFill>
                <a:latin typeface="Helvetica Neue" panose="02000503000000020004"/>
                <a:ea typeface="Helvetica Neue" panose="02000503000000020004" pitchFamily="2" charset="0"/>
                <a:cs typeface="Helvetica Neue" panose="02000503000000020004" pitchFamily="2" charset="0"/>
              </a:rPr>
              <a:t>What surprised you about the training at Wivenhoe House Hotel or The Edge Hotel School?</a:t>
            </a:r>
          </a:p>
        </p:txBody>
      </p:sp>
      <p:sp>
        <p:nvSpPr>
          <p:cNvPr id="16" name="Shape 88">
            <a:extLst>
              <a:ext uri="{FF2B5EF4-FFF2-40B4-BE49-F238E27FC236}">
                <a16:creationId xmlns:a16="http://schemas.microsoft.com/office/drawing/2014/main" id="{E12CB5A9-FD2C-EE97-21F5-97A184410F96}"/>
              </a:ext>
            </a:extLst>
          </p:cNvPr>
          <p:cNvSpPr/>
          <p:nvPr/>
        </p:nvSpPr>
        <p:spPr>
          <a:xfrm>
            <a:off x="122787" y="106311"/>
            <a:ext cx="8928992" cy="6624735"/>
          </a:xfrm>
          <a:prstGeom prst="rect">
            <a:avLst/>
          </a:prstGeom>
          <a:noFill/>
          <a:ln w="127000" cap="flat" cmpd="sng">
            <a:solidFill>
              <a:srgbClr val="BA1A1A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algn="ctr"/>
            <a:endParaRPr dirty="0">
              <a:solidFill>
                <a:schemeClr val="lt1"/>
              </a:solidFill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  <a:sym typeface="Calibri"/>
            </a:endParaRPr>
          </a:p>
        </p:txBody>
      </p:sp>
      <p:sp>
        <p:nvSpPr>
          <p:cNvPr id="17" name="Pentagon 20">
            <a:extLst>
              <a:ext uri="{FF2B5EF4-FFF2-40B4-BE49-F238E27FC236}">
                <a16:creationId xmlns:a16="http://schemas.microsoft.com/office/drawing/2014/main" id="{C9B162B4-F3AE-F26B-AE28-9EEE3D3246E5}"/>
              </a:ext>
            </a:extLst>
          </p:cNvPr>
          <p:cNvSpPr/>
          <p:nvPr/>
        </p:nvSpPr>
        <p:spPr>
          <a:xfrm>
            <a:off x="37913" y="156341"/>
            <a:ext cx="758663" cy="538608"/>
          </a:xfrm>
          <a:prstGeom prst="homePlate">
            <a:avLst/>
          </a:prstGeom>
          <a:solidFill>
            <a:schemeClr val="tx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bg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3</a:t>
            </a: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283650EE-1D66-2553-A316-8781FB2BDA95}"/>
              </a:ext>
            </a:extLst>
          </p:cNvPr>
          <p:cNvSpPr/>
          <p:nvPr/>
        </p:nvSpPr>
        <p:spPr>
          <a:xfrm>
            <a:off x="768897" y="1230213"/>
            <a:ext cx="4073267" cy="831272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solidFill>
              <a:srgbClr val="BA1A1A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Helvetica Neue" panose="02000503000000020004"/>
              </a:rPr>
              <a:t>Hospitality and global opportunities</a:t>
            </a:r>
          </a:p>
        </p:txBody>
      </p:sp>
      <p:sp>
        <p:nvSpPr>
          <p:cNvPr id="5" name="Rectangle: Rounded Corners 33">
            <a:extLst>
              <a:ext uri="{FF2B5EF4-FFF2-40B4-BE49-F238E27FC236}">
                <a16:creationId xmlns:a16="http://schemas.microsoft.com/office/drawing/2014/main" id="{F68C1503-40E8-5815-4632-8848C29FE9C9}"/>
              </a:ext>
            </a:extLst>
          </p:cNvPr>
          <p:cNvSpPr/>
          <p:nvPr/>
        </p:nvSpPr>
        <p:spPr>
          <a:xfrm>
            <a:off x="4314512" y="5195767"/>
            <a:ext cx="4191164" cy="967285"/>
          </a:xfrm>
          <a:prstGeom prst="roundRect">
            <a:avLst/>
          </a:prstGeom>
          <a:solidFill>
            <a:srgbClr val="F8D0D0"/>
          </a:solidFill>
          <a:ln>
            <a:solidFill>
              <a:srgbClr val="BA1A1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rIns="36000" rtlCol="0" anchor="ctr"/>
          <a:lstStyle/>
          <a:p>
            <a:pPr algn="ctr"/>
            <a:r>
              <a:rPr lang="en-GB" sz="1600" dirty="0">
                <a:solidFill>
                  <a:schemeClr val="tx1"/>
                </a:solidFill>
                <a:latin typeface="Helvetica Neue" panose="02000503000000020004"/>
                <a:ea typeface="Helvetica Neue" panose="02000503000000020004" pitchFamily="2" charset="0"/>
                <a:cs typeface="Helvetica Neue" panose="02000503000000020004" pitchFamily="2" charset="0"/>
              </a:rPr>
              <a:t>How could hospitality lead to travel?</a:t>
            </a:r>
          </a:p>
        </p:txBody>
      </p:sp>
      <p:sp>
        <p:nvSpPr>
          <p:cNvPr id="6" name="Shape 102">
            <a:extLst>
              <a:ext uri="{FF2B5EF4-FFF2-40B4-BE49-F238E27FC236}">
                <a16:creationId xmlns:a16="http://schemas.microsoft.com/office/drawing/2014/main" id="{3F2B4E2F-B2DD-B37D-2147-DD121FAED818}"/>
              </a:ext>
            </a:extLst>
          </p:cNvPr>
          <p:cNvSpPr txBox="1"/>
          <p:nvPr/>
        </p:nvSpPr>
        <p:spPr>
          <a:xfrm>
            <a:off x="-36512" y="6614591"/>
            <a:ext cx="1430352" cy="221423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algn="r">
              <a:buSzPct val="25000"/>
            </a:pPr>
            <a:r>
              <a:rPr lang="en-GB" sz="10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  <a:sym typeface="Lato"/>
              </a:rPr>
              <a:t>©JudithHadfield2026</a:t>
            </a:r>
          </a:p>
        </p:txBody>
      </p:sp>
      <p:sp>
        <p:nvSpPr>
          <p:cNvPr id="4" name="Shape 102">
            <a:extLst>
              <a:ext uri="{FF2B5EF4-FFF2-40B4-BE49-F238E27FC236}">
                <a16:creationId xmlns:a16="http://schemas.microsoft.com/office/drawing/2014/main" id="{77410EBE-1F9F-12EA-3985-D474BF0F0B37}"/>
              </a:ext>
            </a:extLst>
          </p:cNvPr>
          <p:cNvSpPr txBox="1"/>
          <p:nvPr/>
        </p:nvSpPr>
        <p:spPr>
          <a:xfrm>
            <a:off x="7003474" y="6663965"/>
            <a:ext cx="2033024" cy="11663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algn="r">
              <a:buSzPct val="25000"/>
            </a:pPr>
            <a:r>
              <a:rPr lang="en-GB" sz="10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  <a:sym typeface="Lato"/>
              </a:rPr>
              <a:t>©TheWOWShow2026</a:t>
            </a:r>
          </a:p>
        </p:txBody>
      </p:sp>
    </p:spTree>
    <p:extLst>
      <p:ext uri="{BB962C8B-B14F-4D97-AF65-F5344CB8AC3E}">
        <p14:creationId xmlns:p14="http://schemas.microsoft.com/office/powerpoint/2010/main" val="19414023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B9C84FE-B7CD-7C97-2730-87B2953E72C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FC7968F-6128-4D5E-D07A-348D27FCB415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30000"/>
          </a:blip>
          <a:stretch>
            <a:fillRect/>
          </a:stretch>
        </p:blipFill>
        <p:spPr>
          <a:xfrm>
            <a:off x="122787" y="944403"/>
            <a:ext cx="8928992" cy="5753324"/>
          </a:xfrm>
          <a:prstGeom prst="rect">
            <a:avLst/>
          </a:prstGeom>
        </p:spPr>
      </p:pic>
      <p:pic>
        <p:nvPicPr>
          <p:cNvPr id="18" name="Picture 2" descr="Image result for wow careers">
            <a:extLst>
              <a:ext uri="{FF2B5EF4-FFF2-40B4-BE49-F238E27FC236}">
                <a16:creationId xmlns:a16="http://schemas.microsoft.com/office/drawing/2014/main" id="{D5E5B024-65DC-9A32-A3F3-E885D559D12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091979" y="213327"/>
            <a:ext cx="827395" cy="6620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Shape 114">
            <a:extLst>
              <a:ext uri="{FF2B5EF4-FFF2-40B4-BE49-F238E27FC236}">
                <a16:creationId xmlns:a16="http://schemas.microsoft.com/office/drawing/2014/main" id="{6C1E936F-02E7-39ED-D2E7-D3A877901CDA}"/>
              </a:ext>
            </a:extLst>
          </p:cNvPr>
          <p:cNvSpPr/>
          <p:nvPr/>
        </p:nvSpPr>
        <p:spPr>
          <a:xfrm>
            <a:off x="768897" y="172872"/>
            <a:ext cx="7759105" cy="538608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>
              <a:buSzPct val="25000"/>
            </a:pPr>
            <a:endParaRPr lang="en-GB" sz="2800" b="1" dirty="0"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  <a:sym typeface="Lato"/>
            </a:endParaRPr>
          </a:p>
        </p:txBody>
      </p:sp>
      <p:sp>
        <p:nvSpPr>
          <p:cNvPr id="15" name="Shape 114">
            <a:extLst>
              <a:ext uri="{FF2B5EF4-FFF2-40B4-BE49-F238E27FC236}">
                <a16:creationId xmlns:a16="http://schemas.microsoft.com/office/drawing/2014/main" id="{4031F3EC-BADB-7853-1768-CC8D8BAAC8A7}"/>
              </a:ext>
            </a:extLst>
          </p:cNvPr>
          <p:cNvSpPr/>
          <p:nvPr/>
        </p:nvSpPr>
        <p:spPr>
          <a:xfrm>
            <a:off x="796576" y="181055"/>
            <a:ext cx="7759105" cy="538608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>
              <a:buSzPct val="25000"/>
            </a:pPr>
            <a:endParaRPr lang="en-GB" sz="2800" b="1" dirty="0"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  <a:sym typeface="Lato"/>
            </a:endParaRPr>
          </a:p>
        </p:txBody>
      </p:sp>
      <p:sp>
        <p:nvSpPr>
          <p:cNvPr id="29" name="Shape 114">
            <a:extLst>
              <a:ext uri="{FF2B5EF4-FFF2-40B4-BE49-F238E27FC236}">
                <a16:creationId xmlns:a16="http://schemas.microsoft.com/office/drawing/2014/main" id="{758E8017-4A55-8A8D-A500-B6126B3D4018}"/>
              </a:ext>
            </a:extLst>
          </p:cNvPr>
          <p:cNvSpPr/>
          <p:nvPr/>
        </p:nvSpPr>
        <p:spPr>
          <a:xfrm>
            <a:off x="796574" y="208607"/>
            <a:ext cx="8001569" cy="538608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>
              <a:buSzPct val="25000"/>
            </a:pPr>
            <a:r>
              <a:rPr lang="en-GB" sz="2400" b="1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  <a:sym typeface="Lato"/>
              </a:rPr>
              <a:t>Guided Discussion</a:t>
            </a:r>
          </a:p>
        </p:txBody>
      </p:sp>
      <p:sp>
        <p:nvSpPr>
          <p:cNvPr id="19" name="Rectangle: Rounded Corners 33">
            <a:extLst>
              <a:ext uri="{FF2B5EF4-FFF2-40B4-BE49-F238E27FC236}">
                <a16:creationId xmlns:a16="http://schemas.microsoft.com/office/drawing/2014/main" id="{49FB8D12-DC47-71AA-C06E-7E88295B27F6}"/>
              </a:ext>
            </a:extLst>
          </p:cNvPr>
          <p:cNvSpPr/>
          <p:nvPr/>
        </p:nvSpPr>
        <p:spPr>
          <a:xfrm>
            <a:off x="4314512" y="3865418"/>
            <a:ext cx="4191164" cy="979193"/>
          </a:xfrm>
          <a:prstGeom prst="roundRect">
            <a:avLst/>
          </a:prstGeom>
          <a:solidFill>
            <a:srgbClr val="F8D0D0"/>
          </a:solidFill>
          <a:ln>
            <a:solidFill>
              <a:srgbClr val="BA1A1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rIns="36000" rtlCol="0" anchor="ctr"/>
          <a:lstStyle/>
          <a:p>
            <a:pPr algn="ctr"/>
            <a:r>
              <a:rPr lang="en-GB" sz="1600" dirty="0">
                <a:solidFill>
                  <a:schemeClr val="tx1"/>
                </a:solidFill>
                <a:latin typeface="Helvetica Neue" panose="02000503000000020004"/>
                <a:ea typeface="Helvetica Neue" panose="02000503000000020004" pitchFamily="2" charset="0"/>
                <a:cs typeface="Helvetica Neue" panose="02000503000000020004" pitchFamily="2" charset="0"/>
              </a:rPr>
              <a:t>How did the fashion photography student create her own opportunities?</a:t>
            </a:r>
          </a:p>
        </p:txBody>
      </p:sp>
      <p:sp>
        <p:nvSpPr>
          <p:cNvPr id="16" name="Shape 88">
            <a:extLst>
              <a:ext uri="{FF2B5EF4-FFF2-40B4-BE49-F238E27FC236}">
                <a16:creationId xmlns:a16="http://schemas.microsoft.com/office/drawing/2014/main" id="{6AEA0D84-A851-DAF8-31D5-75F4F715A114}"/>
              </a:ext>
            </a:extLst>
          </p:cNvPr>
          <p:cNvSpPr/>
          <p:nvPr/>
        </p:nvSpPr>
        <p:spPr>
          <a:xfrm>
            <a:off x="122787" y="106311"/>
            <a:ext cx="8928992" cy="6624735"/>
          </a:xfrm>
          <a:prstGeom prst="rect">
            <a:avLst/>
          </a:prstGeom>
          <a:noFill/>
          <a:ln w="127000" cap="flat" cmpd="sng">
            <a:solidFill>
              <a:srgbClr val="BA1A1A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algn="ctr"/>
            <a:endParaRPr dirty="0">
              <a:solidFill>
                <a:schemeClr val="lt1"/>
              </a:solidFill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  <a:sym typeface="Calibri"/>
            </a:endParaRPr>
          </a:p>
        </p:txBody>
      </p:sp>
      <p:sp>
        <p:nvSpPr>
          <p:cNvPr id="17" name="Pentagon 20">
            <a:extLst>
              <a:ext uri="{FF2B5EF4-FFF2-40B4-BE49-F238E27FC236}">
                <a16:creationId xmlns:a16="http://schemas.microsoft.com/office/drawing/2014/main" id="{12DBD5B2-F5AD-9FE3-6499-F4C6B9799DF1}"/>
              </a:ext>
            </a:extLst>
          </p:cNvPr>
          <p:cNvSpPr/>
          <p:nvPr/>
        </p:nvSpPr>
        <p:spPr>
          <a:xfrm>
            <a:off x="37913" y="156341"/>
            <a:ext cx="758663" cy="538608"/>
          </a:xfrm>
          <a:prstGeom prst="homePlate">
            <a:avLst/>
          </a:prstGeom>
          <a:solidFill>
            <a:schemeClr val="tx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bg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3</a:t>
            </a: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731B027F-5416-8F59-C0DC-FBE5BD29A158}"/>
              </a:ext>
            </a:extLst>
          </p:cNvPr>
          <p:cNvSpPr/>
          <p:nvPr/>
        </p:nvSpPr>
        <p:spPr>
          <a:xfrm>
            <a:off x="535133" y="1230213"/>
            <a:ext cx="3444586" cy="831272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solidFill>
              <a:srgbClr val="BA1A1A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Helvetica Neue" panose="02000503000000020004"/>
              </a:rPr>
              <a:t>Creative Industries</a:t>
            </a:r>
          </a:p>
        </p:txBody>
      </p:sp>
      <p:sp>
        <p:nvSpPr>
          <p:cNvPr id="5" name="Rectangle: Rounded Corners 33">
            <a:extLst>
              <a:ext uri="{FF2B5EF4-FFF2-40B4-BE49-F238E27FC236}">
                <a16:creationId xmlns:a16="http://schemas.microsoft.com/office/drawing/2014/main" id="{47F93F03-2AD4-CC3B-2167-FA82F25630A2}"/>
              </a:ext>
            </a:extLst>
          </p:cNvPr>
          <p:cNvSpPr/>
          <p:nvPr/>
        </p:nvSpPr>
        <p:spPr>
          <a:xfrm>
            <a:off x="4314512" y="5239298"/>
            <a:ext cx="4191164" cy="979193"/>
          </a:xfrm>
          <a:prstGeom prst="roundRect">
            <a:avLst/>
          </a:prstGeom>
          <a:solidFill>
            <a:srgbClr val="F8D0D0"/>
          </a:solidFill>
          <a:ln>
            <a:solidFill>
              <a:srgbClr val="BA1A1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rIns="36000" rtlCol="0" anchor="ctr"/>
          <a:lstStyle/>
          <a:p>
            <a:pPr algn="ctr"/>
            <a:r>
              <a:rPr lang="en-GB" sz="1600" dirty="0">
                <a:solidFill>
                  <a:schemeClr val="tx1"/>
                </a:solidFill>
                <a:latin typeface="Helvetica Neue" panose="02000503000000020004"/>
                <a:ea typeface="Helvetica Neue" panose="02000503000000020004" pitchFamily="2" charset="0"/>
                <a:cs typeface="Helvetica Neue" panose="02000503000000020004" pitchFamily="2" charset="0"/>
              </a:rPr>
              <a:t>What technical roles exist behind theatre, film and music production?</a:t>
            </a:r>
          </a:p>
        </p:txBody>
      </p:sp>
      <p:sp>
        <p:nvSpPr>
          <p:cNvPr id="6" name="Shape 102">
            <a:extLst>
              <a:ext uri="{FF2B5EF4-FFF2-40B4-BE49-F238E27FC236}">
                <a16:creationId xmlns:a16="http://schemas.microsoft.com/office/drawing/2014/main" id="{AC9C574C-1F1B-0B83-8643-F3A629393BC2}"/>
              </a:ext>
            </a:extLst>
          </p:cNvPr>
          <p:cNvSpPr txBox="1"/>
          <p:nvPr/>
        </p:nvSpPr>
        <p:spPr>
          <a:xfrm>
            <a:off x="-36512" y="6614591"/>
            <a:ext cx="1430352" cy="221423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algn="r">
              <a:buSzPct val="25000"/>
            </a:pPr>
            <a:r>
              <a:rPr lang="en-GB" sz="10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  <a:sym typeface="Lato"/>
              </a:rPr>
              <a:t>©JudithHadfield2026</a:t>
            </a:r>
          </a:p>
        </p:txBody>
      </p:sp>
      <p:sp>
        <p:nvSpPr>
          <p:cNvPr id="4" name="Shape 102">
            <a:extLst>
              <a:ext uri="{FF2B5EF4-FFF2-40B4-BE49-F238E27FC236}">
                <a16:creationId xmlns:a16="http://schemas.microsoft.com/office/drawing/2014/main" id="{9BB57FF2-4430-11A2-AB13-82F88710369D}"/>
              </a:ext>
            </a:extLst>
          </p:cNvPr>
          <p:cNvSpPr txBox="1"/>
          <p:nvPr/>
        </p:nvSpPr>
        <p:spPr>
          <a:xfrm>
            <a:off x="7003474" y="6663965"/>
            <a:ext cx="2033024" cy="11663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algn="r">
              <a:buSzPct val="25000"/>
            </a:pPr>
            <a:r>
              <a:rPr lang="en-GB" sz="10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  <a:sym typeface="Lato"/>
              </a:rPr>
              <a:t>©TheWOWShow2026</a:t>
            </a:r>
          </a:p>
        </p:txBody>
      </p:sp>
    </p:spTree>
    <p:extLst>
      <p:ext uri="{BB962C8B-B14F-4D97-AF65-F5344CB8AC3E}">
        <p14:creationId xmlns:p14="http://schemas.microsoft.com/office/powerpoint/2010/main" val="11799683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DCCF5D0-B47D-858D-D204-FE2DF55407F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D52F2C21-7159-70D1-7C35-792B21343C30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alphaModFix amt="3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2787" y="982381"/>
            <a:ext cx="8898425" cy="5835683"/>
          </a:xfrm>
          <a:prstGeom prst="rect">
            <a:avLst/>
          </a:prstGeom>
        </p:spPr>
      </p:pic>
      <p:pic>
        <p:nvPicPr>
          <p:cNvPr id="18" name="Picture 2" descr="Image result for wow careers">
            <a:extLst>
              <a:ext uri="{FF2B5EF4-FFF2-40B4-BE49-F238E27FC236}">
                <a16:creationId xmlns:a16="http://schemas.microsoft.com/office/drawing/2014/main" id="{DBAEFB8E-5042-5D2A-1ACD-09B04D123D1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091979" y="213327"/>
            <a:ext cx="827395" cy="6620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Shape 114">
            <a:extLst>
              <a:ext uri="{FF2B5EF4-FFF2-40B4-BE49-F238E27FC236}">
                <a16:creationId xmlns:a16="http://schemas.microsoft.com/office/drawing/2014/main" id="{FE623E66-633A-C7D7-44C6-58D5271A4111}"/>
              </a:ext>
            </a:extLst>
          </p:cNvPr>
          <p:cNvSpPr/>
          <p:nvPr/>
        </p:nvSpPr>
        <p:spPr>
          <a:xfrm>
            <a:off x="768897" y="172872"/>
            <a:ext cx="7759105" cy="538608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>
              <a:buSzPct val="25000"/>
            </a:pPr>
            <a:endParaRPr lang="en-GB" sz="2800" b="1" dirty="0"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  <a:sym typeface="Lato"/>
            </a:endParaRPr>
          </a:p>
        </p:txBody>
      </p:sp>
      <p:sp>
        <p:nvSpPr>
          <p:cNvPr id="15" name="Shape 114">
            <a:extLst>
              <a:ext uri="{FF2B5EF4-FFF2-40B4-BE49-F238E27FC236}">
                <a16:creationId xmlns:a16="http://schemas.microsoft.com/office/drawing/2014/main" id="{429031C7-1ED7-2678-143E-616A7ACB0C3A}"/>
              </a:ext>
            </a:extLst>
          </p:cNvPr>
          <p:cNvSpPr/>
          <p:nvPr/>
        </p:nvSpPr>
        <p:spPr>
          <a:xfrm>
            <a:off x="796576" y="181055"/>
            <a:ext cx="7759105" cy="538608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>
              <a:buSzPct val="25000"/>
            </a:pPr>
            <a:endParaRPr lang="en-GB" sz="2800" b="1" dirty="0"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  <a:sym typeface="Lato"/>
            </a:endParaRPr>
          </a:p>
        </p:txBody>
      </p:sp>
      <p:sp>
        <p:nvSpPr>
          <p:cNvPr id="29" name="Shape 114">
            <a:extLst>
              <a:ext uri="{FF2B5EF4-FFF2-40B4-BE49-F238E27FC236}">
                <a16:creationId xmlns:a16="http://schemas.microsoft.com/office/drawing/2014/main" id="{59C87CCD-6CFC-E980-09D5-F1AB4603F28A}"/>
              </a:ext>
            </a:extLst>
          </p:cNvPr>
          <p:cNvSpPr/>
          <p:nvPr/>
        </p:nvSpPr>
        <p:spPr>
          <a:xfrm>
            <a:off x="796574" y="208607"/>
            <a:ext cx="8001569" cy="538608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>
              <a:buSzPct val="25000"/>
            </a:pPr>
            <a:r>
              <a:rPr lang="en-GB" sz="2400" b="1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  <a:sym typeface="Lato"/>
              </a:rPr>
              <a:t>Guided Discussion</a:t>
            </a:r>
          </a:p>
        </p:txBody>
      </p:sp>
      <p:sp>
        <p:nvSpPr>
          <p:cNvPr id="19" name="Rectangle: Rounded Corners 33">
            <a:extLst>
              <a:ext uri="{FF2B5EF4-FFF2-40B4-BE49-F238E27FC236}">
                <a16:creationId xmlns:a16="http://schemas.microsoft.com/office/drawing/2014/main" id="{C2ABF8A7-2B2C-F519-1D60-43F6D991DFA2}"/>
              </a:ext>
            </a:extLst>
          </p:cNvPr>
          <p:cNvSpPr/>
          <p:nvPr/>
        </p:nvSpPr>
        <p:spPr>
          <a:xfrm>
            <a:off x="4364517" y="5059830"/>
            <a:ext cx="4191164" cy="1116872"/>
          </a:xfrm>
          <a:prstGeom prst="roundRect">
            <a:avLst/>
          </a:prstGeom>
          <a:solidFill>
            <a:srgbClr val="F8D0D0"/>
          </a:solidFill>
          <a:ln>
            <a:solidFill>
              <a:srgbClr val="BA1A1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rIns="36000" rtlCol="0" anchor="ctr"/>
          <a:lstStyle/>
          <a:p>
            <a:pPr algn="ctr"/>
            <a:r>
              <a:rPr lang="en-GB" sz="1600" dirty="0">
                <a:solidFill>
                  <a:schemeClr val="tx1"/>
                </a:solidFill>
                <a:latin typeface="Helvetica Neue" panose="02000503000000020004"/>
                <a:ea typeface="Helvetica Neue" panose="02000503000000020004" pitchFamily="2" charset="0"/>
                <a:cs typeface="Helvetica Neue" panose="02000503000000020004" pitchFamily="2" charset="0"/>
              </a:rPr>
              <a:t>What did you learn about podiatry or working as a dietician that you didn’t know before?</a:t>
            </a:r>
          </a:p>
        </p:txBody>
      </p:sp>
      <p:sp>
        <p:nvSpPr>
          <p:cNvPr id="16" name="Shape 88">
            <a:extLst>
              <a:ext uri="{FF2B5EF4-FFF2-40B4-BE49-F238E27FC236}">
                <a16:creationId xmlns:a16="http://schemas.microsoft.com/office/drawing/2014/main" id="{62317EBB-21EF-FD70-1D86-F1D2A1AE36E5}"/>
              </a:ext>
            </a:extLst>
          </p:cNvPr>
          <p:cNvSpPr/>
          <p:nvPr/>
        </p:nvSpPr>
        <p:spPr>
          <a:xfrm>
            <a:off x="122787" y="106311"/>
            <a:ext cx="8928992" cy="6624735"/>
          </a:xfrm>
          <a:prstGeom prst="rect">
            <a:avLst/>
          </a:prstGeom>
          <a:noFill/>
          <a:ln w="127000" cap="flat" cmpd="sng">
            <a:solidFill>
              <a:srgbClr val="BA1A1A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algn="ctr"/>
            <a:endParaRPr dirty="0">
              <a:solidFill>
                <a:schemeClr val="lt1"/>
              </a:solidFill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  <a:sym typeface="Calibri"/>
            </a:endParaRPr>
          </a:p>
        </p:txBody>
      </p:sp>
      <p:sp>
        <p:nvSpPr>
          <p:cNvPr id="17" name="Pentagon 20">
            <a:extLst>
              <a:ext uri="{FF2B5EF4-FFF2-40B4-BE49-F238E27FC236}">
                <a16:creationId xmlns:a16="http://schemas.microsoft.com/office/drawing/2014/main" id="{669DA0A8-3872-5EFC-86BA-08A8173C4DBB}"/>
              </a:ext>
            </a:extLst>
          </p:cNvPr>
          <p:cNvSpPr/>
          <p:nvPr/>
        </p:nvSpPr>
        <p:spPr>
          <a:xfrm>
            <a:off x="37913" y="156341"/>
            <a:ext cx="758663" cy="538608"/>
          </a:xfrm>
          <a:prstGeom prst="homePlate">
            <a:avLst/>
          </a:prstGeom>
          <a:solidFill>
            <a:schemeClr val="tx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bg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3</a:t>
            </a: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56A0B583-2B63-4AD1-E385-29BAA5499336}"/>
              </a:ext>
            </a:extLst>
          </p:cNvPr>
          <p:cNvSpPr/>
          <p:nvPr/>
        </p:nvSpPr>
        <p:spPr>
          <a:xfrm>
            <a:off x="566304" y="1230213"/>
            <a:ext cx="3829051" cy="831272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solidFill>
              <a:srgbClr val="BA1A1A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Helvetica Neue" panose="02000503000000020004"/>
              </a:rPr>
              <a:t>Health and Science roles</a:t>
            </a:r>
          </a:p>
        </p:txBody>
      </p:sp>
      <p:sp>
        <p:nvSpPr>
          <p:cNvPr id="5" name="Shape 102">
            <a:extLst>
              <a:ext uri="{FF2B5EF4-FFF2-40B4-BE49-F238E27FC236}">
                <a16:creationId xmlns:a16="http://schemas.microsoft.com/office/drawing/2014/main" id="{5C6C2F2F-AB92-93F3-E667-3A2A6ED78383}"/>
              </a:ext>
            </a:extLst>
          </p:cNvPr>
          <p:cNvSpPr txBox="1"/>
          <p:nvPr/>
        </p:nvSpPr>
        <p:spPr>
          <a:xfrm>
            <a:off x="-36512" y="6614591"/>
            <a:ext cx="1430352" cy="221423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algn="r">
              <a:buSzPct val="25000"/>
            </a:pPr>
            <a:r>
              <a:rPr lang="en-GB" sz="10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  <a:sym typeface="Lato"/>
              </a:rPr>
              <a:t>©JudithHadfield2026</a:t>
            </a:r>
          </a:p>
        </p:txBody>
      </p:sp>
      <p:sp>
        <p:nvSpPr>
          <p:cNvPr id="3" name="Shape 102">
            <a:extLst>
              <a:ext uri="{FF2B5EF4-FFF2-40B4-BE49-F238E27FC236}">
                <a16:creationId xmlns:a16="http://schemas.microsoft.com/office/drawing/2014/main" id="{4754AA44-05E1-2AC6-DE65-FF770E9C6D8F}"/>
              </a:ext>
            </a:extLst>
          </p:cNvPr>
          <p:cNvSpPr txBox="1"/>
          <p:nvPr/>
        </p:nvSpPr>
        <p:spPr>
          <a:xfrm>
            <a:off x="7003474" y="6663965"/>
            <a:ext cx="2033024" cy="11663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algn="r">
              <a:buSzPct val="25000"/>
            </a:pPr>
            <a:r>
              <a:rPr lang="en-GB" sz="10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  <a:sym typeface="Lato"/>
              </a:rPr>
              <a:t>©TheWOWShow2026</a:t>
            </a:r>
          </a:p>
        </p:txBody>
      </p:sp>
    </p:spTree>
    <p:extLst>
      <p:ext uri="{BB962C8B-B14F-4D97-AF65-F5344CB8AC3E}">
        <p14:creationId xmlns:p14="http://schemas.microsoft.com/office/powerpoint/2010/main" val="35360585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6CB447F-71FF-B59A-4671-3E2A9635675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6749D461-F1DC-6646-A988-F01B0AC8D53E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30000"/>
          </a:blip>
          <a:srcRect l="4270" r="6304"/>
          <a:stretch>
            <a:fillRect/>
          </a:stretch>
        </p:blipFill>
        <p:spPr>
          <a:xfrm>
            <a:off x="107503" y="946506"/>
            <a:ext cx="8944276" cy="5738622"/>
          </a:xfrm>
          <a:prstGeom prst="rect">
            <a:avLst/>
          </a:prstGeom>
        </p:spPr>
      </p:pic>
      <p:pic>
        <p:nvPicPr>
          <p:cNvPr id="18" name="Picture 2" descr="Image result for wow careers">
            <a:extLst>
              <a:ext uri="{FF2B5EF4-FFF2-40B4-BE49-F238E27FC236}">
                <a16:creationId xmlns:a16="http://schemas.microsoft.com/office/drawing/2014/main" id="{F77145F7-1074-EF6C-3515-30AB09AA85E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091979" y="213327"/>
            <a:ext cx="827395" cy="6620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Shape 114">
            <a:extLst>
              <a:ext uri="{FF2B5EF4-FFF2-40B4-BE49-F238E27FC236}">
                <a16:creationId xmlns:a16="http://schemas.microsoft.com/office/drawing/2014/main" id="{0618ACB8-5204-9865-BA25-7F266DCF7251}"/>
              </a:ext>
            </a:extLst>
          </p:cNvPr>
          <p:cNvSpPr/>
          <p:nvPr/>
        </p:nvSpPr>
        <p:spPr>
          <a:xfrm>
            <a:off x="768897" y="172872"/>
            <a:ext cx="7759105" cy="538608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>
              <a:buSzPct val="25000"/>
            </a:pPr>
            <a:endParaRPr lang="en-GB" sz="2800" b="1" dirty="0"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  <a:sym typeface="Lato"/>
            </a:endParaRPr>
          </a:p>
        </p:txBody>
      </p:sp>
      <p:sp>
        <p:nvSpPr>
          <p:cNvPr id="15" name="Shape 114">
            <a:extLst>
              <a:ext uri="{FF2B5EF4-FFF2-40B4-BE49-F238E27FC236}">
                <a16:creationId xmlns:a16="http://schemas.microsoft.com/office/drawing/2014/main" id="{BAAACD05-146D-F918-E675-7983BFEE3399}"/>
              </a:ext>
            </a:extLst>
          </p:cNvPr>
          <p:cNvSpPr/>
          <p:nvPr/>
        </p:nvSpPr>
        <p:spPr>
          <a:xfrm>
            <a:off x="796576" y="181055"/>
            <a:ext cx="7759105" cy="538608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>
              <a:buSzPct val="25000"/>
            </a:pPr>
            <a:endParaRPr lang="en-GB" sz="2800" b="1" dirty="0"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  <a:sym typeface="Lato"/>
            </a:endParaRPr>
          </a:p>
        </p:txBody>
      </p:sp>
      <p:sp>
        <p:nvSpPr>
          <p:cNvPr id="29" name="Shape 114">
            <a:extLst>
              <a:ext uri="{FF2B5EF4-FFF2-40B4-BE49-F238E27FC236}">
                <a16:creationId xmlns:a16="http://schemas.microsoft.com/office/drawing/2014/main" id="{12F9C6B0-C72C-6ECD-3E27-14722125ABEE}"/>
              </a:ext>
            </a:extLst>
          </p:cNvPr>
          <p:cNvSpPr/>
          <p:nvPr/>
        </p:nvSpPr>
        <p:spPr>
          <a:xfrm>
            <a:off x="796574" y="208607"/>
            <a:ext cx="8001569" cy="538608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>
              <a:buSzPct val="25000"/>
            </a:pPr>
            <a:r>
              <a:rPr lang="en-GB" sz="2400" b="1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  <a:sym typeface="Lato"/>
              </a:rPr>
              <a:t>Guided Discussion</a:t>
            </a:r>
          </a:p>
        </p:txBody>
      </p:sp>
      <p:sp>
        <p:nvSpPr>
          <p:cNvPr id="19" name="Rectangle: Rounded Corners 33">
            <a:extLst>
              <a:ext uri="{FF2B5EF4-FFF2-40B4-BE49-F238E27FC236}">
                <a16:creationId xmlns:a16="http://schemas.microsoft.com/office/drawing/2014/main" id="{BD47A0F8-0BEF-5FFF-124E-B489EF345E09}"/>
              </a:ext>
            </a:extLst>
          </p:cNvPr>
          <p:cNvSpPr/>
          <p:nvPr/>
        </p:nvSpPr>
        <p:spPr>
          <a:xfrm>
            <a:off x="4336838" y="4810991"/>
            <a:ext cx="4191164" cy="1100503"/>
          </a:xfrm>
          <a:prstGeom prst="roundRect">
            <a:avLst/>
          </a:prstGeom>
          <a:solidFill>
            <a:srgbClr val="F8D0D0"/>
          </a:solidFill>
          <a:ln>
            <a:solidFill>
              <a:srgbClr val="BA1A1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rIns="36000" rtlCol="0" anchor="ctr"/>
          <a:lstStyle/>
          <a:p>
            <a:pPr algn="ctr"/>
            <a:r>
              <a:rPr lang="en-GB" sz="1600" dirty="0">
                <a:solidFill>
                  <a:schemeClr val="tx1"/>
                </a:solidFill>
                <a:latin typeface="Helvetica Neue" panose="02000503000000020004"/>
                <a:ea typeface="Helvetica Neue" panose="02000503000000020004" pitchFamily="2" charset="0"/>
                <a:cs typeface="Helvetica Neue" panose="02000503000000020004" pitchFamily="2" charset="0"/>
              </a:rPr>
              <a:t>How is technology shaping careers in design, music and construction?</a:t>
            </a:r>
          </a:p>
        </p:txBody>
      </p:sp>
      <p:sp>
        <p:nvSpPr>
          <p:cNvPr id="16" name="Shape 88">
            <a:extLst>
              <a:ext uri="{FF2B5EF4-FFF2-40B4-BE49-F238E27FC236}">
                <a16:creationId xmlns:a16="http://schemas.microsoft.com/office/drawing/2014/main" id="{07C5688D-527E-FE3D-AEFB-2A7462A21291}"/>
              </a:ext>
            </a:extLst>
          </p:cNvPr>
          <p:cNvSpPr/>
          <p:nvPr/>
        </p:nvSpPr>
        <p:spPr>
          <a:xfrm>
            <a:off x="122787" y="106311"/>
            <a:ext cx="8928992" cy="6624735"/>
          </a:xfrm>
          <a:prstGeom prst="rect">
            <a:avLst/>
          </a:prstGeom>
          <a:noFill/>
          <a:ln w="127000" cap="flat" cmpd="sng">
            <a:solidFill>
              <a:srgbClr val="BA1A1A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algn="ctr"/>
            <a:endParaRPr dirty="0">
              <a:solidFill>
                <a:schemeClr val="lt1"/>
              </a:solidFill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  <a:sym typeface="Calibri"/>
            </a:endParaRPr>
          </a:p>
        </p:txBody>
      </p:sp>
      <p:sp>
        <p:nvSpPr>
          <p:cNvPr id="17" name="Pentagon 20">
            <a:extLst>
              <a:ext uri="{FF2B5EF4-FFF2-40B4-BE49-F238E27FC236}">
                <a16:creationId xmlns:a16="http://schemas.microsoft.com/office/drawing/2014/main" id="{653368BB-B9A0-4BF6-B2FF-0E9AE49E5462}"/>
              </a:ext>
            </a:extLst>
          </p:cNvPr>
          <p:cNvSpPr/>
          <p:nvPr/>
        </p:nvSpPr>
        <p:spPr>
          <a:xfrm>
            <a:off x="37913" y="156341"/>
            <a:ext cx="758663" cy="538608"/>
          </a:xfrm>
          <a:prstGeom prst="homePlate">
            <a:avLst/>
          </a:prstGeom>
          <a:solidFill>
            <a:schemeClr val="tx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bg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3</a:t>
            </a: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30B236CF-9A6C-B5B1-42C6-AEEE5B2334CD}"/>
              </a:ext>
            </a:extLst>
          </p:cNvPr>
          <p:cNvSpPr/>
          <p:nvPr/>
        </p:nvSpPr>
        <p:spPr>
          <a:xfrm>
            <a:off x="417245" y="1089670"/>
            <a:ext cx="3510520" cy="831272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solidFill>
              <a:srgbClr val="BA1A1A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Helvetica Neue" panose="02000503000000020004"/>
              </a:rPr>
              <a:t>Technology and Robotics</a:t>
            </a:r>
          </a:p>
        </p:txBody>
      </p:sp>
      <p:sp>
        <p:nvSpPr>
          <p:cNvPr id="9" name="Shape 102">
            <a:extLst>
              <a:ext uri="{FF2B5EF4-FFF2-40B4-BE49-F238E27FC236}">
                <a16:creationId xmlns:a16="http://schemas.microsoft.com/office/drawing/2014/main" id="{9616627D-F518-5591-327E-13C4EEE3AC24}"/>
              </a:ext>
            </a:extLst>
          </p:cNvPr>
          <p:cNvSpPr txBox="1"/>
          <p:nvPr/>
        </p:nvSpPr>
        <p:spPr>
          <a:xfrm>
            <a:off x="-36512" y="6614591"/>
            <a:ext cx="1430352" cy="221423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algn="r">
              <a:buSzPct val="25000"/>
            </a:pPr>
            <a:r>
              <a:rPr lang="en-GB" sz="10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  <a:sym typeface="Lato"/>
              </a:rPr>
              <a:t>©JudithHadfield2026</a:t>
            </a:r>
          </a:p>
        </p:txBody>
      </p:sp>
      <p:sp>
        <p:nvSpPr>
          <p:cNvPr id="3" name="Shape 102">
            <a:extLst>
              <a:ext uri="{FF2B5EF4-FFF2-40B4-BE49-F238E27FC236}">
                <a16:creationId xmlns:a16="http://schemas.microsoft.com/office/drawing/2014/main" id="{1CF34DE5-ED30-1B12-9030-9FD866E52562}"/>
              </a:ext>
            </a:extLst>
          </p:cNvPr>
          <p:cNvSpPr txBox="1"/>
          <p:nvPr/>
        </p:nvSpPr>
        <p:spPr>
          <a:xfrm>
            <a:off x="7003474" y="6663965"/>
            <a:ext cx="2033024" cy="11663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algn="r">
              <a:buSzPct val="25000"/>
            </a:pPr>
            <a:r>
              <a:rPr lang="en-GB" sz="10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  <a:sym typeface="Lato"/>
              </a:rPr>
              <a:t>©TheWOWShow2026</a:t>
            </a:r>
          </a:p>
        </p:txBody>
      </p:sp>
    </p:spTree>
    <p:extLst>
      <p:ext uri="{BB962C8B-B14F-4D97-AF65-F5344CB8AC3E}">
        <p14:creationId xmlns:p14="http://schemas.microsoft.com/office/powerpoint/2010/main" val="27406233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57539</TotalTime>
  <Words>1627</Words>
  <Application>Microsoft Office PowerPoint</Application>
  <PresentationFormat>On-screen Show (4:3)</PresentationFormat>
  <Paragraphs>284</Paragraphs>
  <Slides>19</Slides>
  <Notes>19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5" baseType="lpstr">
      <vt:lpstr>Arial</vt:lpstr>
      <vt:lpstr>Calibri</vt:lpstr>
      <vt:lpstr>Century Gothic</vt:lpstr>
      <vt:lpstr>Helvetica Neue</vt:lpstr>
      <vt:lpstr>Symbol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JHadfield</dc:creator>
  <cp:lastModifiedBy>Lara Knauf</cp:lastModifiedBy>
  <cp:revision>11997</cp:revision>
  <dcterms:created xsi:type="dcterms:W3CDTF">2017-10-02T13:40:32Z</dcterms:created>
  <dcterms:modified xsi:type="dcterms:W3CDTF">2026-02-24T12:18:33Z</dcterms:modified>
</cp:coreProperties>
</file>