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1D22"/>
    <a:srgbClr val="F6E1E3"/>
    <a:srgbClr val="03ABE1"/>
    <a:srgbClr val="97E8D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843" autoAdjust="0"/>
    <p:restoredTop sz="50000" autoAdjust="0"/>
  </p:normalViewPr>
  <p:slideViewPr>
    <p:cSldViewPr>
      <p:cViewPr varScale="1">
        <p:scale>
          <a:sx n="83" d="100"/>
          <a:sy n="83" d="100"/>
        </p:scale>
        <p:origin x="1349"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5AFCAE-2D91-4B38-B279-A3E504951A51}" type="datetimeFigureOut">
              <a:rPr lang="en-GB" smtClean="0"/>
              <a:t>24/02/2026</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B10885C-9443-4D93-AEBC-E9D2CBEEA097}" type="slidenum">
              <a:rPr lang="en-GB" smtClean="0"/>
              <a:t>‹#›</a:t>
            </a:fld>
            <a:endParaRPr lang="en-GB"/>
          </a:p>
        </p:txBody>
      </p:sp>
    </p:spTree>
    <p:extLst>
      <p:ext uri="{BB962C8B-B14F-4D97-AF65-F5344CB8AC3E}">
        <p14:creationId xmlns:p14="http://schemas.microsoft.com/office/powerpoint/2010/main" val="23568691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B10885C-9443-4D93-AEBC-E9D2CBEEA097}" type="slidenum">
              <a:rPr lang="en-GB" smtClean="0"/>
              <a:t>1</a:t>
            </a:fld>
            <a:endParaRPr lang="en-GB"/>
          </a:p>
        </p:txBody>
      </p:sp>
    </p:spTree>
    <p:extLst>
      <p:ext uri="{BB962C8B-B14F-4D97-AF65-F5344CB8AC3E}">
        <p14:creationId xmlns:p14="http://schemas.microsoft.com/office/powerpoint/2010/main" val="12695720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CDBB8A91-B3AA-46CA-BD51-4B9655980679}" type="datetimeFigureOut">
              <a:rPr lang="en-GB" smtClean="0"/>
              <a:t>24/02/2026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CE54B76-B8AD-473E-95FB-FCBDAAB86F27}" type="slidenum">
              <a:rPr lang="en-GB" smtClean="0"/>
              <a:t>‹#›</a:t>
            </a:fld>
            <a:endParaRPr lang="en-GB"/>
          </a:p>
        </p:txBody>
      </p:sp>
    </p:spTree>
    <p:extLst>
      <p:ext uri="{BB962C8B-B14F-4D97-AF65-F5344CB8AC3E}">
        <p14:creationId xmlns:p14="http://schemas.microsoft.com/office/powerpoint/2010/main" val="15011067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DBB8A91-B3AA-46CA-BD51-4B9655980679}" type="datetimeFigureOut">
              <a:rPr lang="en-GB" smtClean="0"/>
              <a:t>24/02/2026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CE54B76-B8AD-473E-95FB-FCBDAAB86F27}" type="slidenum">
              <a:rPr lang="en-GB" smtClean="0"/>
              <a:t>‹#›</a:t>
            </a:fld>
            <a:endParaRPr lang="en-GB"/>
          </a:p>
        </p:txBody>
      </p:sp>
    </p:spTree>
    <p:extLst>
      <p:ext uri="{BB962C8B-B14F-4D97-AF65-F5344CB8AC3E}">
        <p14:creationId xmlns:p14="http://schemas.microsoft.com/office/powerpoint/2010/main" val="20726587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DBB8A91-B3AA-46CA-BD51-4B9655980679}" type="datetimeFigureOut">
              <a:rPr lang="en-GB" smtClean="0"/>
              <a:t>24/02/2026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CE54B76-B8AD-473E-95FB-FCBDAAB86F27}" type="slidenum">
              <a:rPr lang="en-GB" smtClean="0"/>
              <a:t>‹#›</a:t>
            </a:fld>
            <a:endParaRPr lang="en-GB"/>
          </a:p>
        </p:txBody>
      </p:sp>
    </p:spTree>
    <p:extLst>
      <p:ext uri="{BB962C8B-B14F-4D97-AF65-F5344CB8AC3E}">
        <p14:creationId xmlns:p14="http://schemas.microsoft.com/office/powerpoint/2010/main" val="1107000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DBB8A91-B3AA-46CA-BD51-4B9655980679}" type="datetimeFigureOut">
              <a:rPr lang="en-GB" smtClean="0"/>
              <a:t>24/02/2026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CE54B76-B8AD-473E-95FB-FCBDAAB86F27}" type="slidenum">
              <a:rPr lang="en-GB" smtClean="0"/>
              <a:t>‹#›</a:t>
            </a:fld>
            <a:endParaRPr lang="en-GB"/>
          </a:p>
        </p:txBody>
      </p:sp>
    </p:spTree>
    <p:extLst>
      <p:ext uri="{BB962C8B-B14F-4D97-AF65-F5344CB8AC3E}">
        <p14:creationId xmlns:p14="http://schemas.microsoft.com/office/powerpoint/2010/main" val="1044153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DBB8A91-B3AA-46CA-BD51-4B9655980679}" type="datetimeFigureOut">
              <a:rPr lang="en-GB" smtClean="0"/>
              <a:t>24/02/2026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CE54B76-B8AD-473E-95FB-FCBDAAB86F27}" type="slidenum">
              <a:rPr lang="en-GB" smtClean="0"/>
              <a:t>‹#›</a:t>
            </a:fld>
            <a:endParaRPr lang="en-GB"/>
          </a:p>
        </p:txBody>
      </p:sp>
    </p:spTree>
    <p:extLst>
      <p:ext uri="{BB962C8B-B14F-4D97-AF65-F5344CB8AC3E}">
        <p14:creationId xmlns:p14="http://schemas.microsoft.com/office/powerpoint/2010/main" val="21491231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CDBB8A91-B3AA-46CA-BD51-4B9655980679}" type="datetimeFigureOut">
              <a:rPr lang="en-GB" smtClean="0"/>
              <a:t>24/02/2026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CE54B76-B8AD-473E-95FB-FCBDAAB86F27}" type="slidenum">
              <a:rPr lang="en-GB" smtClean="0"/>
              <a:t>‹#›</a:t>
            </a:fld>
            <a:endParaRPr lang="en-GB"/>
          </a:p>
        </p:txBody>
      </p:sp>
    </p:spTree>
    <p:extLst>
      <p:ext uri="{BB962C8B-B14F-4D97-AF65-F5344CB8AC3E}">
        <p14:creationId xmlns:p14="http://schemas.microsoft.com/office/powerpoint/2010/main" val="40816477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CDBB8A91-B3AA-46CA-BD51-4B9655980679}" type="datetimeFigureOut">
              <a:rPr lang="en-GB" smtClean="0"/>
              <a:t>24/02/2026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CE54B76-B8AD-473E-95FB-FCBDAAB86F27}" type="slidenum">
              <a:rPr lang="en-GB" smtClean="0"/>
              <a:t>‹#›</a:t>
            </a:fld>
            <a:endParaRPr lang="en-GB"/>
          </a:p>
        </p:txBody>
      </p:sp>
    </p:spTree>
    <p:extLst>
      <p:ext uri="{BB962C8B-B14F-4D97-AF65-F5344CB8AC3E}">
        <p14:creationId xmlns:p14="http://schemas.microsoft.com/office/powerpoint/2010/main" val="11230954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CDBB8A91-B3AA-46CA-BD51-4B9655980679}" type="datetimeFigureOut">
              <a:rPr lang="en-GB" smtClean="0"/>
              <a:t>24/02/2026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CE54B76-B8AD-473E-95FB-FCBDAAB86F27}" type="slidenum">
              <a:rPr lang="en-GB" smtClean="0"/>
              <a:t>‹#›</a:t>
            </a:fld>
            <a:endParaRPr lang="en-GB"/>
          </a:p>
        </p:txBody>
      </p:sp>
    </p:spTree>
    <p:extLst>
      <p:ext uri="{BB962C8B-B14F-4D97-AF65-F5344CB8AC3E}">
        <p14:creationId xmlns:p14="http://schemas.microsoft.com/office/powerpoint/2010/main" val="694010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BB8A91-B3AA-46CA-BD51-4B9655980679}" type="datetimeFigureOut">
              <a:rPr lang="en-GB" smtClean="0"/>
              <a:t>24/02/2026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CE54B76-B8AD-473E-95FB-FCBDAAB86F27}" type="slidenum">
              <a:rPr lang="en-GB" smtClean="0"/>
              <a:t>‹#›</a:t>
            </a:fld>
            <a:endParaRPr lang="en-GB"/>
          </a:p>
        </p:txBody>
      </p:sp>
    </p:spTree>
    <p:extLst>
      <p:ext uri="{BB962C8B-B14F-4D97-AF65-F5344CB8AC3E}">
        <p14:creationId xmlns:p14="http://schemas.microsoft.com/office/powerpoint/2010/main" val="22273474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DBB8A91-B3AA-46CA-BD51-4B9655980679}" type="datetimeFigureOut">
              <a:rPr lang="en-GB" smtClean="0"/>
              <a:t>24/02/2026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CE54B76-B8AD-473E-95FB-FCBDAAB86F27}" type="slidenum">
              <a:rPr lang="en-GB" smtClean="0"/>
              <a:t>‹#›</a:t>
            </a:fld>
            <a:endParaRPr lang="en-GB"/>
          </a:p>
        </p:txBody>
      </p:sp>
    </p:spTree>
    <p:extLst>
      <p:ext uri="{BB962C8B-B14F-4D97-AF65-F5344CB8AC3E}">
        <p14:creationId xmlns:p14="http://schemas.microsoft.com/office/powerpoint/2010/main" val="16849658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DBB8A91-B3AA-46CA-BD51-4B9655980679}" type="datetimeFigureOut">
              <a:rPr lang="en-GB" smtClean="0"/>
              <a:t>24/02/2026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CE54B76-B8AD-473E-95FB-FCBDAAB86F27}" type="slidenum">
              <a:rPr lang="en-GB" smtClean="0"/>
              <a:t>‹#›</a:t>
            </a:fld>
            <a:endParaRPr lang="en-GB"/>
          </a:p>
        </p:txBody>
      </p:sp>
    </p:spTree>
    <p:extLst>
      <p:ext uri="{BB962C8B-B14F-4D97-AF65-F5344CB8AC3E}">
        <p14:creationId xmlns:p14="http://schemas.microsoft.com/office/powerpoint/2010/main" val="24662438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BB8A91-B3AA-46CA-BD51-4B9655980679}" type="datetimeFigureOut">
              <a:rPr lang="en-GB" smtClean="0"/>
              <a:t>24/02/2026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E54B76-B8AD-473E-95FB-FCBDAAB86F27}" type="slidenum">
              <a:rPr lang="en-GB" smtClean="0"/>
              <a:t>‹#›</a:t>
            </a:fld>
            <a:endParaRPr lang="en-GB"/>
          </a:p>
        </p:txBody>
      </p:sp>
    </p:spTree>
    <p:extLst>
      <p:ext uri="{BB962C8B-B14F-4D97-AF65-F5344CB8AC3E}">
        <p14:creationId xmlns:p14="http://schemas.microsoft.com/office/powerpoint/2010/main" val="11958912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s://www.youtube.com/watch?v=QuC-E0GBbb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482827" y="301097"/>
            <a:ext cx="7185516" cy="58448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20000"/>
              </a:lnSpc>
              <a:spcBef>
                <a:spcPts val="0"/>
              </a:spcBef>
              <a:buClr>
                <a:srgbClr val="97E8D7"/>
              </a:buClr>
              <a:buSzPct val="25000"/>
            </a:pPr>
            <a:r>
              <a:rPr lang="en-GB" sz="2800" b="1" dirty="0">
                <a:solidFill>
                  <a:srgbClr val="B81D22"/>
                </a:solidFill>
                <a:latin typeface="Helvetica Neue" panose="02000503000000020004" pitchFamily="2" charset="0"/>
                <a:ea typeface="Helvetica Neue" panose="02000503000000020004" pitchFamily="2" charset="0"/>
                <a:cs typeface="Helvetica Neue" panose="02000503000000020004" pitchFamily="2" charset="0"/>
              </a:rPr>
              <a:t>Lesson plan (Give us a minute)</a:t>
            </a:r>
          </a:p>
          <a:p>
            <a:pPr algn="l">
              <a:lnSpc>
                <a:spcPct val="120000"/>
              </a:lnSpc>
              <a:spcBef>
                <a:spcPts val="0"/>
              </a:spcBef>
              <a:buClr>
                <a:srgbClr val="97E8D7"/>
              </a:buClr>
              <a:buSzPct val="25000"/>
            </a:pPr>
            <a:r>
              <a:rPr lang="en-GB" sz="1200" b="1" dirty="0">
                <a:solidFill>
                  <a:srgbClr val="B81D22"/>
                </a:solidFill>
                <a:latin typeface="Helvetica Neue" panose="02000503000000020004" pitchFamily="2" charset="0"/>
                <a:ea typeface="Helvetica Neue" panose="02000503000000020004" pitchFamily="2" charset="0"/>
                <a:cs typeface="Helvetica Neue" panose="02000503000000020004" pitchFamily="2" charset="0"/>
              </a:rPr>
              <a:t>Use the lesson flexibly as your lesson timings allow.</a:t>
            </a:r>
          </a:p>
        </p:txBody>
      </p:sp>
      <p:sp>
        <p:nvSpPr>
          <p:cNvPr id="9" name="Slide Number Placeholder 1"/>
          <p:cNvSpPr txBox="1">
            <a:spLocks/>
          </p:cNvSpPr>
          <p:nvPr/>
        </p:nvSpPr>
        <p:spPr>
          <a:xfrm>
            <a:off x="7334944" y="6593965"/>
            <a:ext cx="1701552" cy="288032"/>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100" dirty="0">
                <a:solidFill>
                  <a:srgbClr val="2D2D2D"/>
                </a:solidFill>
                <a:latin typeface="Helvetica Neue" panose="02000503000000020004" pitchFamily="2" charset="0"/>
                <a:ea typeface="Helvetica Neue" panose="02000503000000020004" pitchFamily="2" charset="0"/>
                <a:cs typeface="Helvetica Neue" panose="02000503000000020004" pitchFamily="2" charset="0"/>
              </a:rPr>
              <a:t> </a:t>
            </a:r>
            <a:r>
              <a:rPr lang="en-GB" sz="1000" dirty="0">
                <a:solidFill>
                  <a:srgbClr val="2D2D2D"/>
                </a:solidFill>
                <a:latin typeface="Helvetica Neue" panose="02000503000000020004" pitchFamily="2" charset="0"/>
                <a:ea typeface="Helvetica Neue" panose="02000503000000020004" pitchFamily="2" charset="0"/>
                <a:cs typeface="Helvetica Neue" panose="02000503000000020004" pitchFamily="2" charset="0"/>
              </a:rPr>
              <a:t>©VotesForSchools2018</a:t>
            </a:r>
            <a:endParaRPr lang="en-GB" sz="1100" dirty="0">
              <a:solidFill>
                <a:srgbClr val="2D2D2D"/>
              </a:solidFill>
              <a:latin typeface="Helvetica Neue" panose="02000503000000020004" pitchFamily="2" charset="0"/>
              <a:ea typeface="Helvetica Neue" panose="02000503000000020004" pitchFamily="2" charset="0"/>
              <a:cs typeface="Helvetica Neue" panose="02000503000000020004" pitchFamily="2" charset="0"/>
            </a:endParaRPr>
          </a:p>
        </p:txBody>
      </p:sp>
      <p:pic>
        <p:nvPicPr>
          <p:cNvPr id="8" name="Picture 2" descr="Image result for wow careers">
            <a:extLst>
              <a:ext uri="{FF2B5EF4-FFF2-40B4-BE49-F238E27FC236}">
                <a16:creationId xmlns:a16="http://schemas.microsoft.com/office/drawing/2014/main" id="{5D86B709-C4AB-9749-A203-89D357270148}"/>
              </a:ext>
            </a:extLst>
          </p:cNvPr>
          <p:cNvPicPr>
            <a:picLocks noChangeAspect="1"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7740352" y="160617"/>
            <a:ext cx="1179022" cy="943393"/>
          </a:xfrm>
          <a:prstGeom prst="rect">
            <a:avLst/>
          </a:prstGeom>
          <a:noFill/>
          <a:extLst>
            <a:ext uri="{909E8E84-426E-40DD-AFC4-6F175D3DCCD1}">
              <a14:hiddenFill xmlns:a14="http://schemas.microsoft.com/office/drawing/2010/main">
                <a:solidFill>
                  <a:srgbClr val="FFFFFF"/>
                </a:solidFill>
              </a14:hiddenFill>
            </a:ext>
          </a:extLst>
        </p:spPr>
      </p:pic>
      <p:sp>
        <p:nvSpPr>
          <p:cNvPr id="11" name="Shape 88">
            <a:extLst>
              <a:ext uri="{FF2B5EF4-FFF2-40B4-BE49-F238E27FC236}">
                <a16:creationId xmlns:a16="http://schemas.microsoft.com/office/drawing/2014/main" id="{EA4B511E-A8EC-AE41-BC93-E556127412E8}"/>
              </a:ext>
            </a:extLst>
          </p:cNvPr>
          <p:cNvSpPr/>
          <p:nvPr/>
        </p:nvSpPr>
        <p:spPr>
          <a:xfrm>
            <a:off x="122787" y="106311"/>
            <a:ext cx="8928992" cy="6624735"/>
          </a:xfrm>
          <a:prstGeom prst="rect">
            <a:avLst/>
          </a:prstGeom>
          <a:noFill/>
          <a:ln w="127000" cap="flat" cmpd="sng">
            <a:solidFill>
              <a:srgbClr val="BA1A1A"/>
            </a:solidFill>
            <a:prstDash val="solid"/>
            <a:round/>
            <a:headEnd type="none" w="med" len="med"/>
            <a:tailEnd type="none" w="med" len="med"/>
          </a:ln>
        </p:spPr>
        <p:txBody>
          <a:bodyPr lIns="91425" tIns="45700" rIns="91425" bIns="45700" anchor="ctr" anchorCtr="0">
            <a:noAutofit/>
          </a:bodyPr>
          <a:lstStyle/>
          <a:p>
            <a:pPr algn="ctr"/>
            <a:endParaRPr dirty="0">
              <a:solidFill>
                <a:schemeClr val="lt1"/>
              </a:solidFill>
              <a:latin typeface="Helvetica Neue" panose="02000503000000020004" pitchFamily="2" charset="0"/>
              <a:ea typeface="Helvetica Neue" panose="02000503000000020004" pitchFamily="2" charset="0"/>
              <a:cs typeface="Helvetica Neue" panose="02000503000000020004" pitchFamily="2" charset="0"/>
              <a:sym typeface="Calibri"/>
            </a:endParaRPr>
          </a:p>
        </p:txBody>
      </p:sp>
      <p:graphicFrame>
        <p:nvGraphicFramePr>
          <p:cNvPr id="5" name="Table 4">
            <a:extLst>
              <a:ext uri="{FF2B5EF4-FFF2-40B4-BE49-F238E27FC236}">
                <a16:creationId xmlns:a16="http://schemas.microsoft.com/office/drawing/2014/main" id="{EB0CFC1E-BF57-E541-B474-A45D6F4867C8}"/>
              </a:ext>
            </a:extLst>
          </p:cNvPr>
          <p:cNvGraphicFramePr>
            <a:graphicFrameLocks noGrp="1"/>
          </p:cNvGraphicFramePr>
          <p:nvPr>
            <p:extLst>
              <p:ext uri="{D42A27DB-BD31-4B8C-83A1-F6EECF244321}">
                <p14:modId xmlns:p14="http://schemas.microsoft.com/office/powerpoint/2010/main" val="2297439364"/>
              </p:ext>
            </p:extLst>
          </p:nvPr>
        </p:nvGraphicFramePr>
        <p:xfrm>
          <a:off x="253356" y="1060752"/>
          <a:ext cx="8667854" cy="5495121"/>
        </p:xfrm>
        <a:graphic>
          <a:graphicData uri="http://schemas.openxmlformats.org/drawingml/2006/table">
            <a:tbl>
              <a:tblPr firstRow="1" firstCol="1" bandRow="1">
                <a:tableStyleId>{5C22544A-7EE6-4342-B048-85BDC9FD1C3A}</a:tableStyleId>
              </a:tblPr>
              <a:tblGrid>
                <a:gridCol w="655552">
                  <a:extLst>
                    <a:ext uri="{9D8B030D-6E8A-4147-A177-3AD203B41FA5}">
                      <a16:colId xmlns:a16="http://schemas.microsoft.com/office/drawing/2014/main" val="244878375"/>
                    </a:ext>
                  </a:extLst>
                </a:gridCol>
                <a:gridCol w="7356750">
                  <a:extLst>
                    <a:ext uri="{9D8B030D-6E8A-4147-A177-3AD203B41FA5}">
                      <a16:colId xmlns:a16="http://schemas.microsoft.com/office/drawing/2014/main" val="2374339434"/>
                    </a:ext>
                  </a:extLst>
                </a:gridCol>
                <a:gridCol w="655552">
                  <a:extLst>
                    <a:ext uri="{9D8B030D-6E8A-4147-A177-3AD203B41FA5}">
                      <a16:colId xmlns:a16="http://schemas.microsoft.com/office/drawing/2014/main" val="4135721924"/>
                    </a:ext>
                  </a:extLst>
                </a:gridCol>
              </a:tblGrid>
              <a:tr h="205955">
                <a:tc>
                  <a:txBody>
                    <a:bodyPr/>
                    <a:lstStyle/>
                    <a:p>
                      <a:pPr algn="ctr">
                        <a:lnSpc>
                          <a:spcPct val="107000"/>
                        </a:lnSpc>
                        <a:spcAft>
                          <a:spcPts val="0"/>
                        </a:spcAft>
                      </a:pPr>
                      <a:endParaRPr lang="en-GB" sz="1400" dirty="0">
                        <a:solidFill>
                          <a:schemeClr val="bg1"/>
                        </a:solidFill>
                        <a:effectLst/>
                        <a:latin typeface="Helvetica Neue" panose="02000503000000020004"/>
                        <a:ea typeface="Helvetica Neue" panose="02000503000000020004" pitchFamily="2" charset="0"/>
                        <a:cs typeface="Helvetica Neue" panose="02000503000000020004" pitchFamily="2" charset="0"/>
                      </a:endParaRPr>
                    </a:p>
                  </a:txBody>
                  <a:tcPr marL="44649" marR="44649" marT="0" marB="0" anchor="ctr">
                    <a:solidFill>
                      <a:srgbClr val="B81D22"/>
                    </a:solidFill>
                  </a:tcPr>
                </a:tc>
                <a:tc>
                  <a:txBody>
                    <a:bodyPr/>
                    <a:lstStyle/>
                    <a:p>
                      <a:pPr algn="ctr">
                        <a:lnSpc>
                          <a:spcPct val="107000"/>
                        </a:lnSpc>
                        <a:spcAft>
                          <a:spcPts val="0"/>
                        </a:spcAft>
                      </a:pPr>
                      <a:r>
                        <a:rPr lang="en-GB" sz="1400" dirty="0">
                          <a:solidFill>
                            <a:schemeClr val="bg1"/>
                          </a:solidFill>
                          <a:effectLst/>
                          <a:latin typeface="Helvetica Neue" panose="02000503000000020004"/>
                          <a:ea typeface="Helvetica Neue" panose="02000503000000020004" pitchFamily="2" charset="0"/>
                          <a:cs typeface="Helvetica Neue" panose="02000503000000020004" pitchFamily="2" charset="0"/>
                        </a:rPr>
                        <a:t>Activity</a:t>
                      </a:r>
                    </a:p>
                  </a:txBody>
                  <a:tcPr marL="44649" marR="44649" marT="0" marB="0" anchor="ctr">
                    <a:solidFill>
                      <a:srgbClr val="B81D22"/>
                    </a:solidFill>
                  </a:tcPr>
                </a:tc>
                <a:tc>
                  <a:txBody>
                    <a:bodyPr/>
                    <a:lstStyle/>
                    <a:p>
                      <a:pPr algn="ctr">
                        <a:lnSpc>
                          <a:spcPct val="107000"/>
                        </a:lnSpc>
                        <a:spcAft>
                          <a:spcPts val="0"/>
                        </a:spcAft>
                      </a:pPr>
                      <a:r>
                        <a:rPr lang="en-GB" sz="1400" dirty="0">
                          <a:solidFill>
                            <a:schemeClr val="bg1"/>
                          </a:solidFill>
                          <a:effectLst/>
                          <a:latin typeface="Helvetica Neue" panose="02000503000000020004"/>
                          <a:ea typeface="Helvetica Neue" panose="02000503000000020004" pitchFamily="2" charset="0"/>
                          <a:cs typeface="Helvetica Neue" panose="02000503000000020004" pitchFamily="2" charset="0"/>
                        </a:rPr>
                        <a:t>Slide</a:t>
                      </a:r>
                    </a:p>
                  </a:txBody>
                  <a:tcPr marL="44649" marR="44649" marT="0" marB="0" anchor="ctr">
                    <a:solidFill>
                      <a:srgbClr val="B81D22"/>
                    </a:solidFill>
                  </a:tcPr>
                </a:tc>
                <a:extLst>
                  <a:ext uri="{0D108BD9-81ED-4DB2-BD59-A6C34878D82A}">
                    <a16:rowId xmlns:a16="http://schemas.microsoft.com/office/drawing/2014/main" val="1691651690"/>
                  </a:ext>
                </a:extLst>
              </a:tr>
              <a:tr h="254694">
                <a:tc>
                  <a:txBody>
                    <a:bodyPr/>
                    <a:lstStyle/>
                    <a:p>
                      <a:pPr algn="ctr">
                        <a:lnSpc>
                          <a:spcPct val="107000"/>
                        </a:lnSpc>
                        <a:spcAft>
                          <a:spcPts val="0"/>
                        </a:spcAft>
                      </a:pPr>
                      <a:endParaRPr lang="en-GB" sz="1200" dirty="0">
                        <a:effectLst/>
                        <a:latin typeface="Helvetica Neue" panose="02000503000000020004"/>
                        <a:ea typeface="Calibri" panose="020F0502020204030204" pitchFamily="34" charset="0"/>
                        <a:cs typeface="Times New Roman" panose="02020603050405020304" pitchFamily="18" charset="0"/>
                      </a:endParaRPr>
                    </a:p>
                  </a:txBody>
                  <a:tcPr marL="68580" marR="68580" marT="0" marB="0">
                    <a:solidFill>
                      <a:schemeClr val="tx1">
                        <a:lumMod val="50000"/>
                        <a:lumOff val="50000"/>
                      </a:schemeClr>
                    </a:solidFill>
                  </a:tcPr>
                </a:tc>
                <a:tc>
                  <a:txBody>
                    <a:bodyPr/>
                    <a:lstStyle/>
                    <a:p>
                      <a:pPr>
                        <a:lnSpc>
                          <a:spcPct val="107000"/>
                        </a:lnSpc>
                        <a:spcAft>
                          <a:spcPts val="0"/>
                        </a:spcAft>
                      </a:pPr>
                      <a:r>
                        <a:rPr lang="en-GB" sz="1200" b="1" dirty="0">
                          <a:effectLst/>
                          <a:latin typeface="Helvetica Neue" panose="02000503000000020004"/>
                          <a:ea typeface="Calibri" panose="020F0502020204030204" pitchFamily="34" charset="0"/>
                          <a:cs typeface="Times New Roman" panose="02020603050405020304" pitchFamily="18" charset="0"/>
                        </a:rPr>
                        <a:t>Careers learning objectives shared – Use the lesson in slideshow mode</a:t>
                      </a:r>
                    </a:p>
                  </a:txBody>
                  <a:tcPr marL="68580" marR="68580" marT="0" marB="0"/>
                </a:tc>
                <a:tc>
                  <a:txBody>
                    <a:bodyPr/>
                    <a:lstStyle/>
                    <a:p>
                      <a:pPr algn="ctr">
                        <a:lnSpc>
                          <a:spcPct val="107000"/>
                        </a:lnSpc>
                        <a:spcAft>
                          <a:spcPts val="0"/>
                        </a:spcAft>
                      </a:pPr>
                      <a:r>
                        <a:rPr lang="en-GB" sz="1200" dirty="0">
                          <a:effectLst/>
                          <a:latin typeface="Helvetica Neue" panose="02000503000000020004"/>
                          <a:ea typeface="Helvetica Neue" panose="02000503000000020004" pitchFamily="2" charset="0"/>
                          <a:cs typeface="Helvetica Neue" panose="02000503000000020004" pitchFamily="2" charset="0"/>
                        </a:rPr>
                        <a:t>2</a:t>
                      </a:r>
                    </a:p>
                  </a:txBody>
                  <a:tcPr marL="44649" marR="44649" marT="0" marB="0"/>
                </a:tc>
                <a:extLst>
                  <a:ext uri="{0D108BD9-81ED-4DB2-BD59-A6C34878D82A}">
                    <a16:rowId xmlns:a16="http://schemas.microsoft.com/office/drawing/2014/main" val="105115851"/>
                  </a:ext>
                </a:extLst>
              </a:tr>
              <a:tr h="301175">
                <a:tc>
                  <a:txBody>
                    <a:bodyPr/>
                    <a:lstStyle/>
                    <a:p>
                      <a:pPr algn="ctr">
                        <a:lnSpc>
                          <a:spcPct val="107000"/>
                        </a:lnSpc>
                        <a:spcAft>
                          <a:spcPts val="0"/>
                        </a:spcAft>
                      </a:pPr>
                      <a:r>
                        <a:rPr lang="en-GB" sz="1200" dirty="0">
                          <a:effectLst/>
                          <a:latin typeface="Helvetica Neue" panose="02000503000000020004"/>
                          <a:ea typeface="Calibri" panose="020F0502020204030204" pitchFamily="34" charset="0"/>
                          <a:cs typeface="Times New Roman" panose="02020603050405020304" pitchFamily="18" charset="0"/>
                        </a:rPr>
                        <a:t>5 mins</a:t>
                      </a:r>
                    </a:p>
                  </a:txBody>
                  <a:tcPr marL="68580" marR="68580" marT="0" marB="0">
                    <a:solidFill>
                      <a:schemeClr val="tx1">
                        <a:lumMod val="50000"/>
                        <a:lumOff val="50000"/>
                      </a:schemeClr>
                    </a:solidFill>
                  </a:tcPr>
                </a:tc>
                <a:tc>
                  <a:txBody>
                    <a:bodyPr/>
                    <a:lstStyle/>
                    <a:p>
                      <a:pPr>
                        <a:lnSpc>
                          <a:spcPct val="107000"/>
                        </a:lnSpc>
                        <a:spcAft>
                          <a:spcPts val="0"/>
                        </a:spcAft>
                      </a:pPr>
                      <a:r>
                        <a:rPr lang="en-GB" sz="1200" b="1" dirty="0">
                          <a:effectLst/>
                          <a:latin typeface="Helvetica Neue" panose="02000503000000020004"/>
                          <a:ea typeface="Calibri" panose="020F0502020204030204" pitchFamily="34" charset="0"/>
                          <a:cs typeface="Times New Roman" panose="02020603050405020304" pitchFamily="18" charset="0"/>
                        </a:rPr>
                        <a:t>Starter – ‘Future snapshots’</a:t>
                      </a:r>
                    </a:p>
                  </a:txBody>
                  <a:tcPr marL="68580" marR="68580" marT="0" marB="0"/>
                </a:tc>
                <a:tc>
                  <a:txBody>
                    <a:bodyPr/>
                    <a:lstStyle/>
                    <a:p>
                      <a:pPr algn="ctr">
                        <a:lnSpc>
                          <a:spcPct val="107000"/>
                        </a:lnSpc>
                        <a:spcAft>
                          <a:spcPts val="0"/>
                        </a:spcAft>
                      </a:pPr>
                      <a:r>
                        <a:rPr lang="en-GB" sz="1200" dirty="0">
                          <a:effectLst/>
                          <a:latin typeface="Helvetica Neue" panose="02000503000000020004"/>
                          <a:ea typeface="Helvetica Neue" panose="02000503000000020004" pitchFamily="2" charset="0"/>
                          <a:cs typeface="Helvetica Neue" panose="02000503000000020004" pitchFamily="2" charset="0"/>
                        </a:rPr>
                        <a:t>3</a:t>
                      </a:r>
                    </a:p>
                  </a:txBody>
                  <a:tcPr marL="44649" marR="44649" marT="0" marB="0"/>
                </a:tc>
                <a:extLst>
                  <a:ext uri="{0D108BD9-81ED-4DB2-BD59-A6C34878D82A}">
                    <a16:rowId xmlns:a16="http://schemas.microsoft.com/office/drawing/2014/main" val="4245476067"/>
                  </a:ext>
                </a:extLst>
              </a:tr>
              <a:tr h="367000">
                <a:tc>
                  <a:txBody>
                    <a:bodyPr/>
                    <a:lstStyle/>
                    <a:p>
                      <a:pPr algn="ctr">
                        <a:lnSpc>
                          <a:spcPct val="107000"/>
                        </a:lnSpc>
                        <a:spcAft>
                          <a:spcPts val="0"/>
                        </a:spcAft>
                      </a:pPr>
                      <a:r>
                        <a:rPr lang="en-GB" sz="1200" dirty="0">
                          <a:effectLst/>
                          <a:latin typeface="Helvetica Neue" panose="02000503000000020004"/>
                          <a:ea typeface="Calibri" panose="020F0502020204030204" pitchFamily="34" charset="0"/>
                          <a:cs typeface="Times New Roman" panose="02020603050405020304" pitchFamily="18" charset="0"/>
                        </a:rPr>
                        <a:t>12 mins</a:t>
                      </a:r>
                    </a:p>
                  </a:txBody>
                  <a:tcPr marL="68580" marR="68580" marT="0" marB="0">
                    <a:solidFill>
                      <a:schemeClr val="tx1">
                        <a:lumMod val="50000"/>
                        <a:lumOff val="50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200" b="1" dirty="0">
                          <a:effectLst/>
                          <a:latin typeface="Helvetica Neue" panose="02000503000000020004"/>
                          <a:ea typeface="Calibri" panose="020F0502020204030204" pitchFamily="34" charset="0"/>
                          <a:cs typeface="Times New Roman" panose="02020603050405020304" pitchFamily="18" charset="0"/>
                        </a:rPr>
                        <a:t>Watch The WOW Show ‘Give us a minute’ film </a:t>
                      </a:r>
                      <a:r>
                        <a:rPr lang="en-GB" sz="1200" dirty="0" err="1"/>
                        <a:t>Film</a:t>
                      </a:r>
                      <a:r>
                        <a:rPr lang="en-GB" sz="1200" dirty="0"/>
                        <a:t> link - </a:t>
                      </a:r>
                      <a:r>
                        <a:rPr lang="en-GB" sz="1200" dirty="0">
                          <a:hlinkClick r:id="rId4"/>
                        </a:rPr>
                        <a:t>Give us a minute - YouTube</a:t>
                      </a:r>
                      <a:endParaRPr lang="en-GB" sz="1200" dirty="0"/>
                    </a:p>
                    <a:p>
                      <a:pPr>
                        <a:lnSpc>
                          <a:spcPct val="107000"/>
                        </a:lnSpc>
                        <a:spcAft>
                          <a:spcPts val="0"/>
                        </a:spcAft>
                      </a:pPr>
                      <a:endParaRPr lang="en-GB" sz="1200" b="1" dirty="0">
                        <a:effectLst/>
                        <a:latin typeface="Helvetica Neue" panose="02000503000000020004"/>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200" dirty="0">
                          <a:effectLst/>
                          <a:latin typeface="Helvetica Neue" panose="02000503000000020004"/>
                          <a:ea typeface="Helvetica Neue" panose="02000503000000020004" pitchFamily="2" charset="0"/>
                          <a:cs typeface="Helvetica Neue" panose="02000503000000020004" pitchFamily="2" charset="0"/>
                        </a:rPr>
                        <a:t>4</a:t>
                      </a:r>
                    </a:p>
                  </a:txBody>
                  <a:tcPr marL="44649" marR="44649" marT="0" marB="0"/>
                </a:tc>
                <a:extLst>
                  <a:ext uri="{0D108BD9-81ED-4DB2-BD59-A6C34878D82A}">
                    <a16:rowId xmlns:a16="http://schemas.microsoft.com/office/drawing/2014/main" val="3875940641"/>
                  </a:ext>
                </a:extLst>
              </a:tr>
              <a:tr h="407901">
                <a:tc>
                  <a:txBody>
                    <a:bodyPr/>
                    <a:lstStyle/>
                    <a:p>
                      <a:pPr algn="ctr">
                        <a:lnSpc>
                          <a:spcPct val="107000"/>
                        </a:lnSpc>
                        <a:spcAft>
                          <a:spcPts val="0"/>
                        </a:spcAft>
                      </a:pPr>
                      <a:r>
                        <a:rPr lang="en-GB" sz="1200" dirty="0">
                          <a:effectLst/>
                          <a:latin typeface="Helvetica Neue" panose="02000503000000020004"/>
                          <a:ea typeface="Calibri" panose="020F0502020204030204" pitchFamily="34" charset="0"/>
                          <a:cs typeface="Times New Roman" panose="02020603050405020304" pitchFamily="18" charset="0"/>
                        </a:rPr>
                        <a:t>10 mins +</a:t>
                      </a:r>
                    </a:p>
                  </a:txBody>
                  <a:tcPr marL="68580" marR="68580" marT="0" marB="0">
                    <a:solidFill>
                      <a:schemeClr val="tx1">
                        <a:lumMod val="50000"/>
                        <a:lumOff val="50000"/>
                      </a:schemeClr>
                    </a:solidFill>
                  </a:tcPr>
                </a:tc>
                <a:tc>
                  <a:txBody>
                    <a:bodyPr/>
                    <a:lstStyle/>
                    <a:p>
                      <a:pPr>
                        <a:lnSpc>
                          <a:spcPct val="107000"/>
                        </a:lnSpc>
                        <a:spcAft>
                          <a:spcPts val="0"/>
                        </a:spcAft>
                      </a:pPr>
                      <a:r>
                        <a:rPr lang="en-GB" sz="1200" b="1" dirty="0">
                          <a:effectLst/>
                          <a:latin typeface="Helvetica Neue" panose="02000503000000020004"/>
                          <a:ea typeface="Calibri" panose="020F0502020204030204" pitchFamily="34" charset="0"/>
                          <a:cs typeface="Times New Roman" panose="02020603050405020304" pitchFamily="18" charset="0"/>
                        </a:rPr>
                        <a:t>Guided discussion linked directly to The WOW Show film</a:t>
                      </a:r>
                    </a:p>
                    <a:p>
                      <a:pPr>
                        <a:lnSpc>
                          <a:spcPct val="107000"/>
                        </a:lnSpc>
                        <a:spcAft>
                          <a:spcPts val="0"/>
                        </a:spcAft>
                      </a:pPr>
                      <a:r>
                        <a:rPr lang="en-GB" sz="1200" b="1" dirty="0">
                          <a:effectLst/>
                          <a:latin typeface="Helvetica Neue" panose="02000503000000020004"/>
                          <a:ea typeface="Calibri" panose="020F0502020204030204" pitchFamily="34" charset="0"/>
                          <a:cs typeface="Times New Roman" panose="02020603050405020304" pitchFamily="18" charset="0"/>
                        </a:rPr>
                        <a:t>Click through the slides with questions to support discussion.</a:t>
                      </a:r>
                    </a:p>
                  </a:txBody>
                  <a:tcPr marL="68580" marR="68580" marT="0" marB="0"/>
                </a:tc>
                <a:tc>
                  <a:txBody>
                    <a:bodyPr/>
                    <a:lstStyle/>
                    <a:p>
                      <a:pPr algn="ctr">
                        <a:lnSpc>
                          <a:spcPct val="107000"/>
                        </a:lnSpc>
                        <a:spcAft>
                          <a:spcPts val="0"/>
                        </a:spcAft>
                      </a:pPr>
                      <a:r>
                        <a:rPr lang="en-GB" sz="1200" dirty="0">
                          <a:effectLst/>
                          <a:latin typeface="Helvetica Neue" panose="02000503000000020004"/>
                          <a:ea typeface="Helvetica Neue" panose="02000503000000020004" pitchFamily="2" charset="0"/>
                          <a:cs typeface="Helvetica Neue" panose="02000503000000020004" pitchFamily="2" charset="0"/>
                        </a:rPr>
                        <a:t>5-11</a:t>
                      </a:r>
                    </a:p>
                  </a:txBody>
                  <a:tcPr marL="44649" marR="44649" marT="0" marB="0"/>
                </a:tc>
                <a:extLst>
                  <a:ext uri="{0D108BD9-81ED-4DB2-BD59-A6C34878D82A}">
                    <a16:rowId xmlns:a16="http://schemas.microsoft.com/office/drawing/2014/main" val="3980629054"/>
                  </a:ext>
                </a:extLst>
              </a:tr>
              <a:tr h="938164">
                <a:tc>
                  <a:txBody>
                    <a:bodyPr/>
                    <a:lstStyle/>
                    <a:p>
                      <a:pPr algn="ctr">
                        <a:lnSpc>
                          <a:spcPct val="107000"/>
                        </a:lnSpc>
                        <a:spcAft>
                          <a:spcPts val="0"/>
                        </a:spcAft>
                      </a:pPr>
                      <a:r>
                        <a:rPr lang="en-GB" sz="1200" dirty="0">
                          <a:effectLst/>
                          <a:latin typeface="Helvetica Neue" panose="02000503000000020004"/>
                          <a:ea typeface="Calibri" panose="020F0502020204030204" pitchFamily="34" charset="0"/>
                          <a:cs typeface="Times New Roman" panose="02020603050405020304" pitchFamily="18" charset="0"/>
                        </a:rPr>
                        <a:t>15 mins +</a:t>
                      </a:r>
                    </a:p>
                  </a:txBody>
                  <a:tcPr marL="68580" marR="68580" marT="0" marB="0">
                    <a:solidFill>
                      <a:schemeClr val="tx1">
                        <a:lumMod val="50000"/>
                        <a:lumOff val="50000"/>
                      </a:schemeClr>
                    </a:solidFill>
                  </a:tcPr>
                </a:tc>
                <a:tc>
                  <a:txBody>
                    <a:bodyPr/>
                    <a:lstStyle/>
                    <a:p>
                      <a:pPr>
                        <a:lnSpc>
                          <a:spcPct val="107000"/>
                        </a:lnSpc>
                        <a:spcAft>
                          <a:spcPts val="0"/>
                        </a:spcAft>
                      </a:pPr>
                      <a:r>
                        <a:rPr lang="en-GB" sz="1200" b="1" dirty="0">
                          <a:effectLst/>
                          <a:latin typeface="Helvetica Neue" panose="02000503000000020004"/>
                          <a:ea typeface="Calibri" panose="020F0502020204030204" pitchFamily="34" charset="0"/>
                          <a:cs typeface="Times New Roman" panose="02020603050405020304" pitchFamily="18" charset="0"/>
                        </a:rPr>
                        <a:t>Possible activity 1 – Careers Clusters Carousel</a:t>
                      </a:r>
                    </a:p>
                    <a:p>
                      <a:pPr>
                        <a:lnSpc>
                          <a:spcPct val="107000"/>
                        </a:lnSpc>
                        <a:spcAft>
                          <a:spcPts val="0"/>
                        </a:spcAft>
                      </a:pPr>
                      <a:r>
                        <a:rPr lang="en-GB" sz="1200" b="0" dirty="0">
                          <a:effectLst/>
                          <a:latin typeface="Helvetica Neue" panose="02000503000000020004"/>
                          <a:ea typeface="Calibri" panose="020F0502020204030204" pitchFamily="34" charset="0"/>
                          <a:cs typeface="Times New Roman" panose="02020603050405020304" pitchFamily="18" charset="0"/>
                        </a:rPr>
                        <a:t>Six stations: Construction and Built Environment, Hospitality and Tourism, Health and Social Care, Technology and Digital, Public Service and Armed Forces.  At each station students list the careers shown in the film from that sector, two more careers in that sector not covered and key skills needed to work within the sector. </a:t>
                      </a:r>
                    </a:p>
                  </a:txBody>
                  <a:tcPr marL="68580" marR="68580" marT="0" marB="0"/>
                </a:tc>
                <a:tc>
                  <a:txBody>
                    <a:bodyPr/>
                    <a:lstStyle/>
                    <a:p>
                      <a:pPr algn="ctr">
                        <a:lnSpc>
                          <a:spcPct val="107000"/>
                        </a:lnSpc>
                        <a:spcAft>
                          <a:spcPts val="0"/>
                        </a:spcAft>
                      </a:pPr>
                      <a:r>
                        <a:rPr lang="en-GB" sz="1200" dirty="0">
                          <a:effectLst/>
                          <a:latin typeface="Helvetica Neue" panose="02000503000000020004"/>
                          <a:ea typeface="Helvetica Neue" panose="02000503000000020004" pitchFamily="2" charset="0"/>
                          <a:cs typeface="Helvetica Neue" panose="02000503000000020004" pitchFamily="2" charset="0"/>
                        </a:rPr>
                        <a:t>12</a:t>
                      </a:r>
                    </a:p>
                  </a:txBody>
                  <a:tcPr marL="44649" marR="44649" marT="0" marB="0"/>
                </a:tc>
                <a:extLst>
                  <a:ext uri="{0D108BD9-81ED-4DB2-BD59-A6C34878D82A}">
                    <a16:rowId xmlns:a16="http://schemas.microsoft.com/office/drawing/2014/main" val="1839306102"/>
                  </a:ext>
                </a:extLst>
              </a:tr>
              <a:tr h="747776">
                <a:tc>
                  <a:txBody>
                    <a:bodyPr/>
                    <a:lstStyle/>
                    <a:p>
                      <a:pPr algn="ctr">
                        <a:lnSpc>
                          <a:spcPct val="107000"/>
                        </a:lnSpc>
                        <a:spcAft>
                          <a:spcPts val="0"/>
                        </a:spcAft>
                      </a:pPr>
                      <a:r>
                        <a:rPr lang="en-GB" sz="1200" dirty="0">
                          <a:effectLst/>
                          <a:latin typeface="Helvetica Neue" panose="02000503000000020004"/>
                          <a:ea typeface="Calibri" panose="020F0502020204030204" pitchFamily="34" charset="0"/>
                          <a:cs typeface="Times New Roman" panose="02020603050405020304" pitchFamily="18" charset="0"/>
                        </a:rPr>
                        <a:t>15 mins +</a:t>
                      </a:r>
                    </a:p>
                  </a:txBody>
                  <a:tcPr marL="68580" marR="68580" marT="0" marB="0">
                    <a:solidFill>
                      <a:schemeClr val="tx1">
                        <a:lumMod val="50000"/>
                        <a:lumOff val="50000"/>
                      </a:schemeClr>
                    </a:solidFill>
                  </a:tcPr>
                </a:tc>
                <a:tc>
                  <a:txBody>
                    <a:bodyPr/>
                    <a:lstStyle/>
                    <a:p>
                      <a:pPr>
                        <a:lnSpc>
                          <a:spcPct val="107000"/>
                        </a:lnSpc>
                        <a:spcAft>
                          <a:spcPts val="0"/>
                        </a:spcAft>
                      </a:pPr>
                      <a:r>
                        <a:rPr lang="en-GB" sz="1200" b="1" dirty="0">
                          <a:effectLst/>
                          <a:latin typeface="Helvetica Neue" panose="02000503000000020004"/>
                          <a:ea typeface="Calibri" panose="020F0502020204030204" pitchFamily="34" charset="0"/>
                          <a:cs typeface="Times New Roman" panose="02020603050405020304" pitchFamily="18" charset="0"/>
                        </a:rPr>
                        <a:t>Possible activity 2 – ‘Skills spotting’ Challenge </a:t>
                      </a:r>
                    </a:p>
                    <a:p>
                      <a:pPr>
                        <a:lnSpc>
                          <a:spcPct val="107000"/>
                        </a:lnSpc>
                        <a:spcAft>
                          <a:spcPts val="0"/>
                        </a:spcAft>
                      </a:pPr>
                      <a:r>
                        <a:rPr lang="en-GB" sz="1200" b="0" dirty="0">
                          <a:effectLst/>
                          <a:latin typeface="Helvetica Neue" panose="02000503000000020004"/>
                          <a:ea typeface="Calibri" panose="020F0502020204030204" pitchFamily="34" charset="0"/>
                          <a:cs typeface="Times New Roman" panose="02020603050405020304" pitchFamily="18" charset="0"/>
                        </a:rPr>
                        <a:t>Students work in pairs to:</a:t>
                      </a:r>
                    </a:p>
                    <a:p>
                      <a:pPr>
                        <a:lnSpc>
                          <a:spcPct val="107000"/>
                        </a:lnSpc>
                        <a:spcAft>
                          <a:spcPts val="0"/>
                        </a:spcAft>
                      </a:pPr>
                      <a:r>
                        <a:rPr lang="en-GB" sz="1200" b="0" dirty="0">
                          <a:effectLst/>
                          <a:latin typeface="Helvetica Neue" panose="02000503000000020004"/>
                          <a:ea typeface="Calibri" panose="020F0502020204030204" pitchFamily="34" charset="0"/>
                          <a:cs typeface="Times New Roman" panose="02020603050405020304" pitchFamily="18" charset="0"/>
                        </a:rPr>
                        <a:t>Pick one career from the film and identify the technical and soft skills needed, then map them to their own strengths.</a:t>
                      </a:r>
                    </a:p>
                  </a:txBody>
                  <a:tcPr marL="68580" marR="68580" marT="0" marB="0"/>
                </a:tc>
                <a:tc>
                  <a:txBody>
                    <a:bodyPr/>
                    <a:lstStyle/>
                    <a:p>
                      <a:pPr algn="ctr">
                        <a:lnSpc>
                          <a:spcPct val="107000"/>
                        </a:lnSpc>
                        <a:spcAft>
                          <a:spcPts val="0"/>
                        </a:spcAft>
                      </a:pPr>
                      <a:r>
                        <a:rPr lang="en-GB" sz="1200" dirty="0">
                          <a:effectLst/>
                          <a:latin typeface="Helvetica Neue" panose="02000503000000020004"/>
                          <a:ea typeface="Helvetica Neue" panose="02000503000000020004" pitchFamily="2" charset="0"/>
                          <a:cs typeface="Helvetica Neue" panose="02000503000000020004" pitchFamily="2" charset="0"/>
                        </a:rPr>
                        <a:t>13</a:t>
                      </a:r>
                    </a:p>
                  </a:txBody>
                  <a:tcPr marL="44649" marR="44649" marT="0" marB="0"/>
                </a:tc>
                <a:extLst>
                  <a:ext uri="{0D108BD9-81ED-4DB2-BD59-A6C34878D82A}">
                    <a16:rowId xmlns:a16="http://schemas.microsoft.com/office/drawing/2014/main" val="2678382745"/>
                  </a:ext>
                </a:extLst>
              </a:tr>
              <a:tr h="557388">
                <a:tc>
                  <a:txBody>
                    <a:bodyPr/>
                    <a:lstStyle/>
                    <a:p>
                      <a:pPr algn="ctr">
                        <a:lnSpc>
                          <a:spcPct val="107000"/>
                        </a:lnSpc>
                        <a:spcAft>
                          <a:spcPts val="0"/>
                        </a:spcAft>
                      </a:pPr>
                      <a:r>
                        <a:rPr lang="en-GB" sz="1200" dirty="0">
                          <a:effectLst/>
                          <a:latin typeface="Helvetica Neue" panose="02000503000000020004"/>
                          <a:ea typeface="Calibri" panose="020F0502020204030204" pitchFamily="34" charset="0"/>
                          <a:cs typeface="Times New Roman" panose="02020603050405020304" pitchFamily="18" charset="0"/>
                        </a:rPr>
                        <a:t>15 mins +</a:t>
                      </a:r>
                    </a:p>
                  </a:txBody>
                  <a:tcPr marL="68580" marR="68580" marT="0" marB="0">
                    <a:solidFill>
                      <a:schemeClr val="tx1">
                        <a:lumMod val="50000"/>
                        <a:lumOff val="50000"/>
                      </a:schemeClr>
                    </a:solidFill>
                  </a:tcPr>
                </a:tc>
                <a:tc>
                  <a:txBody>
                    <a:bodyPr/>
                    <a:lstStyle/>
                    <a:p>
                      <a:pPr>
                        <a:lnSpc>
                          <a:spcPct val="107000"/>
                        </a:lnSpc>
                        <a:spcAft>
                          <a:spcPts val="0"/>
                        </a:spcAft>
                      </a:pPr>
                      <a:r>
                        <a:rPr lang="en-GB" sz="1200" b="1" dirty="0">
                          <a:effectLst/>
                          <a:latin typeface="Helvetica Neue" panose="02000503000000020004"/>
                          <a:ea typeface="Calibri" panose="020F0502020204030204" pitchFamily="34" charset="0"/>
                          <a:cs typeface="Times New Roman" panose="02020603050405020304" pitchFamily="18" charset="0"/>
                        </a:rPr>
                        <a:t>Possible activity 3 – Research using The WOW Show</a:t>
                      </a:r>
                    </a:p>
                    <a:p>
                      <a:pPr>
                        <a:lnSpc>
                          <a:spcPct val="107000"/>
                        </a:lnSpc>
                        <a:spcAft>
                          <a:spcPts val="0"/>
                        </a:spcAft>
                      </a:pPr>
                      <a:r>
                        <a:rPr lang="en-GB" sz="1200" dirty="0">
                          <a:effectLst/>
                          <a:latin typeface="Helvetica Neue" panose="02000503000000020004"/>
                          <a:ea typeface="Calibri" panose="020F0502020204030204" pitchFamily="34" charset="0"/>
                          <a:cs typeface="Times New Roman" panose="02020603050405020304" pitchFamily="18" charset="0"/>
                        </a:rPr>
                        <a:t>Find an additional career from The WOW Show website or YouTube channel, note what the career involves and the training route.  Share with other groups in the class.</a:t>
                      </a:r>
                    </a:p>
                  </a:txBody>
                  <a:tcPr marL="68580" marR="68580" marT="0" marB="0"/>
                </a:tc>
                <a:tc>
                  <a:txBody>
                    <a:bodyPr/>
                    <a:lstStyle/>
                    <a:p>
                      <a:pPr algn="ctr">
                        <a:lnSpc>
                          <a:spcPct val="107000"/>
                        </a:lnSpc>
                        <a:spcAft>
                          <a:spcPts val="0"/>
                        </a:spcAft>
                      </a:pPr>
                      <a:r>
                        <a:rPr lang="en-GB" sz="1200" dirty="0">
                          <a:effectLst/>
                          <a:latin typeface="Helvetica Neue" panose="02000503000000020004"/>
                          <a:ea typeface="Helvetica Neue" panose="02000503000000020004" pitchFamily="2" charset="0"/>
                          <a:cs typeface="Helvetica Neue" panose="02000503000000020004" pitchFamily="2" charset="0"/>
                        </a:rPr>
                        <a:t>14</a:t>
                      </a:r>
                    </a:p>
                  </a:txBody>
                  <a:tcPr marL="44649" marR="44649" marT="0" marB="0"/>
                </a:tc>
                <a:extLst>
                  <a:ext uri="{0D108BD9-81ED-4DB2-BD59-A6C34878D82A}">
                    <a16:rowId xmlns:a16="http://schemas.microsoft.com/office/drawing/2014/main" val="728825436"/>
                  </a:ext>
                </a:extLst>
              </a:tr>
              <a:tr h="557388">
                <a:tc>
                  <a:txBody>
                    <a:bodyPr/>
                    <a:lstStyle/>
                    <a:p>
                      <a:pPr algn="ctr">
                        <a:lnSpc>
                          <a:spcPct val="107000"/>
                        </a:lnSpc>
                        <a:spcAft>
                          <a:spcPts val="0"/>
                        </a:spcAft>
                      </a:pPr>
                      <a:r>
                        <a:rPr lang="en-GB" sz="1200" dirty="0">
                          <a:effectLst/>
                          <a:latin typeface="Helvetica Neue" panose="02000503000000020004"/>
                          <a:ea typeface="Calibri" panose="020F0502020204030204" pitchFamily="34" charset="0"/>
                          <a:cs typeface="Times New Roman" panose="02020603050405020304" pitchFamily="18" charset="0"/>
                        </a:rPr>
                        <a:t>15 mins +</a:t>
                      </a:r>
                    </a:p>
                  </a:txBody>
                  <a:tcPr marL="68580" marR="68580" marT="0" marB="0">
                    <a:solidFill>
                      <a:schemeClr val="tx1">
                        <a:lumMod val="50000"/>
                        <a:lumOff val="50000"/>
                      </a:schemeClr>
                    </a:solidFill>
                  </a:tcPr>
                </a:tc>
                <a:tc>
                  <a:txBody>
                    <a:bodyPr/>
                    <a:lstStyle/>
                    <a:p>
                      <a:pPr>
                        <a:lnSpc>
                          <a:spcPct val="107000"/>
                        </a:lnSpc>
                        <a:spcAft>
                          <a:spcPts val="0"/>
                        </a:spcAft>
                      </a:pPr>
                      <a:r>
                        <a:rPr lang="en-GB" sz="1200" b="1" dirty="0">
                          <a:effectLst/>
                          <a:latin typeface="Helvetica Neue" panose="02000503000000020004"/>
                          <a:ea typeface="Calibri" panose="020F0502020204030204" pitchFamily="34" charset="0"/>
                          <a:cs typeface="Times New Roman" panose="02020603050405020304" pitchFamily="18" charset="0"/>
                        </a:rPr>
                        <a:t>Possible activity 4 – ‘Routes into…’ Pathway Maps</a:t>
                      </a:r>
                      <a:r>
                        <a:rPr lang="en-GB" sz="1200" dirty="0">
                          <a:effectLst/>
                          <a:latin typeface="Helvetica Neue" panose="02000503000000020004"/>
                          <a:ea typeface="Calibri" panose="020F0502020204030204" pitchFamily="34" charset="0"/>
                          <a:cs typeface="Times New Roman" panose="02020603050405020304" pitchFamily="18" charset="0"/>
                        </a:rPr>
                        <a:t>  </a:t>
                      </a:r>
                    </a:p>
                    <a:p>
                      <a:pPr>
                        <a:lnSpc>
                          <a:spcPct val="107000"/>
                        </a:lnSpc>
                        <a:spcAft>
                          <a:spcPts val="0"/>
                        </a:spcAft>
                      </a:pPr>
                      <a:r>
                        <a:rPr lang="en-GB" sz="1200" dirty="0">
                          <a:effectLst/>
                          <a:latin typeface="Helvetica Neue" panose="02000503000000020004"/>
                          <a:ea typeface="Calibri" panose="020F0502020204030204" pitchFamily="34" charset="0"/>
                          <a:cs typeface="Times New Roman" panose="02020603050405020304" pitchFamily="18" charset="0"/>
                        </a:rPr>
                        <a:t>Students choose one career from the film and create a pathway map showing: GCSEs that would help, post 16 options (A or T levels, apprenticeships), training or qualifications, where the career could lead in 5 years</a:t>
                      </a:r>
                    </a:p>
                  </a:txBody>
                  <a:tcPr marL="68580" marR="68580" marT="0" marB="0"/>
                </a:tc>
                <a:tc>
                  <a:txBody>
                    <a:bodyPr/>
                    <a:lstStyle/>
                    <a:p>
                      <a:pPr algn="ctr">
                        <a:lnSpc>
                          <a:spcPct val="107000"/>
                        </a:lnSpc>
                        <a:spcAft>
                          <a:spcPts val="0"/>
                        </a:spcAft>
                      </a:pPr>
                      <a:r>
                        <a:rPr lang="en-GB" sz="1200" dirty="0">
                          <a:effectLst/>
                          <a:latin typeface="Helvetica Neue" panose="02000503000000020004"/>
                          <a:ea typeface="Helvetica Neue" panose="02000503000000020004" pitchFamily="2" charset="0"/>
                          <a:cs typeface="Helvetica Neue" panose="02000503000000020004" pitchFamily="2" charset="0"/>
                        </a:rPr>
                        <a:t>15</a:t>
                      </a:r>
                    </a:p>
                  </a:txBody>
                  <a:tcPr marL="44649" marR="44649" marT="0" marB="0"/>
                </a:tc>
                <a:extLst>
                  <a:ext uri="{0D108BD9-81ED-4DB2-BD59-A6C34878D82A}">
                    <a16:rowId xmlns:a16="http://schemas.microsoft.com/office/drawing/2014/main" val="852742582"/>
                  </a:ext>
                </a:extLst>
              </a:tr>
              <a:tr h="407901">
                <a:tc>
                  <a:txBody>
                    <a:bodyPr/>
                    <a:lstStyle/>
                    <a:p>
                      <a:pPr algn="ctr">
                        <a:lnSpc>
                          <a:spcPct val="107000"/>
                        </a:lnSpc>
                        <a:spcAft>
                          <a:spcPts val="0"/>
                        </a:spcAft>
                      </a:pPr>
                      <a:r>
                        <a:rPr lang="en-GB" sz="1200" dirty="0">
                          <a:effectLst/>
                          <a:latin typeface="Helvetica Neue" panose="02000503000000020004"/>
                          <a:ea typeface="Calibri" panose="020F0502020204030204" pitchFamily="34" charset="0"/>
                          <a:cs typeface="Times New Roman" panose="02020603050405020304" pitchFamily="18" charset="0"/>
                        </a:rPr>
                        <a:t>5 mins</a:t>
                      </a:r>
                    </a:p>
                  </a:txBody>
                  <a:tcPr marL="68580" marR="68580" marT="0" marB="0">
                    <a:solidFill>
                      <a:schemeClr val="tx1">
                        <a:lumMod val="50000"/>
                        <a:lumOff val="50000"/>
                      </a:schemeClr>
                    </a:solidFill>
                  </a:tcPr>
                </a:tc>
                <a:tc>
                  <a:txBody>
                    <a:bodyPr/>
                    <a:lstStyle/>
                    <a:p>
                      <a:pPr>
                        <a:lnSpc>
                          <a:spcPct val="107000"/>
                        </a:lnSpc>
                        <a:spcAft>
                          <a:spcPts val="0"/>
                        </a:spcAft>
                      </a:pPr>
                      <a:r>
                        <a:rPr lang="en-GB" sz="1200" b="1" dirty="0">
                          <a:effectLst/>
                          <a:latin typeface="Helvetica Neue" panose="02000503000000020004"/>
                          <a:ea typeface="Calibri" panose="020F0502020204030204" pitchFamily="34" charset="0"/>
                          <a:cs typeface="Times New Roman" panose="02020603050405020304" pitchFamily="18" charset="0"/>
                        </a:rPr>
                        <a:t>Reflection and Plenary</a:t>
                      </a:r>
                    </a:p>
                    <a:p>
                      <a:pPr>
                        <a:lnSpc>
                          <a:spcPct val="107000"/>
                        </a:lnSpc>
                        <a:spcAft>
                          <a:spcPts val="0"/>
                        </a:spcAft>
                      </a:pPr>
                      <a:r>
                        <a:rPr lang="en-GB" sz="1200" b="0" dirty="0">
                          <a:effectLst/>
                          <a:latin typeface="Helvetica Neue" panose="02000503000000020004"/>
                          <a:ea typeface="Calibri" panose="020F0502020204030204" pitchFamily="34" charset="0"/>
                          <a:cs typeface="Times New Roman" panose="02020603050405020304" pitchFamily="18" charset="0"/>
                        </a:rPr>
                        <a:t>Students discuss or write down their answers to questions on the slide </a:t>
                      </a:r>
                    </a:p>
                  </a:txBody>
                  <a:tcPr marL="68580" marR="68580" marT="0" marB="0"/>
                </a:tc>
                <a:tc>
                  <a:txBody>
                    <a:bodyPr/>
                    <a:lstStyle/>
                    <a:p>
                      <a:pPr algn="ctr">
                        <a:lnSpc>
                          <a:spcPct val="107000"/>
                        </a:lnSpc>
                        <a:spcAft>
                          <a:spcPts val="0"/>
                        </a:spcAft>
                      </a:pPr>
                      <a:r>
                        <a:rPr lang="en-GB" sz="1200" dirty="0">
                          <a:effectLst/>
                          <a:latin typeface="Helvetica Neue" panose="02000503000000020004"/>
                          <a:ea typeface="Helvetica Neue" panose="02000503000000020004" pitchFamily="2" charset="0"/>
                          <a:cs typeface="Helvetica Neue" panose="02000503000000020004" pitchFamily="2" charset="0"/>
                        </a:rPr>
                        <a:t>16</a:t>
                      </a:r>
                    </a:p>
                  </a:txBody>
                  <a:tcPr marL="44649" marR="44649" marT="0" marB="0"/>
                </a:tc>
                <a:extLst>
                  <a:ext uri="{0D108BD9-81ED-4DB2-BD59-A6C34878D82A}">
                    <a16:rowId xmlns:a16="http://schemas.microsoft.com/office/drawing/2014/main" val="3413076769"/>
                  </a:ext>
                </a:extLst>
              </a:tr>
              <a:tr h="257616">
                <a:tc>
                  <a:txBody>
                    <a:bodyPr/>
                    <a:lstStyle/>
                    <a:p>
                      <a:pPr algn="ctr">
                        <a:lnSpc>
                          <a:spcPct val="107000"/>
                        </a:lnSpc>
                        <a:spcAft>
                          <a:spcPts val="0"/>
                        </a:spcAft>
                      </a:pPr>
                      <a:endParaRPr lang="en-GB" sz="1200" dirty="0">
                        <a:effectLst/>
                        <a:latin typeface="Helvetica Neue" panose="02000503000000020004"/>
                        <a:ea typeface="Calibri" panose="020F0502020204030204" pitchFamily="34" charset="0"/>
                        <a:cs typeface="Times New Roman" panose="02020603050405020304" pitchFamily="18" charset="0"/>
                      </a:endParaRPr>
                    </a:p>
                  </a:txBody>
                  <a:tcPr marL="68580" marR="68580" marT="0" marB="0">
                    <a:solidFill>
                      <a:schemeClr val="tx1">
                        <a:lumMod val="50000"/>
                        <a:lumOff val="50000"/>
                      </a:schemeClr>
                    </a:solidFill>
                  </a:tcPr>
                </a:tc>
                <a:tc>
                  <a:txBody>
                    <a:bodyPr/>
                    <a:lstStyle/>
                    <a:p>
                      <a:pPr>
                        <a:lnSpc>
                          <a:spcPct val="107000"/>
                        </a:lnSpc>
                        <a:spcAft>
                          <a:spcPts val="0"/>
                        </a:spcAft>
                      </a:pPr>
                      <a:r>
                        <a:rPr lang="en-GB" sz="1200" b="1" dirty="0">
                          <a:effectLst/>
                          <a:latin typeface="Helvetica Neue" panose="02000503000000020004"/>
                          <a:ea typeface="Calibri" panose="020F0502020204030204" pitchFamily="34" charset="0"/>
                          <a:cs typeface="Times New Roman" panose="02020603050405020304" pitchFamily="18" charset="0"/>
                        </a:rPr>
                        <a:t>Optional Homework and Extension Lesson</a:t>
                      </a:r>
                    </a:p>
                  </a:txBody>
                  <a:tcPr marL="68580" marR="68580" marT="0" marB="0"/>
                </a:tc>
                <a:tc>
                  <a:txBody>
                    <a:bodyPr/>
                    <a:lstStyle/>
                    <a:p>
                      <a:pPr algn="ctr">
                        <a:lnSpc>
                          <a:spcPct val="107000"/>
                        </a:lnSpc>
                        <a:spcAft>
                          <a:spcPts val="0"/>
                        </a:spcAft>
                      </a:pPr>
                      <a:r>
                        <a:rPr lang="en-GB" sz="1200" dirty="0">
                          <a:effectLst/>
                          <a:latin typeface="Helvetica Neue" panose="02000503000000020004"/>
                          <a:ea typeface="Helvetica Neue" panose="02000503000000020004" pitchFamily="2" charset="0"/>
                          <a:cs typeface="Helvetica Neue" panose="02000503000000020004" pitchFamily="2" charset="0"/>
                        </a:rPr>
                        <a:t>17-18</a:t>
                      </a:r>
                    </a:p>
                  </a:txBody>
                  <a:tcPr marL="44649" marR="44649" marT="0" marB="0"/>
                </a:tc>
                <a:extLst>
                  <a:ext uri="{0D108BD9-81ED-4DB2-BD59-A6C34878D82A}">
                    <a16:rowId xmlns:a16="http://schemas.microsoft.com/office/drawing/2014/main" val="518464968"/>
                  </a:ext>
                </a:extLst>
              </a:tr>
              <a:tr h="202199">
                <a:tc>
                  <a:txBody>
                    <a:bodyPr/>
                    <a:lstStyle/>
                    <a:p>
                      <a:pPr algn="ctr">
                        <a:lnSpc>
                          <a:spcPct val="107000"/>
                        </a:lnSpc>
                        <a:spcAft>
                          <a:spcPts val="0"/>
                        </a:spcAft>
                      </a:pPr>
                      <a:endParaRPr lang="en-GB" sz="1200" dirty="0">
                        <a:effectLst/>
                        <a:latin typeface="Helvetica Neue" panose="02000503000000020004"/>
                        <a:ea typeface="Calibri" panose="020F0502020204030204" pitchFamily="34" charset="0"/>
                        <a:cs typeface="Times New Roman" panose="02020603050405020304" pitchFamily="18" charset="0"/>
                      </a:endParaRPr>
                    </a:p>
                  </a:txBody>
                  <a:tcPr marL="68580" marR="68580" marT="0" marB="0">
                    <a:solidFill>
                      <a:schemeClr val="tx1">
                        <a:lumMod val="50000"/>
                        <a:lumOff val="50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200" b="1" dirty="0">
                          <a:effectLst/>
                          <a:latin typeface="Helvetica Neue" panose="02000503000000020004"/>
                          <a:ea typeface="Calibri" panose="020F0502020204030204" pitchFamily="34" charset="0"/>
                          <a:cs typeface="Times New Roman" panose="02020603050405020304" pitchFamily="18" charset="0"/>
                        </a:rPr>
                        <a:t>More help and information on careers.  </a:t>
                      </a:r>
                    </a:p>
                  </a:txBody>
                  <a:tcPr marL="68580" marR="68580" marT="0" marB="0"/>
                </a:tc>
                <a:tc>
                  <a:txBody>
                    <a:bodyPr/>
                    <a:lstStyle/>
                    <a:p>
                      <a:pPr algn="ctr">
                        <a:lnSpc>
                          <a:spcPct val="107000"/>
                        </a:lnSpc>
                        <a:spcAft>
                          <a:spcPts val="0"/>
                        </a:spcAft>
                      </a:pPr>
                      <a:r>
                        <a:rPr lang="en-GB" sz="1200" dirty="0">
                          <a:effectLst/>
                          <a:latin typeface="Helvetica Neue" panose="02000503000000020004"/>
                          <a:ea typeface="Helvetica Neue" panose="02000503000000020004" pitchFamily="2" charset="0"/>
                          <a:cs typeface="Helvetica Neue" panose="02000503000000020004" pitchFamily="2" charset="0"/>
                        </a:rPr>
                        <a:t>19</a:t>
                      </a:r>
                    </a:p>
                  </a:txBody>
                  <a:tcPr marL="44649" marR="44649" marT="0" marB="0"/>
                </a:tc>
                <a:extLst>
                  <a:ext uri="{0D108BD9-81ED-4DB2-BD59-A6C34878D82A}">
                    <a16:rowId xmlns:a16="http://schemas.microsoft.com/office/drawing/2014/main" val="576298341"/>
                  </a:ext>
                </a:extLst>
              </a:tr>
            </a:tbl>
          </a:graphicData>
        </a:graphic>
      </p:graphicFrame>
      <p:sp>
        <p:nvSpPr>
          <p:cNvPr id="2" name="Shape 102">
            <a:extLst>
              <a:ext uri="{FF2B5EF4-FFF2-40B4-BE49-F238E27FC236}">
                <a16:creationId xmlns:a16="http://schemas.microsoft.com/office/drawing/2014/main" id="{1E7B8C5F-435C-4B00-93D2-497C9923CE51}"/>
              </a:ext>
            </a:extLst>
          </p:cNvPr>
          <p:cNvSpPr txBox="1"/>
          <p:nvPr/>
        </p:nvSpPr>
        <p:spPr>
          <a:xfrm>
            <a:off x="7606145" y="6630654"/>
            <a:ext cx="1430352" cy="221423"/>
          </a:xfrm>
          <a:prstGeom prst="rect">
            <a:avLst/>
          </a:prstGeom>
          <a:noFill/>
          <a:ln>
            <a:noFill/>
          </a:ln>
        </p:spPr>
        <p:txBody>
          <a:bodyPr lIns="91425" tIns="45700" rIns="91425" bIns="45700" anchor="ctr" anchorCtr="0">
            <a:noAutofit/>
          </a:bodyPr>
          <a:lstStyle/>
          <a:p>
            <a:pPr algn="r">
              <a:buSzPct val="25000"/>
            </a:pPr>
            <a:r>
              <a:rPr lang="en-GB" sz="1000" dirty="0">
                <a:latin typeface="Helvetica Neue" panose="02000503000000020004" pitchFamily="2" charset="0"/>
                <a:ea typeface="Helvetica Neue" panose="02000503000000020004" pitchFamily="2" charset="0"/>
                <a:cs typeface="Helvetica Neue" panose="02000503000000020004" pitchFamily="2" charset="0"/>
                <a:sym typeface="Lato"/>
              </a:rPr>
              <a:t>©TheWOWShow2026</a:t>
            </a:r>
          </a:p>
        </p:txBody>
      </p:sp>
      <p:sp>
        <p:nvSpPr>
          <p:cNvPr id="3" name="Shape 102">
            <a:extLst>
              <a:ext uri="{FF2B5EF4-FFF2-40B4-BE49-F238E27FC236}">
                <a16:creationId xmlns:a16="http://schemas.microsoft.com/office/drawing/2014/main" id="{559B8D26-4395-9A76-94E8-7FA61D725E58}"/>
              </a:ext>
            </a:extLst>
          </p:cNvPr>
          <p:cNvSpPr txBox="1"/>
          <p:nvPr/>
        </p:nvSpPr>
        <p:spPr>
          <a:xfrm>
            <a:off x="-36512" y="6614591"/>
            <a:ext cx="1430352" cy="221423"/>
          </a:xfrm>
          <a:prstGeom prst="rect">
            <a:avLst/>
          </a:prstGeom>
          <a:noFill/>
          <a:ln>
            <a:noFill/>
          </a:ln>
        </p:spPr>
        <p:txBody>
          <a:bodyPr lIns="91425" tIns="45700" rIns="91425" bIns="45700" anchor="ctr" anchorCtr="0">
            <a:noAutofit/>
          </a:bodyPr>
          <a:lstStyle/>
          <a:p>
            <a:pPr algn="r">
              <a:buSzPct val="25000"/>
            </a:pPr>
            <a:r>
              <a:rPr lang="en-GB" sz="1000" dirty="0">
                <a:latin typeface="Helvetica Neue" panose="02000503000000020004" pitchFamily="2" charset="0"/>
                <a:ea typeface="Helvetica Neue" panose="02000503000000020004" pitchFamily="2" charset="0"/>
                <a:cs typeface="Helvetica Neue" panose="02000503000000020004" pitchFamily="2" charset="0"/>
                <a:sym typeface="Lato"/>
              </a:rPr>
              <a:t>©JudithHadfield2026</a:t>
            </a:r>
          </a:p>
        </p:txBody>
      </p:sp>
    </p:spTree>
    <p:extLst>
      <p:ext uri="{BB962C8B-B14F-4D97-AF65-F5344CB8AC3E}">
        <p14:creationId xmlns:p14="http://schemas.microsoft.com/office/powerpoint/2010/main" val="38674807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5196</TotalTime>
  <Words>340</Words>
  <Application>Microsoft Office PowerPoint</Application>
  <PresentationFormat>On-screen Show (4:3)</PresentationFormat>
  <Paragraphs>45</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Helvetica Neue</vt:lpstr>
      <vt:lpstr>Office Theme</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 Hadfield</dc:creator>
  <cp:lastModifiedBy>Lara Knauf</cp:lastModifiedBy>
  <cp:revision>142</cp:revision>
  <dcterms:created xsi:type="dcterms:W3CDTF">2016-02-19T10:56:56Z</dcterms:created>
  <dcterms:modified xsi:type="dcterms:W3CDTF">2026-02-24T12:18:37Z</dcterms:modified>
</cp:coreProperties>
</file>