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2" r:id="rId2"/>
    <p:sldId id="467" r:id="rId3"/>
    <p:sldId id="723" r:id="rId4"/>
    <p:sldId id="725" r:id="rId5"/>
    <p:sldId id="733" r:id="rId6"/>
    <p:sldId id="732" r:id="rId7"/>
    <p:sldId id="726" r:id="rId8"/>
    <p:sldId id="734" r:id="rId9"/>
    <p:sldId id="731" r:id="rId10"/>
    <p:sldId id="727" r:id="rId11"/>
    <p:sldId id="480" r:id="rId12"/>
    <p:sldId id="729" r:id="rId13"/>
    <p:sldId id="711" r:id="rId14"/>
    <p:sldId id="630" r:id="rId15"/>
    <p:sldId id="730" r:id="rId16"/>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sslemont" initials="S" lastIdx="1" clrIdx="0"/>
  <p:cmAuthor id="2" name="georgie emery" initials="g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1A1A"/>
    <a:srgbClr val="000000"/>
    <a:srgbClr val="D9D9D9"/>
    <a:srgbClr val="F8D0D0"/>
    <a:srgbClr val="FFFFCC"/>
    <a:srgbClr val="E6E6E6"/>
    <a:srgbClr val="F6EEFC"/>
    <a:srgbClr val="AA32EA"/>
    <a:srgbClr val="E3C6F6"/>
    <a:srgbClr val="4CD5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3" autoAdjust="0"/>
    <p:restoredTop sz="78731" autoAdjust="0"/>
  </p:normalViewPr>
  <p:slideViewPr>
    <p:cSldViewPr snapToGrid="0" snapToObjects="1">
      <p:cViewPr varScale="1">
        <p:scale>
          <a:sx n="56" d="100"/>
          <a:sy n="56" d="100"/>
        </p:scale>
        <p:origin x="2040" y="78"/>
      </p:cViewPr>
      <p:guideLst>
        <p:guide orient="horz" pos="2160"/>
        <p:guide pos="2880"/>
      </p:guideLst>
    </p:cSldViewPr>
  </p:slideViewPr>
  <p:notesTextViewPr>
    <p:cViewPr>
      <p:scale>
        <a:sx n="100" d="100"/>
        <a:sy n="100" d="100"/>
      </p:scale>
      <p:origin x="0" y="-46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BD0AF00A-42A0-6140-929A-CD4B45786C4E}" type="datetimeFigureOut">
              <a:rPr lang="en-US" smtClean="0"/>
              <a:t>7/1/2019</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2F3F99BA-43AD-B845-8E67-BF48FDFD6E96}" type="slidenum">
              <a:rPr lang="en-US" smtClean="0"/>
              <a:t>‹#›</a:t>
            </a:fld>
            <a:endParaRPr lang="en-US"/>
          </a:p>
        </p:txBody>
      </p:sp>
    </p:spTree>
    <p:extLst>
      <p:ext uri="{BB962C8B-B14F-4D97-AF65-F5344CB8AC3E}">
        <p14:creationId xmlns:p14="http://schemas.microsoft.com/office/powerpoint/2010/main" val="27001324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13zFQh7BPG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4s3FF1H9K2o&amp;list=PLffqqalyShWASq-4snzSwTltfOdhvGNlG&amp;index=16&amp;t=0s" TargetMode="External"/><Relationship Id="rId7" Type="http://schemas.openxmlformats.org/officeDocument/2006/relationships/hyperlink" Target="https://www.med.navy.mil/sites/nhrc/Features%20Images/Forms/DispForm.aspx?ID=27"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commons.wikimedia.org/wiki/File:Brain-Controlled_Prosthetic_Arm_2.jpg" TargetMode="External"/><Relationship Id="rId5" Type="http://schemas.openxmlformats.org/officeDocument/2006/relationships/hyperlink" Target="https://www.flickr.com/photos/soldiersmediacenter/4176034443" TargetMode="External"/><Relationship Id="rId4" Type="http://schemas.openxmlformats.org/officeDocument/2006/relationships/hyperlink" Target="https://pixabay.com/photos/prosthetic-foot-special-model-rehab-2291027/"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althcareers.nhs.uk/career-planning/study-and-training/apprenticeships-traineeships-and-cadet-schem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ealthiernorthwestlondon.nhs.uk/bettercare/ourstaff/radiographycareer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9JxrqT6_5ew"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ki/File:Dr_Kern_tanning_bed.JPG" TargetMode="External"/><Relationship Id="rId7" Type="http://schemas.openxmlformats.org/officeDocument/2006/relationships/hyperlink" Target="https://pixabay.com/illustrations/vaccine-injection-vaccination-2826912/"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publicdomainfiles.com/show_file.php?id=13528377018448" TargetMode="External"/><Relationship Id="rId5" Type="http://schemas.openxmlformats.org/officeDocument/2006/relationships/hyperlink" Target="https://pixabay.com/photos/cancer-cells-cells-scan-541954/" TargetMode="External"/><Relationship Id="rId4" Type="http://schemas.openxmlformats.org/officeDocument/2006/relationships/hyperlink" Target="https://pixabay.com/photos/smoking-smoke-cigarette-man-1026556/"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T8Hi2sHtJbI&amp;t" TargetMode="External"/><Relationship Id="rId7" Type="http://schemas.openxmlformats.org/officeDocument/2006/relationships/hyperlink" Target="https://commons.wikimedia.org/wiki/File:Team_JiYo_-_pioneerne_indenfor_parkour_i_danmark.jp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goodfreephotos.com/vector-images/calculator-vector-art.png.php" TargetMode="External"/><Relationship Id="rId5" Type="http://schemas.openxmlformats.org/officeDocument/2006/relationships/hyperlink" Target="https://pixabay.com/photos/football-sport-footballers-1274662/" TargetMode="External"/><Relationship Id="rId4" Type="http://schemas.openxmlformats.org/officeDocument/2006/relationships/hyperlink" Target="https://www.needpix.com/photo/274370/ballet-ballerina-pointe-shoes-ballet-dancers-balance-shoe-dance-toe-woma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flickr.com/photos/cbpphotos/26902931678" TargetMode="External"/><Relationship Id="rId3" Type="http://schemas.openxmlformats.org/officeDocument/2006/relationships/hyperlink" Target="http://www.publicdomainfiles.com/show_file.php?id=13533879019572" TargetMode="External"/><Relationship Id="rId7" Type="http://schemas.openxmlformats.org/officeDocument/2006/relationships/hyperlink" Target="https://pixabay.com/illustrations/eye-iris-biometrics-2771174/"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ommons.wikimedia.org/wiki/File:Finger_Print_Login_latest_banking_security_application.png" TargetMode="External"/><Relationship Id="rId5" Type="http://schemas.openxmlformats.org/officeDocument/2006/relationships/hyperlink" Target="https://www.flickr.com/photos/andrikoolme/23075504614" TargetMode="External"/><Relationship Id="rId4" Type="http://schemas.openxmlformats.org/officeDocument/2006/relationships/hyperlink" Target="https://commons.wikimedia.org/wiki/File:British_biometric_passport.jpg" TargetMode="External"/><Relationship Id="rId9" Type="http://schemas.openxmlformats.org/officeDocument/2006/relationships/hyperlink" Target="https://www.techjuice.pk/bank-biometric-verification-last-dat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3F99BA-43AD-B845-8E67-BF48FDFD6E96}" type="slidenum">
              <a:rPr lang="en-US" smtClean="0"/>
              <a:t>1</a:t>
            </a:fld>
            <a:endParaRPr lang="en-US"/>
          </a:p>
        </p:txBody>
      </p:sp>
    </p:spTree>
    <p:extLst>
      <p:ext uri="{BB962C8B-B14F-4D97-AF65-F5344CB8AC3E}">
        <p14:creationId xmlns:p14="http://schemas.microsoft.com/office/powerpoint/2010/main" val="101448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r>
              <a:rPr lang="en-GB" b="1" dirty="0"/>
              <a:t>Alternative video link:</a:t>
            </a:r>
          </a:p>
          <a:p>
            <a:r>
              <a:rPr lang="en-GB" b="1" dirty="0"/>
              <a:t>1- </a:t>
            </a:r>
            <a:r>
              <a:rPr lang="en-GB" dirty="0">
                <a:hlinkClick r:id="rId3"/>
              </a:rPr>
              <a:t>https://www.youtube.com/watch?v=13zFQh7BPG4</a:t>
            </a:r>
            <a:endParaRPr lang="en-GB" b="1" dirty="0"/>
          </a:p>
        </p:txBody>
      </p:sp>
      <p:sp>
        <p:nvSpPr>
          <p:cNvPr id="4" name="Slide Number Placeholder 3"/>
          <p:cNvSpPr>
            <a:spLocks noGrp="1"/>
          </p:cNvSpPr>
          <p:nvPr>
            <p:ph type="sldNum" sz="quarter" idx="10"/>
          </p:nvPr>
        </p:nvSpPr>
        <p:spPr/>
        <p:txBody>
          <a:bodyPr/>
          <a:lstStyle/>
          <a:p>
            <a:fld id="{2F3F99BA-43AD-B845-8E67-BF48FDFD6E96}" type="slidenum">
              <a:rPr lang="en-US" smtClean="0"/>
              <a:t>10</a:t>
            </a:fld>
            <a:endParaRPr lang="en-US"/>
          </a:p>
        </p:txBody>
      </p:sp>
    </p:spTree>
    <p:extLst>
      <p:ext uri="{BB962C8B-B14F-4D97-AF65-F5344CB8AC3E}">
        <p14:creationId xmlns:p14="http://schemas.microsoft.com/office/powerpoint/2010/main" val="388732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WOW Show clip: </a:t>
            </a:r>
            <a:r>
              <a:rPr lang="en-US" sz="1200" u="sng" kern="1200" dirty="0">
                <a:solidFill>
                  <a:schemeClr val="tx1"/>
                </a:solidFill>
                <a:effectLst/>
                <a:latin typeface="+mn-lt"/>
                <a:ea typeface="+mn-ea"/>
                <a:cs typeface="+mn-cs"/>
                <a:hlinkClick r:id="rId3"/>
              </a:rPr>
              <a:t>https://www.youtube.com/watch?v=4s3FF1H9K2o&amp;list=PLffqqalyShWASq-4snzSwTltfOdhvGNlG&amp;index=16&amp;t=0s</a:t>
            </a: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Teacher notes 2:18 minutes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Images: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a:t>
            </a:r>
            <a:r>
              <a:rPr lang="en-GB" dirty="0">
                <a:hlinkClick r:id="rId4"/>
              </a:rPr>
              <a:t>https://pixabay.com/photos/prosthetic-foot-special-model-rehab-2291027/</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2- </a:t>
            </a:r>
            <a:r>
              <a:rPr lang="en-GB" dirty="0">
                <a:hlinkClick r:id="rId5"/>
              </a:rPr>
              <a:t>https://www.flickr.com/photos/soldiersmediacenter/4176034443</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3- </a:t>
            </a:r>
            <a:r>
              <a:rPr lang="en-GB" dirty="0">
                <a:hlinkClick r:id="rId6"/>
              </a:rPr>
              <a:t>https://commons.wikimedia.org/wiki/File:Brain-Controlled_Prosthetic_Arm_2.jpg</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4- </a:t>
            </a:r>
            <a:r>
              <a:rPr lang="en-GB" dirty="0">
                <a:hlinkClick r:id="rId7"/>
              </a:rPr>
              <a:t>https://www.med.navy.mil/sites/nhrc/Features%20Images/Forms/DispForm.aspx?ID=27</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5-iStock </a:t>
            </a:r>
            <a:endParaRPr lang="en-US" b="0" dirty="0"/>
          </a:p>
        </p:txBody>
      </p:sp>
      <p:sp>
        <p:nvSpPr>
          <p:cNvPr id="4" name="Slide Number Placeholder 3"/>
          <p:cNvSpPr>
            <a:spLocks noGrp="1"/>
          </p:cNvSpPr>
          <p:nvPr>
            <p:ph type="sldNum" sz="quarter" idx="10"/>
          </p:nvPr>
        </p:nvSpPr>
        <p:spPr/>
        <p:txBody>
          <a:bodyPr/>
          <a:lstStyle/>
          <a:p>
            <a:fld id="{2F3F99BA-43AD-B845-8E67-BF48FDFD6E96}" type="slidenum">
              <a:rPr lang="en-US" smtClean="0"/>
              <a:t>11</a:t>
            </a:fld>
            <a:endParaRPr lang="en-US"/>
          </a:p>
        </p:txBody>
      </p:sp>
    </p:spTree>
    <p:extLst>
      <p:ext uri="{BB962C8B-B14F-4D97-AF65-F5344CB8AC3E}">
        <p14:creationId xmlns:p14="http://schemas.microsoft.com/office/powerpoint/2010/main" val="267709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12</a:t>
            </a:fld>
            <a:endParaRPr lang="en-US"/>
          </a:p>
        </p:txBody>
      </p:sp>
    </p:spTree>
    <p:extLst>
      <p:ext uri="{BB962C8B-B14F-4D97-AF65-F5344CB8AC3E}">
        <p14:creationId xmlns:p14="http://schemas.microsoft.com/office/powerpoint/2010/main" val="3599183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3" y="4724202"/>
            <a:ext cx="5486399" cy="4475560"/>
          </a:xfrm>
          <a:prstGeom prst="rect">
            <a:avLst/>
          </a:prstGeom>
        </p:spPr>
        <p:txBody>
          <a:bodyPr lIns="91425" tIns="91425" rIns="91425" bIns="91425" anchor="t" anchorCtr="0">
            <a:noAutofit/>
          </a:bodyPr>
          <a:lstStyle/>
          <a:p>
            <a:pPr marL="0" indent="0">
              <a:buNone/>
            </a:pPr>
            <a:r>
              <a:rPr lang="en-GB" sz="1200" b="1" i="0" u="none" strike="noStrike" kern="1200" dirty="0">
                <a:solidFill>
                  <a:schemeClr val="tx1"/>
                </a:solidFill>
                <a:effectLst/>
                <a:latin typeface="+mn-lt"/>
                <a:ea typeface="+mn-ea"/>
                <a:cs typeface="+mn-cs"/>
              </a:rPr>
              <a:t>Images: </a:t>
            </a:r>
          </a:p>
          <a:p>
            <a:pPr marL="228600" indent="-228600">
              <a:buAutoNum type="arabicParenR"/>
            </a:pPr>
            <a:r>
              <a:rPr lang="en-GB" sz="1200" b="0" i="0" u="none" strike="noStrike" kern="1200" dirty="0">
                <a:solidFill>
                  <a:schemeClr val="tx1"/>
                </a:solidFill>
                <a:effectLst/>
                <a:latin typeface="+mn-lt"/>
                <a:ea typeface="+mn-ea"/>
                <a:cs typeface="+mn-cs"/>
              </a:rPr>
              <a:t>https://www.healthcareers.nhs.uk/explore-roles/wider-healthcare-team/roles-wider-healthcare-team/clinical-support-staff/assistant-practitioner</a:t>
            </a:r>
          </a:p>
          <a:p>
            <a:pPr marL="228600" indent="-228600">
              <a:buAutoNum type="arabicParenR"/>
            </a:pPr>
            <a:r>
              <a:rPr lang="en-GB" sz="1200" b="0" i="0" u="none" strike="noStrike" kern="1200" dirty="0">
                <a:solidFill>
                  <a:schemeClr val="tx1"/>
                </a:solidFill>
                <a:effectLst/>
                <a:latin typeface="+mn-lt"/>
                <a:ea typeface="+mn-ea"/>
                <a:cs typeface="+mn-cs"/>
              </a:rPr>
              <a:t>https://www.healthcareers.nhs.uk/career-planning/study-and-training/considering-or-university</a:t>
            </a:r>
          </a:p>
          <a:p>
            <a:pPr marL="228600" indent="-228600">
              <a:buAutoNum type="arabicParenR"/>
            </a:pPr>
            <a:r>
              <a:rPr lang="en-GB" dirty="0">
                <a:hlinkClick r:id="rId3"/>
              </a:rPr>
              <a:t>https://www.healthcareers.nhs.uk/career-planning/study-and-training/apprenticeships-traineeships-and-cadet-schemes</a:t>
            </a: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Websites: https://www.healthcareers.nhs.uk/explore-roles/allied-health-professionals</a:t>
            </a:r>
          </a:p>
          <a:p>
            <a:pPr marL="0" indent="0">
              <a:buNone/>
            </a:pPr>
            <a:r>
              <a:rPr lang="en-GB" sz="1200" b="0" i="0" u="none" strike="noStrike" kern="1200" dirty="0">
                <a:solidFill>
                  <a:schemeClr val="tx1"/>
                </a:solidFill>
                <a:effectLst/>
                <a:latin typeface="+mn-lt"/>
                <a:ea typeface="+mn-ea"/>
                <a:cs typeface="+mn-cs"/>
              </a:rPr>
              <a:t>For pathway progression use the link below:</a:t>
            </a:r>
          </a:p>
          <a:p>
            <a:pPr marL="0" indent="0">
              <a:buNone/>
            </a:pPr>
            <a:r>
              <a:rPr lang="en-GB" sz="1200" b="0" i="0" u="none" strike="noStrike" kern="1200" dirty="0">
                <a:solidFill>
                  <a:schemeClr val="tx1"/>
                </a:solidFill>
                <a:effectLst/>
                <a:latin typeface="+mn-lt"/>
                <a:ea typeface="+mn-ea"/>
                <a:cs typeface="+mn-cs"/>
              </a:rPr>
              <a:t>https://www.rsaacademies.org.uk/projects/the-wow-show-health-careers-special-making-a-difference-teacher-resources/</a:t>
            </a:r>
          </a:p>
          <a:p>
            <a:pPr marL="0" indent="0">
              <a:buNone/>
            </a:pPr>
            <a:endParaRPr lang="en-GB" sz="1200" b="0" i="0" u="none" strike="noStrike" kern="1200" dirty="0">
              <a:solidFill>
                <a:schemeClr val="tx1"/>
              </a:solidFill>
              <a:effectLst/>
              <a:latin typeface="+mn-lt"/>
              <a:ea typeface="+mn-ea"/>
              <a:cs typeface="+mn-cs"/>
            </a:endParaRPr>
          </a:p>
          <a:p>
            <a:pPr marL="228600" indent="-228600">
              <a:buAutoNum type="arabicParen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228600" indent="-228600">
              <a:buAutoNum type="arabicParenR"/>
            </a:pPr>
            <a:endParaRPr lang="en-GB" sz="1200" b="0" i="0" u="none" strike="noStrike" kern="1200" dirty="0">
              <a:solidFill>
                <a:schemeClr val="tx1"/>
              </a:solidFill>
              <a:effectLst/>
              <a:latin typeface="+mn-lt"/>
              <a:ea typeface="+mn-ea"/>
              <a:cs typeface="+mn-cs"/>
            </a:endParaRPr>
          </a:p>
        </p:txBody>
      </p:sp>
      <p:sp>
        <p:nvSpPr>
          <p:cNvPr id="220" name="Shape 220"/>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925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3" y="4724202"/>
            <a:ext cx="5486399" cy="4475560"/>
          </a:xfrm>
          <a:prstGeom prst="rect">
            <a:avLst/>
          </a:prstGeom>
        </p:spPr>
        <p:txBody>
          <a:bodyPr lIns="91425" tIns="91425" rIns="91425" bIns="91425" anchor="t" anchorCtr="0">
            <a:noAutofit/>
          </a:bodyPr>
          <a:lstStyle/>
          <a:p>
            <a:pPr marL="0" indent="0">
              <a:buNone/>
            </a:pPr>
            <a:endParaRPr lang="en-GB" sz="1200" b="0" i="0" u="none" strike="noStrike" kern="1200" dirty="0">
              <a:solidFill>
                <a:schemeClr val="tx1"/>
              </a:solidFill>
              <a:effectLst/>
              <a:latin typeface="+mn-lt"/>
              <a:ea typeface="+mn-ea"/>
              <a:cs typeface="+mn-cs"/>
            </a:endParaRPr>
          </a:p>
        </p:txBody>
      </p:sp>
      <p:sp>
        <p:nvSpPr>
          <p:cNvPr id="220" name="Shape 220"/>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864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3F99BA-43AD-B845-8E67-BF48FDFD6E96}" type="slidenum">
              <a:rPr lang="en-US" smtClean="0"/>
              <a:t>15</a:t>
            </a:fld>
            <a:endParaRPr lang="en-US"/>
          </a:p>
        </p:txBody>
      </p:sp>
    </p:spTree>
    <p:extLst>
      <p:ext uri="{BB962C8B-B14F-4D97-AF65-F5344CB8AC3E}">
        <p14:creationId xmlns:p14="http://schemas.microsoft.com/office/powerpoint/2010/main" val="374004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3" y="4724202"/>
            <a:ext cx="5486399" cy="4475560"/>
          </a:xfrm>
          <a:prstGeom prst="rect">
            <a:avLst/>
          </a:prstGeom>
        </p:spPr>
        <p:txBody>
          <a:bodyPr lIns="91425" tIns="91425" rIns="91425" bIns="91425" anchor="t" anchorCtr="0">
            <a:noAutofit/>
          </a:bodyPr>
          <a:lstStyle/>
          <a:p>
            <a:endParaRPr lang="en-GB" dirty="0"/>
          </a:p>
        </p:txBody>
      </p:sp>
      <p:sp>
        <p:nvSpPr>
          <p:cNvPr id="105" name="Shape 105"/>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28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3</a:t>
            </a:fld>
            <a:endParaRPr lang="en-US"/>
          </a:p>
        </p:txBody>
      </p:sp>
    </p:spTree>
    <p:extLst>
      <p:ext uri="{BB962C8B-B14F-4D97-AF65-F5344CB8AC3E}">
        <p14:creationId xmlns:p14="http://schemas.microsoft.com/office/powerpoint/2010/main" val="2866020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r>
              <a:rPr lang="en-GB" b="0" dirty="0"/>
              <a:t>Images: </a:t>
            </a:r>
            <a:r>
              <a:rPr lang="en-GB" dirty="0">
                <a:hlinkClick r:id="rId3"/>
              </a:rPr>
              <a:t>https://www.healthiernorthwestlondon.nhs.uk/bettercare/ourstaff/radiographycareers</a:t>
            </a:r>
            <a:endParaRPr lang="en-GB" dirty="0"/>
          </a:p>
          <a:p>
            <a:r>
              <a:rPr lang="en-GB" dirty="0"/>
              <a:t>You tube: </a:t>
            </a:r>
            <a:r>
              <a:rPr lang="en-GB" dirty="0">
                <a:hlinkClick r:id="rId4"/>
              </a:rPr>
              <a:t>https://www.youtube.com/watch?v=9JxrqT6_5ew</a:t>
            </a:r>
            <a:endParaRPr lang="en-GB" dirty="0"/>
          </a:p>
          <a:p>
            <a:endParaRPr lang="en-GB" dirty="0"/>
          </a:p>
          <a:p>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4</a:t>
            </a:fld>
            <a:endParaRPr lang="en-US"/>
          </a:p>
        </p:txBody>
      </p:sp>
    </p:spTree>
    <p:extLst>
      <p:ext uri="{BB962C8B-B14F-4D97-AF65-F5344CB8AC3E}">
        <p14:creationId xmlns:p14="http://schemas.microsoft.com/office/powerpoint/2010/main" val="39471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5</a:t>
            </a:fld>
            <a:endParaRPr lang="en-US"/>
          </a:p>
        </p:txBody>
      </p:sp>
    </p:spTree>
    <p:extLst>
      <p:ext uri="{BB962C8B-B14F-4D97-AF65-F5344CB8AC3E}">
        <p14:creationId xmlns:p14="http://schemas.microsoft.com/office/powerpoint/2010/main" val="269067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r>
              <a:rPr lang="en-GB" b="0" dirty="0"/>
              <a:t>Images:</a:t>
            </a:r>
          </a:p>
          <a:p>
            <a:r>
              <a:rPr lang="en-GB" b="0" dirty="0"/>
              <a:t>1- </a:t>
            </a:r>
            <a:r>
              <a:rPr lang="en-GB" dirty="0">
                <a:hlinkClick r:id="rId3"/>
              </a:rPr>
              <a:t>https://commons.wikimedia.org/wiki/File:Dr_Kern_tanning_bed.JPG</a:t>
            </a:r>
            <a:endParaRPr lang="en-GB" dirty="0"/>
          </a:p>
          <a:p>
            <a:r>
              <a:rPr lang="en-GB" b="0" dirty="0"/>
              <a:t>2- </a:t>
            </a:r>
            <a:r>
              <a:rPr lang="en-GB" dirty="0">
                <a:hlinkClick r:id="rId4"/>
              </a:rPr>
              <a:t>https://pixabay.com/photos/smoking-smoke-cigarette-man-1026556/</a:t>
            </a:r>
            <a:endParaRPr lang="en-GB" dirty="0"/>
          </a:p>
          <a:p>
            <a:r>
              <a:rPr lang="en-GB" b="0" dirty="0"/>
              <a:t>3- </a:t>
            </a:r>
            <a:r>
              <a:rPr lang="en-GB" dirty="0">
                <a:hlinkClick r:id="rId5"/>
              </a:rPr>
              <a:t>https://pixabay.com/photos/cancer-cells-cel</a:t>
            </a:r>
          </a:p>
          <a:p>
            <a:r>
              <a:rPr lang="en-GB" dirty="0">
                <a:hlinkClick r:id="rId5"/>
              </a:rPr>
              <a:t>4- </a:t>
            </a:r>
            <a:r>
              <a:rPr lang="en-GB" dirty="0">
                <a:hlinkClick r:id="rId6"/>
              </a:rPr>
              <a:t>http://www.publicdomainfiles.com/show_file.php?id=13528377018448</a:t>
            </a:r>
            <a:r>
              <a:rPr lang="en-GB" dirty="0">
                <a:hlinkClick r:id="rId5"/>
              </a:rPr>
              <a:t>ls-scan-541954/</a:t>
            </a:r>
            <a:endParaRPr lang="en-GB" dirty="0"/>
          </a:p>
          <a:p>
            <a:r>
              <a:rPr lang="en-GB" b="0" dirty="0"/>
              <a:t>5- </a:t>
            </a:r>
            <a:r>
              <a:rPr lang="en-GB" dirty="0">
                <a:hlinkClick r:id="rId7"/>
              </a:rPr>
              <a:t>https://pixabay.com/illustrations/vaccine-injection-vaccination-2826912/</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6</a:t>
            </a:fld>
            <a:endParaRPr lang="en-US"/>
          </a:p>
        </p:txBody>
      </p:sp>
    </p:spTree>
    <p:extLst>
      <p:ext uri="{BB962C8B-B14F-4D97-AF65-F5344CB8AC3E}">
        <p14:creationId xmlns:p14="http://schemas.microsoft.com/office/powerpoint/2010/main" val="347549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r>
              <a:rPr lang="en-GB" b="0" dirty="0"/>
              <a:t>Wow Show clip: </a:t>
            </a:r>
            <a:r>
              <a:rPr lang="en-US" sz="1200" u="sng" kern="1200" dirty="0">
                <a:solidFill>
                  <a:schemeClr val="tx1"/>
                </a:solidFill>
                <a:effectLst/>
                <a:latin typeface="+mn-lt"/>
                <a:ea typeface="+mn-ea"/>
                <a:cs typeface="+mn-cs"/>
                <a:hlinkClick r:id="rId3"/>
              </a:rPr>
              <a:t>https://www.youtube.com/watch?v=T8Hi2sHtJbI&amp;t</a:t>
            </a:r>
            <a:r>
              <a:rPr lang="en-US" sz="1200" u="sng" kern="1200" dirty="0">
                <a:solidFill>
                  <a:schemeClr val="tx1"/>
                </a:solidFill>
                <a:effectLst/>
                <a:latin typeface="+mn-lt"/>
                <a:ea typeface="+mn-ea"/>
                <a:cs typeface="+mn-cs"/>
              </a:rPr>
              <a:t>  Teacher notes: 2:04 minutes clip</a:t>
            </a:r>
            <a:endParaRPr lang="en-GB" b="0" dirty="0"/>
          </a:p>
          <a:p>
            <a:r>
              <a:rPr lang="en-GB" b="0" dirty="0"/>
              <a:t>Images:</a:t>
            </a:r>
          </a:p>
          <a:p>
            <a:r>
              <a:rPr lang="en-GB" b="0" dirty="0"/>
              <a:t>1- </a:t>
            </a:r>
            <a:r>
              <a:rPr lang="en-GB" dirty="0">
                <a:hlinkClick r:id="rId4"/>
              </a:rPr>
              <a:t>https://www.needpix.com/photo/274370/ballet-ballerina-pointe-shoes-ballet-dancers-balance-shoe-dance-toe-woman</a:t>
            </a:r>
            <a:endParaRPr lang="en-GB" dirty="0"/>
          </a:p>
          <a:p>
            <a:r>
              <a:rPr lang="en-GB" b="0" dirty="0"/>
              <a:t>2- </a:t>
            </a:r>
            <a:r>
              <a:rPr lang="en-GB" dirty="0">
                <a:hlinkClick r:id="rId5"/>
              </a:rPr>
              <a:t>https://pixabay.com/photos/football-sport-footballers-1274662/</a:t>
            </a:r>
            <a:endParaRPr lang="en-GB" dirty="0"/>
          </a:p>
          <a:p>
            <a:r>
              <a:rPr lang="en-GB" b="0" dirty="0"/>
              <a:t>3- </a:t>
            </a:r>
            <a:r>
              <a:rPr lang="en-GB" dirty="0">
                <a:hlinkClick r:id="rId6"/>
              </a:rPr>
              <a:t>https://www.goodfreephotos.com/vector-images/calculator-vector-art.png.php</a:t>
            </a:r>
            <a:endParaRPr lang="en-GB" dirty="0"/>
          </a:p>
          <a:p>
            <a:r>
              <a:rPr lang="en-GB" b="0" dirty="0"/>
              <a:t>4- iStock </a:t>
            </a:r>
          </a:p>
          <a:p>
            <a:r>
              <a:rPr lang="en-GB" b="0" dirty="0"/>
              <a:t>5- </a:t>
            </a:r>
            <a:r>
              <a:rPr lang="en-GB" dirty="0">
                <a:hlinkClick r:id="rId7"/>
              </a:rPr>
              <a:t>https://commons.wikimedia.org/wiki/File:Team_JiYo_-_pioneerne_indenfor_parkour_i_danmark.jpg</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7</a:t>
            </a:fld>
            <a:endParaRPr lang="en-US"/>
          </a:p>
        </p:txBody>
      </p:sp>
    </p:spTree>
    <p:extLst>
      <p:ext uri="{BB962C8B-B14F-4D97-AF65-F5344CB8AC3E}">
        <p14:creationId xmlns:p14="http://schemas.microsoft.com/office/powerpoint/2010/main" val="422219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r>
              <a:rPr lang="en-GB" b="0" dirty="0"/>
              <a:t>Images:</a:t>
            </a:r>
          </a:p>
          <a:p>
            <a:r>
              <a:rPr lang="en-GB" b="0" dirty="0"/>
              <a:t>1- </a:t>
            </a:r>
            <a:r>
              <a:rPr lang="en-GB" dirty="0"/>
              <a:t>https</a:t>
            </a:r>
            <a:r>
              <a:rPr lang="en-GB"/>
              <a:t>://en.wikipedia.org/wiki/File:Eyesection.svg</a:t>
            </a:r>
            <a:endParaRPr lang="en-GB" b="0" dirty="0"/>
          </a:p>
          <a:p>
            <a:endParaRPr lang="en-GB" dirty="0"/>
          </a:p>
        </p:txBody>
      </p:sp>
      <p:sp>
        <p:nvSpPr>
          <p:cNvPr id="4" name="Slide Number Placeholder 3"/>
          <p:cNvSpPr>
            <a:spLocks noGrp="1"/>
          </p:cNvSpPr>
          <p:nvPr>
            <p:ph type="sldNum" sz="quarter" idx="10"/>
          </p:nvPr>
        </p:nvSpPr>
        <p:spPr/>
        <p:txBody>
          <a:bodyPr/>
          <a:lstStyle/>
          <a:p>
            <a:fld id="{2F3F99BA-43AD-B845-8E67-BF48FDFD6E96}" type="slidenum">
              <a:rPr lang="en-US" smtClean="0"/>
              <a:t>8</a:t>
            </a:fld>
            <a:endParaRPr lang="en-US"/>
          </a:p>
        </p:txBody>
      </p:sp>
    </p:spTree>
    <p:extLst>
      <p:ext uri="{BB962C8B-B14F-4D97-AF65-F5344CB8AC3E}">
        <p14:creationId xmlns:p14="http://schemas.microsoft.com/office/powerpoint/2010/main" val="99899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r>
              <a:rPr lang="en-GB" b="0" dirty="0"/>
              <a:t>Images:</a:t>
            </a:r>
          </a:p>
          <a:p>
            <a:r>
              <a:rPr lang="en-GB" b="0" dirty="0"/>
              <a:t>1- </a:t>
            </a:r>
            <a:r>
              <a:rPr lang="en-GB" dirty="0">
                <a:hlinkClick r:id="rId3"/>
              </a:rPr>
              <a:t>http://www.publicdomainfiles.com/show_file.php?id=13533879019572</a:t>
            </a:r>
            <a:endParaRPr lang="en-GB" dirty="0"/>
          </a:p>
          <a:p>
            <a:r>
              <a:rPr lang="en-GB" b="0" dirty="0"/>
              <a:t>2- </a:t>
            </a:r>
            <a:r>
              <a:rPr lang="en-GB" dirty="0">
                <a:hlinkClick r:id="rId4"/>
              </a:rPr>
              <a:t>https://commons.wikimedia.org/wiki/File:British_biometric_passport.jpg</a:t>
            </a:r>
            <a:endParaRPr lang="en-GB" dirty="0"/>
          </a:p>
          <a:p>
            <a:r>
              <a:rPr lang="en-GB" b="0" dirty="0"/>
              <a:t>3- </a:t>
            </a:r>
            <a:r>
              <a:rPr lang="en-GB" dirty="0">
                <a:hlinkClick r:id="rId5"/>
              </a:rPr>
              <a:t>https://www.flickr.com/photos/andrikoolme/23075504614</a:t>
            </a:r>
            <a:endParaRPr lang="en-GB" dirty="0"/>
          </a:p>
          <a:p>
            <a:r>
              <a:rPr lang="en-GB" b="0" dirty="0"/>
              <a:t>4-</a:t>
            </a:r>
            <a:r>
              <a:rPr lang="en-GB" dirty="0">
                <a:hlinkClick r:id="rId6"/>
              </a:rPr>
              <a:t>https://commons.wikimedia.org/wiki/</a:t>
            </a:r>
            <a:r>
              <a:rPr lang="en-GB" dirty="0" err="1">
                <a:hlinkClick r:id="rId6"/>
              </a:rPr>
              <a:t>File:Finger_Print_Login_latest_banking_security_application.png</a:t>
            </a:r>
            <a:endParaRPr lang="en-GB" dirty="0"/>
          </a:p>
          <a:p>
            <a:r>
              <a:rPr lang="en-GB" b="0" dirty="0"/>
              <a:t>5- </a:t>
            </a:r>
            <a:r>
              <a:rPr lang="en-GB" dirty="0">
                <a:hlinkClick r:id="rId7"/>
              </a:rPr>
              <a:t>https://pixabay.com/illustrations/eye-iris-biometrics-2771174/</a:t>
            </a:r>
            <a:endParaRPr lang="en-GB" dirty="0"/>
          </a:p>
          <a:p>
            <a:r>
              <a:rPr lang="en-GB" b="0" dirty="0"/>
              <a:t>6- </a:t>
            </a:r>
            <a:r>
              <a:rPr lang="en-GB" dirty="0">
                <a:hlinkClick r:id="rId8"/>
              </a:rPr>
              <a:t>https://www.flickr.com/photos/cbpphotos/26902931678</a:t>
            </a:r>
            <a:endParaRPr lang="en-GB" dirty="0"/>
          </a:p>
          <a:p>
            <a:r>
              <a:rPr lang="en-GB" dirty="0"/>
              <a:t>7- </a:t>
            </a:r>
            <a:r>
              <a:rPr lang="en-GB" dirty="0">
                <a:hlinkClick r:id="rId9"/>
              </a:rPr>
              <a:t>https://www.techjuice.pk/bank-biometric-verification-last-date/</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9</a:t>
            </a:fld>
            <a:endParaRPr lang="en-US"/>
          </a:p>
        </p:txBody>
      </p:sp>
    </p:spTree>
    <p:extLst>
      <p:ext uri="{BB962C8B-B14F-4D97-AF65-F5344CB8AC3E}">
        <p14:creationId xmlns:p14="http://schemas.microsoft.com/office/powerpoint/2010/main" val="13584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10869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79005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85852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425955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636DD4-3030-3C4E-B0CA-BD7DA1983090}"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157549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3636DD4-3030-3C4E-B0CA-BD7DA1983090}" type="datetimeFigureOut">
              <a:rPr lang="en-US" smtClean="0"/>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09234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3636DD4-3030-3C4E-B0CA-BD7DA1983090}" type="datetimeFigureOut">
              <a:rPr lang="en-US" smtClean="0"/>
              <a:t>7/1/2019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67104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3636DD4-3030-3C4E-B0CA-BD7DA1983090}" type="datetimeFigureOut">
              <a:rPr lang="en-US" smtClean="0"/>
              <a:t>7/1/2019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47139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36DD4-3030-3C4E-B0CA-BD7DA1983090}" type="datetimeFigureOut">
              <a:rPr lang="en-US" smtClean="0"/>
              <a:t>7/1/2019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81083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636DD4-3030-3C4E-B0CA-BD7DA1983090}" type="datetimeFigureOut">
              <a:rPr lang="en-US" smtClean="0"/>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60911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636DD4-3030-3C4E-B0CA-BD7DA1983090}" type="datetimeFigureOut">
              <a:rPr lang="en-US" smtClean="0"/>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106094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36DD4-3030-3C4E-B0CA-BD7DA1983090}" type="datetimeFigureOut">
              <a:rPr lang="en-US" smtClean="0"/>
              <a:t>7/1/2019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EFB5-B44B-A746-AD13-78F60F19D1C6}" type="slidenum">
              <a:rPr lang="en-US" smtClean="0"/>
              <a:t>‹#›</a:t>
            </a:fld>
            <a:endParaRPr lang="en-US"/>
          </a:p>
        </p:txBody>
      </p:sp>
    </p:spTree>
    <p:extLst>
      <p:ext uri="{BB962C8B-B14F-4D97-AF65-F5344CB8AC3E}">
        <p14:creationId xmlns:p14="http://schemas.microsoft.com/office/powerpoint/2010/main" val="1468720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hyperlink" Target="https://safeshare.tv/x/13zFQh7BPG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s://www.youtube.com/watch?v=4s3FF1H9K2o&amp;list=PLffqqalyShWASq-4snzSwTltfOdhvGNlG&amp;index=16&amp;t=0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s://www.healthcareers.nhs.uk/career-planning/study-and-training/apprenticeships-traineeships-and-cadet-schemes" TargetMode="External"/><Relationship Id="rId7" Type="http://schemas.openxmlformats.org/officeDocument/2006/relationships/hyperlink" Target="https://www.healthcareers.nhs.uk/explore-roles/wider-healthcare-team/roles-wider-healthcare-team/clinical-support-staff/assistant-practitione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hyperlink" Target="https://www.healthcareers.nhs.uk/career-planning/study-and-training/considering-or-university" TargetMode="External"/><Relationship Id="rId4" Type="http://schemas.openxmlformats.org/officeDocument/2006/relationships/image" Target="../media/image43.jpeg"/><Relationship Id="rId9"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9JxrqT6_5ew"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s://www.nhs.uk/conditions/cancer/" TargetMode="External"/><Relationship Id="rId4" Type="http://schemas.openxmlformats.org/officeDocument/2006/relationships/image" Target="../media/image5.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T8Hi2sHtJbI&amp;t" TargetMode="External"/><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81553" y="116634"/>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Century Gothic" panose="020B0502020202020204" pitchFamily="34" charset="0"/>
              <a:ea typeface="Calibri"/>
              <a:cs typeface="Calibri"/>
              <a:sym typeface="Calibri"/>
            </a:endParaRPr>
          </a:p>
        </p:txBody>
      </p:sp>
      <p:pic>
        <p:nvPicPr>
          <p:cNvPr id="3" name="Picture 2">
            <a:extLst>
              <a:ext uri="{FF2B5EF4-FFF2-40B4-BE49-F238E27FC236}">
                <a16:creationId xmlns:a16="http://schemas.microsoft.com/office/drawing/2014/main" id="{A9DA56EC-6652-4997-8BE5-A4BE2AE984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276" y="5935516"/>
            <a:ext cx="3892379" cy="626025"/>
          </a:xfrm>
          <a:prstGeom prst="rect">
            <a:avLst/>
          </a:prstGeom>
        </p:spPr>
      </p:pic>
      <p:pic>
        <p:nvPicPr>
          <p:cNvPr id="2" name="Picture 1">
            <a:extLst>
              <a:ext uri="{FF2B5EF4-FFF2-40B4-BE49-F238E27FC236}">
                <a16:creationId xmlns:a16="http://schemas.microsoft.com/office/drawing/2014/main" id="{BEB6012D-B1D8-6245-A474-C08E21F3B4F3}"/>
              </a:ext>
            </a:extLst>
          </p:cNvPr>
          <p:cNvPicPr>
            <a:picLocks noChangeAspect="1"/>
          </p:cNvPicPr>
          <p:nvPr/>
        </p:nvPicPr>
        <p:blipFill>
          <a:blip r:embed="rId4"/>
          <a:stretch>
            <a:fillRect/>
          </a:stretch>
        </p:blipFill>
        <p:spPr>
          <a:xfrm>
            <a:off x="2727770" y="296459"/>
            <a:ext cx="3831423" cy="2853519"/>
          </a:xfrm>
          <a:prstGeom prst="rect">
            <a:avLst/>
          </a:prstGeom>
        </p:spPr>
      </p:pic>
      <p:sp>
        <p:nvSpPr>
          <p:cNvPr id="7" name="TextBox 6">
            <a:extLst>
              <a:ext uri="{FF2B5EF4-FFF2-40B4-BE49-F238E27FC236}">
                <a16:creationId xmlns:a16="http://schemas.microsoft.com/office/drawing/2014/main" id="{B81593B1-DC99-4E34-944B-6CC36B0DE748}"/>
              </a:ext>
            </a:extLst>
          </p:cNvPr>
          <p:cNvSpPr txBox="1"/>
          <p:nvPr/>
        </p:nvSpPr>
        <p:spPr>
          <a:xfrm>
            <a:off x="1530220" y="3653685"/>
            <a:ext cx="6344817" cy="1323439"/>
          </a:xfrm>
          <a:prstGeom prst="rect">
            <a:avLst/>
          </a:prstGeom>
          <a:noFill/>
        </p:spPr>
        <p:txBody>
          <a:bodyPr wrap="square" rtlCol="0">
            <a:spAutoFit/>
          </a:bodyPr>
          <a:lstStyle/>
          <a:p>
            <a:pPr algn="ctr"/>
            <a:r>
              <a:rPr lang="en-GB" sz="2000" b="1" dirty="0">
                <a:latin typeface="Helvetica Neue"/>
              </a:rPr>
              <a:t>Making a Difference – A Health Careers Special</a:t>
            </a:r>
          </a:p>
          <a:p>
            <a:pPr algn="ctr"/>
            <a:r>
              <a:rPr lang="en-GB" sz="2000" b="1" dirty="0">
                <a:latin typeface="Helvetica Neue"/>
              </a:rPr>
              <a:t>Lesson 3</a:t>
            </a:r>
          </a:p>
          <a:p>
            <a:pPr algn="ctr"/>
            <a:endParaRPr lang="en-GB" sz="2000" b="1" dirty="0">
              <a:latin typeface="Helvetica Neue"/>
            </a:endParaRPr>
          </a:p>
          <a:p>
            <a:pPr algn="ctr"/>
            <a:r>
              <a:rPr lang="en-GB" sz="2000" dirty="0">
                <a:latin typeface="Helvetica Neue"/>
              </a:rPr>
              <a:t>In association with</a:t>
            </a:r>
          </a:p>
        </p:txBody>
      </p:sp>
      <p:pic>
        <p:nvPicPr>
          <p:cNvPr id="8" name="Picture 7">
            <a:extLst>
              <a:ext uri="{FF2B5EF4-FFF2-40B4-BE49-F238E27FC236}">
                <a16:creationId xmlns:a16="http://schemas.microsoft.com/office/drawing/2014/main" id="{72DCB565-08A8-4149-BCD8-4EE02CC835C0}"/>
              </a:ext>
            </a:extLst>
          </p:cNvPr>
          <p:cNvPicPr>
            <a:picLocks noChangeAspect="1"/>
          </p:cNvPicPr>
          <p:nvPr/>
        </p:nvPicPr>
        <p:blipFill>
          <a:blip r:embed="rId5"/>
          <a:stretch>
            <a:fillRect/>
          </a:stretch>
        </p:blipFill>
        <p:spPr>
          <a:xfrm>
            <a:off x="2972791" y="4963325"/>
            <a:ext cx="3377650" cy="972191"/>
          </a:xfrm>
          <a:prstGeom prst="rect">
            <a:avLst/>
          </a:prstGeom>
        </p:spPr>
      </p:pic>
    </p:spTree>
    <p:extLst>
      <p:ext uri="{BB962C8B-B14F-4D97-AF65-F5344CB8AC3E}">
        <p14:creationId xmlns:p14="http://schemas.microsoft.com/office/powerpoint/2010/main" val="952083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200" b="1" dirty="0">
                <a:latin typeface="Helvetica Neue" panose="02000503000000020004" pitchFamily="2" charset="0"/>
                <a:ea typeface="Helvetica Neue" panose="02000503000000020004" pitchFamily="2" charset="0"/>
                <a:cs typeface="Helvetica Neue" panose="02000503000000020004" pitchFamily="2" charset="0"/>
                <a:sym typeface="Lato"/>
              </a:rPr>
              <a:t>Would you trust eye recognition for your personal information?</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3709262" y="1031857"/>
            <a:ext cx="4986176" cy="1718940"/>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Fun Fact:</a:t>
            </a:r>
          </a:p>
          <a:p>
            <a:pPr algn="ctr"/>
            <a:r>
              <a:rPr lang="en-GB" sz="1600" dirty="0">
                <a:solidFill>
                  <a:schemeClr val="tx1"/>
                </a:solidFill>
                <a:latin typeface="Helvetica Neue" panose="02000503000000020004"/>
              </a:rPr>
              <a:t>Iris patterns are so distinctive that the probability of two people possessing identical patterns equates to 1 in 10 to the 78</a:t>
            </a:r>
            <a:r>
              <a:rPr lang="en-GB" sz="1600" baseline="30000" dirty="0">
                <a:solidFill>
                  <a:schemeClr val="tx1"/>
                </a:solidFill>
                <a:latin typeface="Helvetica Neue" panose="02000503000000020004"/>
              </a:rPr>
              <a:t>th</a:t>
            </a:r>
            <a:r>
              <a:rPr lang="en-GB" sz="1600" dirty="0">
                <a:solidFill>
                  <a:schemeClr val="tx1"/>
                </a:solidFill>
                <a:latin typeface="Helvetica Neue" panose="02000503000000020004"/>
              </a:rPr>
              <a:t> power, meaning your eyes are truly your own, and most likely unique in the entire history of humankind.</a:t>
            </a: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  </a:t>
            </a:r>
          </a:p>
        </p:txBody>
      </p:sp>
      <p:sp>
        <p:nvSpPr>
          <p:cNvPr id="17" name="Shape 88">
            <a:extLst>
              <a:ext uri="{FF2B5EF4-FFF2-40B4-BE49-F238E27FC236}">
                <a16:creationId xmlns:a16="http://schemas.microsoft.com/office/drawing/2014/main" id="{064B8AD3-987F-F844-A6EC-151637BC2507}"/>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8" name="Picture 2" descr="Image result for wow careers">
            <a:extLst>
              <a:ext uri="{FF2B5EF4-FFF2-40B4-BE49-F238E27FC236}">
                <a16:creationId xmlns:a16="http://schemas.microsoft.com/office/drawing/2014/main" id="{E6041AEE-3EC2-2E4E-B393-8529322C50E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20" name="Pentagon 20">
            <a:extLst>
              <a:ext uri="{FF2B5EF4-FFF2-40B4-BE49-F238E27FC236}">
                <a16:creationId xmlns:a16="http://schemas.microsoft.com/office/drawing/2014/main" id="{3478D305-E944-694C-B755-C815E9848598}"/>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8</a:t>
            </a:r>
          </a:p>
        </p:txBody>
      </p:sp>
      <p:sp>
        <p:nvSpPr>
          <p:cNvPr id="23" name="Cloud 22">
            <a:extLst>
              <a:ext uri="{FF2B5EF4-FFF2-40B4-BE49-F238E27FC236}">
                <a16:creationId xmlns:a16="http://schemas.microsoft.com/office/drawing/2014/main" id="{C0F32FB6-AC86-A844-A3EC-4C704F662516}"/>
              </a:ext>
            </a:extLst>
          </p:cNvPr>
          <p:cNvSpPr/>
          <p:nvPr/>
        </p:nvSpPr>
        <p:spPr>
          <a:xfrm>
            <a:off x="5538701" y="3937611"/>
            <a:ext cx="3294503" cy="256069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 discussion </a:t>
            </a: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(3-5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Would you want your eye to be used to access your phone or bank account?</a:t>
            </a:r>
          </a:p>
        </p:txBody>
      </p:sp>
      <p:sp>
        <p:nvSpPr>
          <p:cNvPr id="2" name="Rectangle 1">
            <a:extLst>
              <a:ext uri="{FF2B5EF4-FFF2-40B4-BE49-F238E27FC236}">
                <a16:creationId xmlns:a16="http://schemas.microsoft.com/office/drawing/2014/main" id="{8F0074ED-05C5-4A5E-B970-250772E6EE32}"/>
              </a:ext>
            </a:extLst>
          </p:cNvPr>
          <p:cNvSpPr/>
          <p:nvPr/>
        </p:nvSpPr>
        <p:spPr>
          <a:xfrm>
            <a:off x="0" y="6607935"/>
            <a:ext cx="2121093" cy="246221"/>
          </a:xfrm>
          <a:prstGeom prst="rect">
            <a:avLst/>
          </a:prstGeom>
        </p:spPr>
        <p:txBody>
          <a:bodyPr wrap="none">
            <a:spAutoFit/>
          </a:bodyPr>
          <a:lstStyle/>
          <a:p>
            <a:r>
              <a:rPr lang="en-GB" sz="1000" dirty="0">
                <a:hlinkClick r:id="rId4"/>
              </a:rPr>
              <a:t>https://safeshare.tv/x/13zFQh7BPG4</a:t>
            </a:r>
            <a:endParaRPr lang="en-GB" sz="1000" dirty="0"/>
          </a:p>
        </p:txBody>
      </p:sp>
      <p:pic>
        <p:nvPicPr>
          <p:cNvPr id="5" name="Picture 4" descr="A close up of a persons eye&#10;&#10;Description automatically generated">
            <a:hlinkClick r:id="rId4"/>
            <a:extLst>
              <a:ext uri="{FF2B5EF4-FFF2-40B4-BE49-F238E27FC236}">
                <a16:creationId xmlns:a16="http://schemas.microsoft.com/office/drawing/2014/main" id="{12ADA2C4-A57C-4102-838B-A873B3BA1FF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3887" y="3190119"/>
            <a:ext cx="4986176" cy="3324117"/>
          </a:xfrm>
          <a:prstGeom prst="rect">
            <a:avLst/>
          </a:prstGeom>
        </p:spPr>
      </p:pic>
      <p:sp>
        <p:nvSpPr>
          <p:cNvPr id="16" name="Cloud 15">
            <a:extLst>
              <a:ext uri="{FF2B5EF4-FFF2-40B4-BE49-F238E27FC236}">
                <a16:creationId xmlns:a16="http://schemas.microsoft.com/office/drawing/2014/main" id="{41D32B8B-22F5-4385-B05B-DED9EE01358F}"/>
              </a:ext>
            </a:extLst>
          </p:cNvPr>
          <p:cNvSpPr/>
          <p:nvPr/>
        </p:nvSpPr>
        <p:spPr>
          <a:xfrm>
            <a:off x="332378" y="1254369"/>
            <a:ext cx="2797684" cy="171894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Video (2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Click the eye to watch a video. </a:t>
            </a:r>
          </a:p>
        </p:txBody>
      </p:sp>
      <p:sp>
        <p:nvSpPr>
          <p:cNvPr id="19" name="Rectangle: Rounded Corners 33">
            <a:extLst>
              <a:ext uri="{FF2B5EF4-FFF2-40B4-BE49-F238E27FC236}">
                <a16:creationId xmlns:a16="http://schemas.microsoft.com/office/drawing/2014/main" id="{8E65267C-3176-412F-BD8D-EEA4DA3DF6E2}"/>
              </a:ext>
            </a:extLst>
          </p:cNvPr>
          <p:cNvSpPr/>
          <p:nvPr/>
        </p:nvSpPr>
        <p:spPr>
          <a:xfrm>
            <a:off x="4797358" y="3134225"/>
            <a:ext cx="706282" cy="642571"/>
          </a:xfrm>
          <a:prstGeom prst="roundRect">
            <a:avLst/>
          </a:prstGeom>
          <a:solidFill>
            <a:srgbClr val="D9D9D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0:00-</a:t>
            </a:r>
          </a:p>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1:52</a:t>
            </a:r>
          </a:p>
        </p:txBody>
      </p:sp>
    </p:spTree>
    <p:extLst>
      <p:ext uri="{BB962C8B-B14F-4D97-AF65-F5344CB8AC3E}">
        <p14:creationId xmlns:p14="http://schemas.microsoft.com/office/powerpoint/2010/main" val="410159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9CDD5B44-CA19-4BE4-A1A1-2D69167CF9F4}"/>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10" name="Shape 114">
            <a:extLst>
              <a:ext uri="{FF2B5EF4-FFF2-40B4-BE49-F238E27FC236}">
                <a16:creationId xmlns:a16="http://schemas.microsoft.com/office/drawing/2014/main" id="{C65ECCCA-541B-6747-BBA6-E7FAB693D6B1}"/>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200" b="1" dirty="0">
                <a:latin typeface="Helvetica Neue" panose="02000503000000020004" pitchFamily="2" charset="0"/>
                <a:ea typeface="Helvetica Neue" panose="02000503000000020004" pitchFamily="2" charset="0"/>
                <a:cs typeface="Helvetica Neue" panose="02000503000000020004" pitchFamily="2" charset="0"/>
                <a:sym typeface="Lato"/>
              </a:rPr>
              <a:t>How can biomechanics change people’s lives ?</a:t>
            </a:r>
          </a:p>
        </p:txBody>
      </p:sp>
      <p:sp>
        <p:nvSpPr>
          <p:cNvPr id="14" name="Shape 88">
            <a:extLst>
              <a:ext uri="{FF2B5EF4-FFF2-40B4-BE49-F238E27FC236}">
                <a16:creationId xmlns:a16="http://schemas.microsoft.com/office/drawing/2014/main" id="{898E861F-C98E-8E43-B221-168B55957E03}"/>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Pentagon 20">
            <a:extLst>
              <a:ext uri="{FF2B5EF4-FFF2-40B4-BE49-F238E27FC236}">
                <a16:creationId xmlns:a16="http://schemas.microsoft.com/office/drawing/2014/main" id="{30B7ACA0-D169-2945-BD63-E0622FEE9BDF}"/>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9</a:t>
            </a:r>
          </a:p>
        </p:txBody>
      </p:sp>
      <p:sp>
        <p:nvSpPr>
          <p:cNvPr id="16" name="Cloud 15">
            <a:extLst>
              <a:ext uri="{FF2B5EF4-FFF2-40B4-BE49-F238E27FC236}">
                <a16:creationId xmlns:a16="http://schemas.microsoft.com/office/drawing/2014/main" id="{F76A8D78-5742-2E41-8706-20115BB35CE5}"/>
              </a:ext>
            </a:extLst>
          </p:cNvPr>
          <p:cNvSpPr/>
          <p:nvPr/>
        </p:nvSpPr>
        <p:spPr>
          <a:xfrm>
            <a:off x="407864" y="875366"/>
            <a:ext cx="3896508" cy="255363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 discussion (1 min)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How do prosthetics change people’s everyday lives?  </a:t>
            </a:r>
          </a:p>
        </p:txBody>
      </p:sp>
      <p:pic>
        <p:nvPicPr>
          <p:cNvPr id="18" name="Picture 2" descr="Image result for wow careers">
            <a:extLst>
              <a:ext uri="{FF2B5EF4-FFF2-40B4-BE49-F238E27FC236}">
                <a16:creationId xmlns:a16="http://schemas.microsoft.com/office/drawing/2014/main" id="{249C3069-2F50-3749-B280-51F614D561D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33">
            <a:extLst>
              <a:ext uri="{FF2B5EF4-FFF2-40B4-BE49-F238E27FC236}">
                <a16:creationId xmlns:a16="http://schemas.microsoft.com/office/drawing/2014/main" id="{9B358FC9-33A8-42C5-B8EF-98400E80D728}"/>
              </a:ext>
            </a:extLst>
          </p:cNvPr>
          <p:cNvSpPr/>
          <p:nvPr/>
        </p:nvSpPr>
        <p:spPr>
          <a:xfrm>
            <a:off x="4686299" y="3691127"/>
            <a:ext cx="3879805" cy="2763263"/>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Fun Fact:</a:t>
            </a:r>
          </a:p>
          <a:p>
            <a:pPr algn="ctr"/>
            <a:r>
              <a:rPr lang="en-GB" sz="1600" dirty="0">
                <a:solidFill>
                  <a:schemeClr val="tx1"/>
                </a:solidFill>
                <a:latin typeface="Helvetica Neue" panose="02000503000000020004"/>
              </a:rPr>
              <a:t>Both </a:t>
            </a:r>
            <a:r>
              <a:rPr lang="en-GB" sz="1600" b="1" dirty="0">
                <a:solidFill>
                  <a:schemeClr val="tx1"/>
                </a:solidFill>
                <a:latin typeface="Helvetica Neue" panose="02000503000000020004"/>
              </a:rPr>
              <a:t>prosthetists</a:t>
            </a:r>
            <a:r>
              <a:rPr lang="en-GB" sz="1600" dirty="0">
                <a:solidFill>
                  <a:schemeClr val="tx1"/>
                </a:solidFill>
                <a:latin typeface="Helvetica Neue" panose="02000503000000020004"/>
              </a:rPr>
              <a:t> and </a:t>
            </a:r>
            <a:r>
              <a:rPr lang="en-GB" sz="1600" b="1" dirty="0">
                <a:solidFill>
                  <a:schemeClr val="tx1"/>
                </a:solidFill>
                <a:latin typeface="Helvetica Neue" panose="02000503000000020004"/>
              </a:rPr>
              <a:t>orthotists</a:t>
            </a:r>
            <a:r>
              <a:rPr lang="en-GB" sz="1600" dirty="0">
                <a:solidFill>
                  <a:schemeClr val="tx1"/>
                </a:solidFill>
                <a:latin typeface="Helvetica Neue" panose="02000503000000020004"/>
              </a:rPr>
              <a:t> use state-of-the-art digital imaging techniques, CAD (computer-aided design) and CAM (computer-aided modelling). In either role, you'll work alongside doctors, nurses, podiatrists, physiotherapists, occupational therapists and technicians.</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1030" name="Picture 6" descr="Image result for prosthetic">
            <a:hlinkClick r:id="rId4"/>
            <a:extLst>
              <a:ext uri="{FF2B5EF4-FFF2-40B4-BE49-F238E27FC236}">
                <a16:creationId xmlns:a16="http://schemas.microsoft.com/office/drawing/2014/main" id="{FFE2B5C7-7B06-4813-8FB7-2004A073799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92597" y="1020988"/>
            <a:ext cx="3885008" cy="25070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indoor, floor, table, person&#10;&#10;Description automatically generated">
            <a:extLst>
              <a:ext uri="{FF2B5EF4-FFF2-40B4-BE49-F238E27FC236}">
                <a16:creationId xmlns:a16="http://schemas.microsoft.com/office/drawing/2014/main" id="{1EDB1E0D-6518-4DF9-85D2-3717716411D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8620" y="3860640"/>
            <a:ext cx="3890626" cy="2593750"/>
          </a:xfrm>
          <a:prstGeom prst="rect">
            <a:avLst/>
          </a:prstGeom>
        </p:spPr>
      </p:pic>
      <p:sp>
        <p:nvSpPr>
          <p:cNvPr id="2" name="Rectangle 1">
            <a:extLst>
              <a:ext uri="{FF2B5EF4-FFF2-40B4-BE49-F238E27FC236}">
                <a16:creationId xmlns:a16="http://schemas.microsoft.com/office/drawing/2014/main" id="{7C91BA48-551F-4ACE-B999-7E034F9C4D32}"/>
              </a:ext>
            </a:extLst>
          </p:cNvPr>
          <p:cNvSpPr/>
          <p:nvPr/>
        </p:nvSpPr>
        <p:spPr>
          <a:xfrm>
            <a:off x="122787" y="6459801"/>
            <a:ext cx="4856672" cy="400110"/>
          </a:xfrm>
          <a:prstGeom prst="rect">
            <a:avLst/>
          </a:prstGeom>
        </p:spPr>
        <p:txBody>
          <a:bodyPr wrap="square">
            <a:spAutoFit/>
          </a:bodyPr>
          <a:lstStyle/>
          <a:p>
            <a:pPr>
              <a:spcAft>
                <a:spcPts val="0"/>
              </a:spcAft>
            </a:pPr>
            <a:r>
              <a:rPr lang="en-US" sz="1000" u="sng" dirty="0">
                <a:solidFill>
                  <a:srgbClr val="0000FF"/>
                </a:solidFill>
                <a:latin typeface="Arial" panose="020B0604020202020204" pitchFamily="34" charset="0"/>
                <a:ea typeface="MS Mincho" panose="02020609040205080304" pitchFamily="49" charset="-128"/>
                <a:cs typeface="Times New Roman" panose="02020603050405020304" pitchFamily="18" charset="0"/>
                <a:hlinkClick r:id="rId4"/>
              </a:rPr>
              <a:t>https://www.youtube.com/watch?v=4s3FF1H9K2o&amp;list=PLffqqalyShWASq-4snzSwTltfOdhvGNlG&amp;index=16&amp;t=0s</a:t>
            </a:r>
            <a:endParaRPr lang="en-GB" sz="1000" dirty="0">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1360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200" b="1" dirty="0">
                <a:latin typeface="Helvetica Neue" panose="02000503000000020004" pitchFamily="2" charset="0"/>
                <a:ea typeface="Helvetica Neue" panose="02000503000000020004" pitchFamily="2" charset="0"/>
                <a:cs typeface="Helvetica Neue" panose="02000503000000020004" pitchFamily="2" charset="0"/>
                <a:sym typeface="Lato"/>
              </a:rPr>
              <a:t>Which qualifications do you need for a health career?</a:t>
            </a:r>
          </a:p>
        </p:txBody>
      </p:sp>
      <p:sp>
        <p:nvSpPr>
          <p:cNvPr id="22" name="Rectangle: Rounded Corners 33">
            <a:extLst>
              <a:ext uri="{FF2B5EF4-FFF2-40B4-BE49-F238E27FC236}">
                <a16:creationId xmlns:a16="http://schemas.microsoft.com/office/drawing/2014/main" id="{0DAEF1CE-60B0-45EE-908E-2E9E571752BC}"/>
              </a:ext>
            </a:extLst>
          </p:cNvPr>
          <p:cNvSpPr/>
          <p:nvPr/>
        </p:nvSpPr>
        <p:spPr>
          <a:xfrm>
            <a:off x="417244" y="3550172"/>
            <a:ext cx="3946270" cy="2882520"/>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What about an </a:t>
            </a:r>
            <a:r>
              <a:rPr lang="en-GB" sz="1600" b="1" dirty="0">
                <a:solidFill>
                  <a:schemeClr val="tx1"/>
                </a:solidFill>
                <a:latin typeface="Helvetica Neue" panose="02000503000000020004"/>
              </a:rPr>
              <a:t>apprenticeship</a:t>
            </a:r>
            <a:r>
              <a:rPr lang="en-GB" sz="1600" dirty="0">
                <a:solidFill>
                  <a:schemeClr val="tx1"/>
                </a:solidFill>
                <a:latin typeface="Helvetica Neue" panose="02000503000000020004"/>
              </a:rPr>
              <a:t> in the healthcare sector?</a:t>
            </a:r>
          </a:p>
          <a:p>
            <a:pPr algn="ctr"/>
            <a:r>
              <a:rPr lang="en-GB" sz="1600" dirty="0">
                <a:solidFill>
                  <a:schemeClr val="tx1"/>
                </a:solidFill>
                <a:latin typeface="Helvetica Neue" panose="02000503000000020004"/>
              </a:rPr>
              <a:t>There are a huge number of apprenticeships designed for clinical and non-clinical roles in the health sector. </a:t>
            </a:r>
            <a:r>
              <a:rPr lang="en-GB" sz="1600" b="1" dirty="0">
                <a:solidFill>
                  <a:schemeClr val="tx1"/>
                </a:solidFill>
                <a:latin typeface="Helvetica Neue" panose="02000503000000020004"/>
              </a:rPr>
              <a:t>Apprenticeships enable young people and adult learners to earn while they learn</a:t>
            </a:r>
            <a:r>
              <a:rPr lang="en-GB" sz="1600" dirty="0">
                <a:solidFill>
                  <a:schemeClr val="tx1"/>
                </a:solidFill>
                <a:latin typeface="Helvetica Neue" panose="02000503000000020004"/>
              </a:rPr>
              <a:t>, gaining job-specific skills, a qualification and improved prospects for the future.</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8" name="Rectangle: Rounded Corners 33">
            <a:extLst>
              <a:ext uri="{FF2B5EF4-FFF2-40B4-BE49-F238E27FC236}">
                <a16:creationId xmlns:a16="http://schemas.microsoft.com/office/drawing/2014/main" id="{75D297C3-93B6-434D-A6AC-F70FA0219CF7}"/>
              </a:ext>
            </a:extLst>
          </p:cNvPr>
          <p:cNvSpPr/>
          <p:nvPr/>
        </p:nvSpPr>
        <p:spPr>
          <a:xfrm>
            <a:off x="391165" y="830850"/>
            <a:ext cx="4011982" cy="1614896"/>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 the film, there were </a:t>
            </a: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14 Allied Health Professions</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featured. However, there are </a:t>
            </a: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many more roles in health </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all with different qualifications required.  </a:t>
            </a:r>
          </a:p>
        </p:txBody>
      </p:sp>
      <p:sp>
        <p:nvSpPr>
          <p:cNvPr id="20" name="Shape 88">
            <a:extLst>
              <a:ext uri="{FF2B5EF4-FFF2-40B4-BE49-F238E27FC236}">
                <a16:creationId xmlns:a16="http://schemas.microsoft.com/office/drawing/2014/main" id="{1A8493E2-4C5A-5048-B5FD-0B71BE2DD2EE}"/>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23" name="Pentagon 20">
            <a:extLst>
              <a:ext uri="{FF2B5EF4-FFF2-40B4-BE49-F238E27FC236}">
                <a16:creationId xmlns:a16="http://schemas.microsoft.com/office/drawing/2014/main" id="{027BAB23-07C0-6A47-9804-3059129060EE}"/>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10</a:t>
            </a:r>
          </a:p>
        </p:txBody>
      </p:sp>
      <p:sp>
        <p:nvSpPr>
          <p:cNvPr id="27" name="Rectangle: Rounded Corners 33">
            <a:extLst>
              <a:ext uri="{FF2B5EF4-FFF2-40B4-BE49-F238E27FC236}">
                <a16:creationId xmlns:a16="http://schemas.microsoft.com/office/drawing/2014/main" id="{5599B5FA-9AD0-4419-96C7-012FFAE642CE}"/>
              </a:ext>
            </a:extLst>
          </p:cNvPr>
          <p:cNvSpPr/>
          <p:nvPr/>
        </p:nvSpPr>
        <p:spPr>
          <a:xfrm>
            <a:off x="4721472" y="826443"/>
            <a:ext cx="4011982" cy="2602557"/>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Helvetica Neue" panose="02000503000000020004"/>
            </a:endParaRPr>
          </a:p>
          <a:p>
            <a:pPr algn="ctr"/>
            <a:r>
              <a:rPr lang="en-GB" sz="1600" dirty="0">
                <a:solidFill>
                  <a:schemeClr val="tx1"/>
                </a:solidFill>
                <a:latin typeface="Helvetica Neue" panose="02000503000000020004"/>
              </a:rPr>
              <a:t>Or, you could do a </a:t>
            </a:r>
            <a:r>
              <a:rPr lang="en-GB" sz="1600" b="1" dirty="0">
                <a:solidFill>
                  <a:schemeClr val="tx1"/>
                </a:solidFill>
                <a:latin typeface="Helvetica Neue" panose="02000503000000020004"/>
              </a:rPr>
              <a:t>Foundation Degree in Healthcare Practice</a:t>
            </a:r>
            <a:r>
              <a:rPr lang="en-GB" sz="1600" dirty="0">
                <a:solidFill>
                  <a:schemeClr val="tx1"/>
                </a:solidFill>
                <a:latin typeface="Helvetica Neue" panose="02000503000000020004"/>
              </a:rPr>
              <a:t>. This qualification is designed to promote the development of healthcare career pathways, and to prepare healthcare assistant and healthcare support workers for the role of </a:t>
            </a:r>
            <a:r>
              <a:rPr lang="en-GB" sz="1600" b="1" dirty="0">
                <a:solidFill>
                  <a:schemeClr val="tx1"/>
                </a:solidFill>
                <a:latin typeface="Helvetica Neue" panose="02000503000000020004"/>
              </a:rPr>
              <a:t>assistant/associate practitioner</a:t>
            </a:r>
            <a:r>
              <a:rPr lang="en-GB" sz="1600" dirty="0">
                <a:solidFill>
                  <a:schemeClr val="tx1"/>
                </a:solidFill>
                <a:latin typeface="Helvetica Neue" panose="02000503000000020004"/>
              </a:rPr>
              <a:t>.</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Rectangle: Rounded Corners 33">
            <a:extLst>
              <a:ext uri="{FF2B5EF4-FFF2-40B4-BE49-F238E27FC236}">
                <a16:creationId xmlns:a16="http://schemas.microsoft.com/office/drawing/2014/main" id="{346E63D4-2AA5-4BB0-B412-B79DB523D2B6}"/>
              </a:ext>
            </a:extLst>
          </p:cNvPr>
          <p:cNvSpPr/>
          <p:nvPr/>
        </p:nvSpPr>
        <p:spPr>
          <a:xfrm>
            <a:off x="4721472" y="4406746"/>
            <a:ext cx="4011981" cy="2025945"/>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For most clinical careers, such as Allied Health Professions nursing or medicine </a:t>
            </a:r>
            <a:r>
              <a:rPr lang="en-GB" sz="1600" b="1" dirty="0">
                <a:solidFill>
                  <a:schemeClr val="tx1"/>
                </a:solidFill>
                <a:latin typeface="Helvetica Neue" panose="02000503000000020004"/>
              </a:rPr>
              <a:t>entry is through a degree</a:t>
            </a:r>
            <a:r>
              <a:rPr lang="en-GB" sz="1600" dirty="0">
                <a:solidFill>
                  <a:schemeClr val="tx1"/>
                </a:solidFill>
                <a:latin typeface="Helvetica Neue" panose="02000503000000020004"/>
              </a:rPr>
              <a:t> approved by the Health and Care Professions Council, Nursing and Midwifery Council, General Medical Council or another regulatory body.</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3" name="Graphic 2" descr="Stethoscope">
            <a:extLst>
              <a:ext uri="{FF2B5EF4-FFF2-40B4-BE49-F238E27FC236}">
                <a16:creationId xmlns:a16="http://schemas.microsoft.com/office/drawing/2014/main" id="{E0AB3418-1F1A-4E8C-BF39-F133864708E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88747" y="2521381"/>
            <a:ext cx="914400" cy="914400"/>
          </a:xfrm>
          <a:prstGeom prst="rect">
            <a:avLst/>
          </a:prstGeom>
        </p:spPr>
      </p:pic>
      <p:pic>
        <p:nvPicPr>
          <p:cNvPr id="5" name="Graphic 4" descr="Tooth">
            <a:extLst>
              <a:ext uri="{FF2B5EF4-FFF2-40B4-BE49-F238E27FC236}">
                <a16:creationId xmlns:a16="http://schemas.microsoft.com/office/drawing/2014/main" id="{A7B6BCA6-012E-4AB6-A537-188A2DFA9830}"/>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66035" y="2525600"/>
            <a:ext cx="914400" cy="914400"/>
          </a:xfrm>
          <a:prstGeom prst="rect">
            <a:avLst/>
          </a:prstGeom>
        </p:spPr>
      </p:pic>
      <p:pic>
        <p:nvPicPr>
          <p:cNvPr id="7" name="Graphic 6" descr="Ambulance">
            <a:extLst>
              <a:ext uri="{FF2B5EF4-FFF2-40B4-BE49-F238E27FC236}">
                <a16:creationId xmlns:a16="http://schemas.microsoft.com/office/drawing/2014/main" id="{BE44A43B-48B2-43D0-AE60-5F6A28D7CA8A}"/>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842011" y="3413761"/>
            <a:ext cx="914400" cy="914400"/>
          </a:xfrm>
          <a:prstGeom prst="rect">
            <a:avLst/>
          </a:prstGeom>
        </p:spPr>
      </p:pic>
      <p:pic>
        <p:nvPicPr>
          <p:cNvPr id="10" name="Graphic 9" descr="Heart with pulse">
            <a:extLst>
              <a:ext uri="{FF2B5EF4-FFF2-40B4-BE49-F238E27FC236}">
                <a16:creationId xmlns:a16="http://schemas.microsoft.com/office/drawing/2014/main" id="{38ACFCD3-966D-433C-8419-38B794F2E5C1}"/>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780487" y="3440000"/>
            <a:ext cx="914400" cy="914400"/>
          </a:xfrm>
          <a:prstGeom prst="rect">
            <a:avLst/>
          </a:prstGeom>
        </p:spPr>
      </p:pic>
      <p:pic>
        <p:nvPicPr>
          <p:cNvPr id="13" name="Graphic 12" descr="Brain in head">
            <a:extLst>
              <a:ext uri="{FF2B5EF4-FFF2-40B4-BE49-F238E27FC236}">
                <a16:creationId xmlns:a16="http://schemas.microsoft.com/office/drawing/2014/main" id="{7F38507F-E16B-4B95-8C7A-9D4846B392BB}"/>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311249" y="3429000"/>
            <a:ext cx="914400" cy="914400"/>
          </a:xfrm>
          <a:prstGeom prst="rect">
            <a:avLst/>
          </a:prstGeom>
        </p:spPr>
      </p:pic>
      <p:pic>
        <p:nvPicPr>
          <p:cNvPr id="16" name="Graphic 15" descr="Needle">
            <a:extLst>
              <a:ext uri="{FF2B5EF4-FFF2-40B4-BE49-F238E27FC236}">
                <a16:creationId xmlns:a16="http://schemas.microsoft.com/office/drawing/2014/main" id="{79A058E0-DD59-450D-A744-6206D2747681}"/>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18516" y="2518627"/>
            <a:ext cx="914400" cy="914400"/>
          </a:xfrm>
          <a:prstGeom prst="rect">
            <a:avLst/>
          </a:prstGeom>
        </p:spPr>
      </p:pic>
    </p:spTree>
    <p:extLst>
      <p:ext uri="{BB962C8B-B14F-4D97-AF65-F5344CB8AC3E}">
        <p14:creationId xmlns:p14="http://schemas.microsoft.com/office/powerpoint/2010/main" val="19716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5" name="Picture 14" descr="A person standing in a room&#10;&#10;Description automatically generated">
            <a:hlinkClick r:id="rId3"/>
            <a:extLst>
              <a:ext uri="{FF2B5EF4-FFF2-40B4-BE49-F238E27FC236}">
                <a16:creationId xmlns:a16="http://schemas.microsoft.com/office/drawing/2014/main" id="{D39A1540-A795-40D5-AB29-C8D3B585F90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391" r="2770"/>
          <a:stretch/>
        </p:blipFill>
        <p:spPr>
          <a:xfrm>
            <a:off x="6146647" y="2249873"/>
            <a:ext cx="2605468" cy="2691374"/>
          </a:xfrm>
          <a:prstGeom prst="rect">
            <a:avLst/>
          </a:prstGeom>
        </p:spPr>
      </p:pic>
      <p:pic>
        <p:nvPicPr>
          <p:cNvPr id="5" name="Picture 4" descr="A person sitting in a room&#10;&#10;Description automatically generated">
            <a:hlinkClick r:id="rId5"/>
            <a:extLst>
              <a:ext uri="{FF2B5EF4-FFF2-40B4-BE49-F238E27FC236}">
                <a16:creationId xmlns:a16="http://schemas.microsoft.com/office/drawing/2014/main" id="{0D185059-CFEE-46B1-8F56-4D3ABC63BED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251166" y="2249873"/>
            <a:ext cx="2679656" cy="2691374"/>
          </a:xfrm>
          <a:prstGeom prst="rect">
            <a:avLst/>
          </a:prstGeom>
        </p:spPr>
      </p:pic>
      <p:pic>
        <p:nvPicPr>
          <p:cNvPr id="7" name="Picture 6" descr="A person looking at the camera&#10;&#10;Description automatically generated">
            <a:hlinkClick r:id="rId7"/>
            <a:extLst>
              <a:ext uri="{FF2B5EF4-FFF2-40B4-BE49-F238E27FC236}">
                <a16:creationId xmlns:a16="http://schemas.microsoft.com/office/drawing/2014/main" id="{DFDB09CE-641F-4068-80D3-B605A66D7D8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55683" y="2242976"/>
            <a:ext cx="2679657" cy="2698271"/>
          </a:xfrm>
          <a:prstGeom prst="rect">
            <a:avLst/>
          </a:prstGeom>
        </p:spPr>
      </p:pic>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13</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3" name="Shape 227">
            <a:extLst>
              <a:ext uri="{FF2B5EF4-FFF2-40B4-BE49-F238E27FC236}">
                <a16:creationId xmlns:a16="http://schemas.microsoft.com/office/drawing/2014/main" id="{967D3D0C-B166-224D-A63D-BDDF7419B91E}"/>
              </a:ext>
            </a:extLst>
          </p:cNvPr>
          <p:cNvSpPr txBox="1"/>
          <p:nvPr/>
        </p:nvSpPr>
        <p:spPr>
          <a:xfrm>
            <a:off x="757977" y="205109"/>
            <a:ext cx="7427743" cy="727371"/>
          </a:xfrm>
          <a:prstGeom prst="rect">
            <a:avLst/>
          </a:prstGeom>
          <a:noFill/>
          <a:ln>
            <a:noFill/>
          </a:ln>
        </p:spPr>
        <p:txBody>
          <a:bodyPr lIns="91425" tIns="45700" rIns="91425" bIns="45700" anchor="t" anchorCtr="0">
            <a:noAutofit/>
          </a:bodyPr>
          <a:lstStyle/>
          <a:p>
            <a:pPr lvl="0">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Career paths</a:t>
            </a: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9" name="Shape 88">
            <a:extLst>
              <a:ext uri="{FF2B5EF4-FFF2-40B4-BE49-F238E27FC236}">
                <a16:creationId xmlns:a16="http://schemas.microsoft.com/office/drawing/2014/main" id="{72A511F9-228B-B348-B57B-15A3DF6FF63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2" name="Pentagon 20">
            <a:extLst>
              <a:ext uri="{FF2B5EF4-FFF2-40B4-BE49-F238E27FC236}">
                <a16:creationId xmlns:a16="http://schemas.microsoft.com/office/drawing/2014/main" id="{DB17EFDB-6183-3747-828C-67023201915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11</a:t>
            </a:r>
          </a:p>
        </p:txBody>
      </p:sp>
      <p:sp>
        <p:nvSpPr>
          <p:cNvPr id="14" name="Rectangle: Rounded Corners 33">
            <a:extLst>
              <a:ext uri="{FF2B5EF4-FFF2-40B4-BE49-F238E27FC236}">
                <a16:creationId xmlns:a16="http://schemas.microsoft.com/office/drawing/2014/main" id="{F503482B-67A3-FF4C-96CB-FC83E22CDAB9}"/>
              </a:ext>
            </a:extLst>
          </p:cNvPr>
          <p:cNvSpPr/>
          <p:nvPr/>
        </p:nvSpPr>
        <p:spPr>
          <a:xfrm>
            <a:off x="916062" y="992509"/>
            <a:ext cx="7311877" cy="843128"/>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If any of the 14 AHP roles have excited you and you wish to know more, click the pictures below for more details.</a:t>
            </a:r>
          </a:p>
        </p:txBody>
      </p:sp>
      <p:sp>
        <p:nvSpPr>
          <p:cNvPr id="16" name="Rectangle: Rounded Corners 33">
            <a:extLst>
              <a:ext uri="{FF2B5EF4-FFF2-40B4-BE49-F238E27FC236}">
                <a16:creationId xmlns:a16="http://schemas.microsoft.com/office/drawing/2014/main" id="{DF2331C4-8104-5845-9418-1FDF316F6181}"/>
              </a:ext>
            </a:extLst>
          </p:cNvPr>
          <p:cNvSpPr/>
          <p:nvPr/>
        </p:nvSpPr>
        <p:spPr>
          <a:xfrm>
            <a:off x="465178" y="5314642"/>
            <a:ext cx="2460666" cy="642553"/>
          </a:xfrm>
          <a:prstGeom prst="roundRect">
            <a:avLst/>
          </a:prstGeom>
          <a:solidFill>
            <a:schemeClr val="bg1"/>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Foundation degree routes</a:t>
            </a:r>
          </a:p>
        </p:txBody>
      </p:sp>
      <p:sp>
        <p:nvSpPr>
          <p:cNvPr id="17" name="Rectangle: Rounded Corners 33">
            <a:extLst>
              <a:ext uri="{FF2B5EF4-FFF2-40B4-BE49-F238E27FC236}">
                <a16:creationId xmlns:a16="http://schemas.microsoft.com/office/drawing/2014/main" id="{364AC559-E61E-FF4E-BD57-B542443C9C76}"/>
              </a:ext>
            </a:extLst>
          </p:cNvPr>
          <p:cNvSpPr/>
          <p:nvPr/>
        </p:nvSpPr>
        <p:spPr>
          <a:xfrm>
            <a:off x="6246769" y="5314643"/>
            <a:ext cx="2460666" cy="642552"/>
          </a:xfrm>
          <a:prstGeom prst="roundRect">
            <a:avLst/>
          </a:prstGeom>
          <a:solidFill>
            <a:schemeClr val="bg1"/>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Apprenticeships &amp; Traineeships</a:t>
            </a:r>
            <a:endParaRPr lang="en-GB"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18" name="Picture 2" descr="Image result for wow careers">
            <a:extLst>
              <a:ext uri="{FF2B5EF4-FFF2-40B4-BE49-F238E27FC236}">
                <a16:creationId xmlns:a16="http://schemas.microsoft.com/office/drawing/2014/main" id="{8C88E73B-C27E-8542-A5FF-999C99B68E3D}"/>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33">
            <a:extLst>
              <a:ext uri="{FF2B5EF4-FFF2-40B4-BE49-F238E27FC236}">
                <a16:creationId xmlns:a16="http://schemas.microsoft.com/office/drawing/2014/main" id="{711FC066-A8FF-4292-8E1D-D4D8E06C9B60}"/>
              </a:ext>
            </a:extLst>
          </p:cNvPr>
          <p:cNvSpPr/>
          <p:nvPr/>
        </p:nvSpPr>
        <p:spPr>
          <a:xfrm>
            <a:off x="3355973" y="5314642"/>
            <a:ext cx="2460666" cy="642553"/>
          </a:xfrm>
          <a:prstGeom prst="roundRect">
            <a:avLst/>
          </a:prstGeom>
          <a:solidFill>
            <a:schemeClr val="bg1"/>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Degree route to AHP</a:t>
            </a:r>
          </a:p>
        </p:txBody>
      </p:sp>
    </p:spTree>
    <p:extLst>
      <p:ext uri="{BB962C8B-B14F-4D97-AF65-F5344CB8AC3E}">
        <p14:creationId xmlns:p14="http://schemas.microsoft.com/office/powerpoint/2010/main" val="175678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14</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7" name="Shape 88">
            <a:extLst>
              <a:ext uri="{FF2B5EF4-FFF2-40B4-BE49-F238E27FC236}">
                <a16:creationId xmlns:a16="http://schemas.microsoft.com/office/drawing/2014/main" id="{14ED400D-E141-E24D-8586-6452A42022FD}"/>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8" name="Picture 2" descr="Image result for wow careers">
            <a:extLst>
              <a:ext uri="{FF2B5EF4-FFF2-40B4-BE49-F238E27FC236}">
                <a16:creationId xmlns:a16="http://schemas.microsoft.com/office/drawing/2014/main" id="{58B4FCBA-72FA-124E-A513-CBE378104B9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33">
            <a:extLst>
              <a:ext uri="{FF2B5EF4-FFF2-40B4-BE49-F238E27FC236}">
                <a16:creationId xmlns:a16="http://schemas.microsoft.com/office/drawing/2014/main" id="{4B42799B-2B59-4E5C-AFF3-C6A98E1EBA33}"/>
              </a:ext>
            </a:extLst>
          </p:cNvPr>
          <p:cNvSpPr/>
          <p:nvPr/>
        </p:nvSpPr>
        <p:spPr>
          <a:xfrm>
            <a:off x="4896123" y="4728219"/>
            <a:ext cx="3404362" cy="1332028"/>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r>
              <a:rPr lang="en-GB" sz="2000" b="1" dirty="0">
                <a:solidFill>
                  <a:schemeClr val="tx1"/>
                </a:solidFill>
                <a:latin typeface="Helvetica Neue" panose="02000503000000020004"/>
                <a:ea typeface="Helvetica Neue" panose="02000503000000020004" pitchFamily="2" charset="0"/>
                <a:cs typeface="Helvetica Neue" panose="02000503000000020004" pitchFamily="2" charset="0"/>
              </a:rPr>
              <a:t>Timed:</a:t>
            </a:r>
          </a:p>
          <a:p>
            <a:pPr algn="ctr"/>
            <a:r>
              <a:rPr lang="en-GB" dirty="0">
                <a:solidFill>
                  <a:schemeClr val="tx1"/>
                </a:solidFill>
                <a:latin typeface="Helvetica Neue" panose="02000503000000020004"/>
                <a:ea typeface="Helvetica Neue" panose="02000503000000020004" pitchFamily="2" charset="0"/>
                <a:cs typeface="Helvetica Neue" panose="02000503000000020004" pitchFamily="2" charset="0"/>
              </a:rPr>
              <a:t> </a:t>
            </a:r>
            <a:r>
              <a:rPr lang="cy-GB" dirty="0">
                <a:solidFill>
                  <a:schemeClr val="tx1"/>
                </a:solidFill>
                <a:latin typeface="Helvetica Neue" panose="02000503000000020004"/>
              </a:rPr>
              <a:t>	</a:t>
            </a:r>
            <a:r>
              <a:rPr lang="cy-GB" dirty="0">
                <a:solidFill>
                  <a:schemeClr val="tx1"/>
                </a:solidFill>
                <a:latin typeface="Helvetica Neue" panose="02000503000000020004"/>
                <a:cs typeface="Calibri" pitchFamily="34" charset="0"/>
              </a:rPr>
              <a:t>If I don’t know how much time I have, I don’t know when to take action.</a:t>
            </a:r>
          </a:p>
          <a:p>
            <a:pPr algn="ctr"/>
            <a:endParaRPr lang="en-GB" sz="2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Rectangle: Rounded Corners 33">
            <a:extLst>
              <a:ext uri="{FF2B5EF4-FFF2-40B4-BE49-F238E27FC236}">
                <a16:creationId xmlns:a16="http://schemas.microsoft.com/office/drawing/2014/main" id="{8322EED5-FCB5-466F-9B31-F532CC82FE62}"/>
              </a:ext>
            </a:extLst>
          </p:cNvPr>
          <p:cNvSpPr/>
          <p:nvPr/>
        </p:nvSpPr>
        <p:spPr>
          <a:xfrm>
            <a:off x="4896123" y="1151398"/>
            <a:ext cx="3404362" cy="1332028"/>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r>
              <a:rPr lang="en-GB" sz="2000" b="1" dirty="0">
                <a:solidFill>
                  <a:schemeClr val="tx1"/>
                </a:solidFill>
                <a:latin typeface="Helvetica Neue" panose="02000503000000020004"/>
                <a:ea typeface="Helvetica Neue" panose="02000503000000020004" pitchFamily="2" charset="0"/>
                <a:cs typeface="Helvetica Neue" panose="02000503000000020004" pitchFamily="2" charset="0"/>
              </a:rPr>
              <a:t>Measurable:</a:t>
            </a:r>
          </a:p>
          <a:p>
            <a:pPr algn="ctr"/>
            <a:r>
              <a:rPr lang="cy-GB" dirty="0">
                <a:solidFill>
                  <a:schemeClr val="tx1"/>
                </a:solidFill>
                <a:latin typeface="Helvetica Neue" panose="02000503000000020004"/>
              </a:rPr>
              <a:t>Measurable targets tell you exactly what you need to do to succeed.</a:t>
            </a:r>
          </a:p>
          <a:p>
            <a:pPr algn="ctr"/>
            <a:r>
              <a:rPr lang="en-GB" sz="2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13" name="Rectangle: Rounded Corners 33">
            <a:extLst>
              <a:ext uri="{FF2B5EF4-FFF2-40B4-BE49-F238E27FC236}">
                <a16:creationId xmlns:a16="http://schemas.microsoft.com/office/drawing/2014/main" id="{79D0CD2D-80BF-4B5E-B3D7-DBA309F3D12E}"/>
              </a:ext>
            </a:extLst>
          </p:cNvPr>
          <p:cNvSpPr/>
          <p:nvPr/>
        </p:nvSpPr>
        <p:spPr>
          <a:xfrm>
            <a:off x="740468" y="4729744"/>
            <a:ext cx="3404362" cy="1332028"/>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r>
              <a:rPr lang="en-GB" sz="2000" b="1" dirty="0">
                <a:solidFill>
                  <a:schemeClr val="tx1"/>
                </a:solidFill>
                <a:latin typeface="Helvetica Neue" panose="02000503000000020004"/>
                <a:ea typeface="Helvetica Neue" panose="02000503000000020004" pitchFamily="2" charset="0"/>
                <a:cs typeface="Helvetica Neue" panose="02000503000000020004" pitchFamily="2" charset="0"/>
              </a:rPr>
              <a:t>Relevant:</a:t>
            </a:r>
          </a:p>
          <a:p>
            <a:pPr algn="ctr"/>
            <a:r>
              <a:rPr lang="en-GB" dirty="0">
                <a:solidFill>
                  <a:schemeClr val="tx1"/>
                </a:solidFill>
                <a:latin typeface="Helvetica Neue" panose="02000503000000020004"/>
                <a:ea typeface="Helvetica Neue" panose="02000503000000020004" pitchFamily="2" charset="0"/>
                <a:cs typeface="Helvetica Neue" panose="02000503000000020004" pitchFamily="2" charset="0"/>
              </a:rPr>
              <a:t>  </a:t>
            </a:r>
            <a:r>
              <a:rPr lang="cy-GB" dirty="0">
                <a:solidFill>
                  <a:schemeClr val="tx1"/>
                </a:solidFill>
                <a:latin typeface="Helvetica Neue" panose="02000503000000020004"/>
                <a:cs typeface="Calibri" pitchFamily="34" charset="0"/>
              </a:rPr>
              <a:t>What I’m going to do needs to help me to achieve what I want.</a:t>
            </a:r>
          </a:p>
          <a:p>
            <a:pPr algn="ctr"/>
            <a:endParaRPr lang="en-GB" sz="2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Rectangle: Rounded Corners 33">
            <a:extLst>
              <a:ext uri="{FF2B5EF4-FFF2-40B4-BE49-F238E27FC236}">
                <a16:creationId xmlns:a16="http://schemas.microsoft.com/office/drawing/2014/main" id="{CB28BF61-CFF8-4B34-B7AF-2ECC3D03C39F}"/>
              </a:ext>
            </a:extLst>
          </p:cNvPr>
          <p:cNvSpPr/>
          <p:nvPr/>
        </p:nvSpPr>
        <p:spPr>
          <a:xfrm>
            <a:off x="740468" y="1164050"/>
            <a:ext cx="3404362" cy="1332028"/>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r>
              <a:rPr lang="en-GB" sz="2000" b="1" dirty="0">
                <a:solidFill>
                  <a:schemeClr val="tx1"/>
                </a:solidFill>
                <a:latin typeface="Helvetica Neue" panose="02000503000000020004"/>
                <a:ea typeface="Helvetica Neue" panose="02000503000000020004" pitchFamily="2" charset="0"/>
                <a:cs typeface="Helvetica Neue" panose="02000503000000020004" pitchFamily="2" charset="0"/>
              </a:rPr>
              <a:t>Specific:</a:t>
            </a:r>
          </a:p>
          <a:p>
            <a:pPr algn="ctr"/>
            <a:r>
              <a:rPr lang="cy-GB" dirty="0">
                <a:solidFill>
                  <a:schemeClr val="tx1"/>
                </a:solidFill>
                <a:latin typeface="Helvetica Neue" panose="02000503000000020004"/>
                <a:cs typeface="Calibri" pitchFamily="34" charset="0"/>
              </a:rPr>
              <a:t>Specific means that you have to say what you want to do very clearly.</a:t>
            </a:r>
          </a:p>
          <a:p>
            <a:pPr algn="ctr"/>
            <a:r>
              <a:rPr lang="en-GB" sz="2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15" name="Rectangle: Rounded Corners 33">
            <a:extLst>
              <a:ext uri="{FF2B5EF4-FFF2-40B4-BE49-F238E27FC236}">
                <a16:creationId xmlns:a16="http://schemas.microsoft.com/office/drawing/2014/main" id="{E4B4450B-89EF-460E-A4AF-14904B204101}"/>
              </a:ext>
            </a:extLst>
          </p:cNvPr>
          <p:cNvSpPr/>
          <p:nvPr/>
        </p:nvSpPr>
        <p:spPr>
          <a:xfrm>
            <a:off x="2869819" y="2946897"/>
            <a:ext cx="3404362" cy="1332028"/>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000" b="1" dirty="0">
                <a:solidFill>
                  <a:schemeClr val="tx1"/>
                </a:solidFill>
                <a:latin typeface="Helvetica Neue" panose="02000503000000020004"/>
                <a:ea typeface="Helvetica Neue" panose="02000503000000020004" pitchFamily="2" charset="0"/>
                <a:cs typeface="Helvetica Neue" panose="02000503000000020004" pitchFamily="2" charset="0"/>
              </a:rPr>
              <a:t>Achievable:</a:t>
            </a:r>
          </a:p>
          <a:p>
            <a:pPr algn="ctr"/>
            <a:r>
              <a:rPr lang="cy-GB" dirty="0">
                <a:solidFill>
                  <a:schemeClr val="tx1"/>
                </a:solidFill>
                <a:latin typeface="Helvetica Neue" panose="02000503000000020004"/>
              </a:rPr>
              <a:t>An achievable target has to be something you can do.</a:t>
            </a:r>
            <a:r>
              <a:rPr lang="en-GB" dirty="0">
                <a:solidFill>
                  <a:schemeClr val="tx1"/>
                </a:solidFill>
                <a:latin typeface="Helvetica Neue" panose="02000503000000020004"/>
                <a:ea typeface="Helvetica Neue" panose="02000503000000020004" pitchFamily="2" charset="0"/>
                <a:cs typeface="Helvetica Neue" panose="02000503000000020004" pitchFamily="2" charset="0"/>
              </a:rPr>
              <a:t> </a:t>
            </a:r>
          </a:p>
        </p:txBody>
      </p:sp>
      <p:sp>
        <p:nvSpPr>
          <p:cNvPr id="16" name="Pentagon 20">
            <a:extLst>
              <a:ext uri="{FF2B5EF4-FFF2-40B4-BE49-F238E27FC236}">
                <a16:creationId xmlns:a16="http://schemas.microsoft.com/office/drawing/2014/main" id="{9376C928-6FB1-430D-89D1-321540DAF5C4}"/>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12</a:t>
            </a:r>
          </a:p>
        </p:txBody>
      </p:sp>
      <p:sp>
        <p:nvSpPr>
          <p:cNvPr id="18" name="Shape 227">
            <a:extLst>
              <a:ext uri="{FF2B5EF4-FFF2-40B4-BE49-F238E27FC236}">
                <a16:creationId xmlns:a16="http://schemas.microsoft.com/office/drawing/2014/main" id="{3AA299E9-4EDC-48DE-804F-834E37CCBAA1}"/>
              </a:ext>
            </a:extLst>
          </p:cNvPr>
          <p:cNvSpPr txBox="1"/>
          <p:nvPr/>
        </p:nvSpPr>
        <p:spPr>
          <a:xfrm>
            <a:off x="757977" y="205109"/>
            <a:ext cx="7427743" cy="727371"/>
          </a:xfrm>
          <a:prstGeom prst="rect">
            <a:avLst/>
          </a:prstGeom>
          <a:noFill/>
          <a:ln>
            <a:noFill/>
          </a:ln>
        </p:spPr>
        <p:txBody>
          <a:bodyPr lIns="91425" tIns="45700" rIns="91425" bIns="45700" anchor="t" anchorCtr="0">
            <a:noAutofit/>
          </a:bodyPr>
          <a:lstStyle/>
          <a:p>
            <a:pPr lvl="0">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Setting goals for your future</a:t>
            </a: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Tree>
    <p:extLst>
      <p:ext uri="{BB962C8B-B14F-4D97-AF65-F5344CB8AC3E}">
        <p14:creationId xmlns:p14="http://schemas.microsoft.com/office/powerpoint/2010/main" val="2030599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81553" y="116634"/>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Century Gothic" panose="020B0502020202020204" pitchFamily="34" charset="0"/>
              <a:ea typeface="Calibri"/>
              <a:cs typeface="Calibri"/>
              <a:sym typeface="Calibri"/>
            </a:endParaRPr>
          </a:p>
        </p:txBody>
      </p:sp>
      <p:pic>
        <p:nvPicPr>
          <p:cNvPr id="3" name="Picture 2">
            <a:extLst>
              <a:ext uri="{FF2B5EF4-FFF2-40B4-BE49-F238E27FC236}">
                <a16:creationId xmlns:a16="http://schemas.microsoft.com/office/drawing/2014/main" id="{A9DA56EC-6652-4997-8BE5-A4BE2AE984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276" y="5935516"/>
            <a:ext cx="3892379" cy="626025"/>
          </a:xfrm>
          <a:prstGeom prst="rect">
            <a:avLst/>
          </a:prstGeom>
        </p:spPr>
      </p:pic>
      <p:pic>
        <p:nvPicPr>
          <p:cNvPr id="2" name="Picture 1">
            <a:extLst>
              <a:ext uri="{FF2B5EF4-FFF2-40B4-BE49-F238E27FC236}">
                <a16:creationId xmlns:a16="http://schemas.microsoft.com/office/drawing/2014/main" id="{BEB6012D-B1D8-6245-A474-C08E21F3B4F3}"/>
              </a:ext>
            </a:extLst>
          </p:cNvPr>
          <p:cNvPicPr>
            <a:picLocks noChangeAspect="1"/>
          </p:cNvPicPr>
          <p:nvPr/>
        </p:nvPicPr>
        <p:blipFill>
          <a:blip r:embed="rId4"/>
          <a:stretch>
            <a:fillRect/>
          </a:stretch>
        </p:blipFill>
        <p:spPr>
          <a:xfrm>
            <a:off x="2727770" y="296459"/>
            <a:ext cx="3831423" cy="2853519"/>
          </a:xfrm>
          <a:prstGeom prst="rect">
            <a:avLst/>
          </a:prstGeom>
        </p:spPr>
      </p:pic>
      <p:sp>
        <p:nvSpPr>
          <p:cNvPr id="6" name="TextBox 5">
            <a:extLst>
              <a:ext uri="{FF2B5EF4-FFF2-40B4-BE49-F238E27FC236}">
                <a16:creationId xmlns:a16="http://schemas.microsoft.com/office/drawing/2014/main" id="{F354D48E-FC14-4CF2-B70A-03550F413BDF}"/>
              </a:ext>
            </a:extLst>
          </p:cNvPr>
          <p:cNvSpPr txBox="1"/>
          <p:nvPr/>
        </p:nvSpPr>
        <p:spPr>
          <a:xfrm>
            <a:off x="1530220" y="3653685"/>
            <a:ext cx="6344817" cy="1323439"/>
          </a:xfrm>
          <a:prstGeom prst="rect">
            <a:avLst/>
          </a:prstGeom>
          <a:noFill/>
        </p:spPr>
        <p:txBody>
          <a:bodyPr wrap="square" rtlCol="0">
            <a:spAutoFit/>
          </a:bodyPr>
          <a:lstStyle/>
          <a:p>
            <a:pPr algn="ctr"/>
            <a:r>
              <a:rPr lang="en-GB" sz="2000" b="1" dirty="0">
                <a:latin typeface="Helvetica Neue"/>
              </a:rPr>
              <a:t>Making a Difference – A Health Careers Special</a:t>
            </a:r>
          </a:p>
          <a:p>
            <a:pPr algn="ctr"/>
            <a:r>
              <a:rPr lang="en-GB" sz="2000" b="1" dirty="0">
                <a:latin typeface="Helvetica Neue"/>
              </a:rPr>
              <a:t>Lesson 3</a:t>
            </a:r>
          </a:p>
          <a:p>
            <a:pPr algn="ctr"/>
            <a:endParaRPr lang="en-GB" sz="2000" b="1" dirty="0">
              <a:latin typeface="Helvetica Neue"/>
            </a:endParaRPr>
          </a:p>
          <a:p>
            <a:pPr algn="ctr"/>
            <a:r>
              <a:rPr lang="en-GB" sz="2000" dirty="0">
                <a:latin typeface="Helvetica Neue"/>
              </a:rPr>
              <a:t>In association with</a:t>
            </a:r>
          </a:p>
        </p:txBody>
      </p:sp>
      <p:pic>
        <p:nvPicPr>
          <p:cNvPr id="7" name="Picture 6">
            <a:extLst>
              <a:ext uri="{FF2B5EF4-FFF2-40B4-BE49-F238E27FC236}">
                <a16:creationId xmlns:a16="http://schemas.microsoft.com/office/drawing/2014/main" id="{CDA5C0C1-0B01-466B-AF04-518F68B8B6E4}"/>
              </a:ext>
            </a:extLst>
          </p:cNvPr>
          <p:cNvPicPr>
            <a:picLocks noChangeAspect="1"/>
          </p:cNvPicPr>
          <p:nvPr/>
        </p:nvPicPr>
        <p:blipFill>
          <a:blip r:embed="rId5"/>
          <a:stretch>
            <a:fillRect/>
          </a:stretch>
        </p:blipFill>
        <p:spPr>
          <a:xfrm>
            <a:off x="2972791" y="4963325"/>
            <a:ext cx="3377650" cy="972191"/>
          </a:xfrm>
          <a:prstGeom prst="rect">
            <a:avLst/>
          </a:prstGeom>
        </p:spPr>
      </p:pic>
    </p:spTree>
    <p:extLst>
      <p:ext uri="{BB962C8B-B14F-4D97-AF65-F5344CB8AC3E}">
        <p14:creationId xmlns:p14="http://schemas.microsoft.com/office/powerpoint/2010/main" val="194102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cxnSp>
        <p:nvCxnSpPr>
          <p:cNvPr id="6" name="Straight Connector 5"/>
          <p:cNvCxnSpPr/>
          <p:nvPr/>
        </p:nvCxnSpPr>
        <p:spPr>
          <a:xfrm>
            <a:off x="107504" y="3167553"/>
            <a:ext cx="9036496"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0" name="Shape 110"/>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Helvetica Neue" panose="02000503000000020004" pitchFamily="2" charset="0"/>
                <a:ea typeface="Helvetica Neue" panose="02000503000000020004" pitchFamily="2" charset="0"/>
                <a:cs typeface="Helvetica Neue" panose="02000503000000020004" pitchFamily="2" charset="0"/>
                <a:sym typeface="Calibri"/>
              </a:rPr>
              <a:pPr>
                <a:buSzPct val="25000"/>
              </a:pPr>
              <a:t>2</a:t>
            </a:fld>
            <a:endParaRPr lang="en-GB" dirty="0">
              <a:solidFill>
                <a:srgbClr val="888888"/>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14" name="Shape 114"/>
          <p:cNvSpPr/>
          <p:nvPr/>
        </p:nvSpPr>
        <p:spPr>
          <a:xfrm>
            <a:off x="371580" y="359096"/>
            <a:ext cx="6559300" cy="538608"/>
          </a:xfrm>
          <a:prstGeom prst="rect">
            <a:avLst/>
          </a:prstGeom>
          <a:noFill/>
          <a:ln>
            <a:noFill/>
          </a:ln>
        </p:spPr>
        <p:txBody>
          <a:bodyPr lIns="91425" tIns="45700" rIns="91425" bIns="45700" anchor="t" anchorCtr="0">
            <a:noAutofit/>
          </a:bodyPr>
          <a:lstStyle/>
          <a:p>
            <a:pPr>
              <a:buSzPct val="25000"/>
            </a:pPr>
            <a:r>
              <a:rPr lang="en-GB" sz="2200" b="1" dirty="0">
                <a:latin typeface="Helvetica Neue" panose="02000503000000020004" pitchFamily="2" charset="0"/>
                <a:ea typeface="Helvetica Neue" panose="02000503000000020004" pitchFamily="2" charset="0"/>
                <a:cs typeface="Helvetica Neue" panose="02000503000000020004" pitchFamily="2" charset="0"/>
                <a:sym typeface="Lato"/>
              </a:rPr>
              <a:t>Learning objectives for today</a:t>
            </a:r>
          </a:p>
        </p:txBody>
      </p:sp>
      <p:sp>
        <p:nvSpPr>
          <p:cNvPr id="22" name="Shape 114"/>
          <p:cNvSpPr/>
          <p:nvPr/>
        </p:nvSpPr>
        <p:spPr>
          <a:xfrm>
            <a:off x="399215" y="3294155"/>
            <a:ext cx="6559300" cy="538608"/>
          </a:xfrm>
          <a:prstGeom prst="rect">
            <a:avLst/>
          </a:prstGeom>
          <a:noFill/>
          <a:ln>
            <a:noFill/>
          </a:ln>
        </p:spPr>
        <p:txBody>
          <a:bodyPr lIns="91425" tIns="45700" rIns="91425" bIns="45700" anchor="t" anchorCtr="0">
            <a:noAutofit/>
          </a:bodyPr>
          <a:lstStyle/>
          <a:p>
            <a:pPr>
              <a:buSzPct val="25000"/>
            </a:pPr>
            <a:r>
              <a:rPr lang="en-GB" sz="2200" b="1" dirty="0">
                <a:latin typeface="Helvetica Neue" panose="02000503000000020004" pitchFamily="2" charset="0"/>
                <a:ea typeface="Helvetica Neue" panose="02000503000000020004" pitchFamily="2" charset="0"/>
                <a:cs typeface="Helvetica Neue" panose="02000503000000020004" pitchFamily="2" charset="0"/>
                <a:sym typeface="Lato"/>
              </a:rPr>
              <a:t>Keywords</a:t>
            </a:r>
          </a:p>
        </p:txBody>
      </p:sp>
      <p:sp>
        <p:nvSpPr>
          <p:cNvPr id="11" name="Shape 113"/>
          <p:cNvSpPr/>
          <p:nvPr/>
        </p:nvSpPr>
        <p:spPr>
          <a:xfrm>
            <a:off x="540002" y="1336539"/>
            <a:ext cx="7994399" cy="1392179"/>
          </a:xfrm>
          <a:prstGeom prst="rect">
            <a:avLst/>
          </a:prstGeom>
          <a:noFill/>
          <a:ln>
            <a:noFill/>
          </a:ln>
        </p:spPr>
        <p:txBody>
          <a:bodyPr lIns="91425" tIns="45700" rIns="91425" bIns="45700" anchor="t" anchorCtr="0">
            <a:noAutofit/>
          </a:bodyPr>
          <a:lstStyle/>
          <a:p>
            <a:pPr marL="457189" indent="-457189">
              <a:buClr>
                <a:srgbClr val="43D6B7"/>
              </a:buClr>
              <a:buSzPct val="100000"/>
              <a:buFont typeface="+mj-lt"/>
              <a:buAutoNum type="arabicPeriod"/>
            </a:pPr>
            <a:endParaRPr lang="en-GB" sz="16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2" name="Shape 113"/>
          <p:cNvSpPr/>
          <p:nvPr/>
        </p:nvSpPr>
        <p:spPr>
          <a:xfrm>
            <a:off x="437684" y="3595788"/>
            <a:ext cx="8199031" cy="2580247"/>
          </a:xfrm>
          <a:prstGeom prst="rect">
            <a:avLst/>
          </a:prstGeom>
          <a:noFill/>
          <a:ln>
            <a:noFill/>
          </a:ln>
        </p:spPr>
        <p:txBody>
          <a:bodyPr lIns="91425" tIns="45700" rIns="91425" bIns="45700" anchor="t" anchorCtr="0">
            <a:noAutofit/>
          </a:bodyPr>
          <a:lstStyle/>
          <a:p>
            <a:pPr marL="285744" indent="-285744">
              <a:buClr>
                <a:srgbClr val="BA1A1A"/>
              </a:buClr>
              <a:buSzPct val="100000"/>
              <a:buFont typeface="Arial"/>
              <a:buChar char="•"/>
            </a:pPr>
            <a:endParaRPr lang="en-GB" sz="1600" b="1" dirty="0">
              <a:solidFill>
                <a:srgbClr val="BA1A1A"/>
              </a:solidFill>
              <a:latin typeface="Helvetica Neue" panose="02000503000000020004" pitchFamily="2" charset="0"/>
              <a:ea typeface="Helvetica Neue" panose="02000503000000020004" pitchFamily="2" charset="0"/>
              <a:cs typeface="Helvetica Neue" panose="02000503000000020004" pitchFamily="2" charset="0"/>
              <a:sym typeface="Lato"/>
            </a:endParaRPr>
          </a:p>
          <a:p>
            <a:pPr marL="285744" indent="-285744">
              <a:buClr>
                <a:srgbClr val="BA1A1A"/>
              </a:buClr>
              <a:buSzPct val="100000"/>
              <a:buFont typeface="Arial"/>
              <a:buChar char="•"/>
            </a:pPr>
            <a:r>
              <a:rPr lang="en-GB" sz="1600" b="1" dirty="0">
                <a:solidFill>
                  <a:srgbClr val="BA1A1A"/>
                </a:solidFill>
                <a:latin typeface="Helvetica Neue" panose="02000503000000020004" pitchFamily="2" charset="0"/>
                <a:ea typeface="Helvetica Neue" panose="02000503000000020004" pitchFamily="2" charset="0"/>
                <a:cs typeface="Helvetica Neue" panose="02000503000000020004" pitchFamily="2" charset="0"/>
                <a:sym typeface="Lato"/>
              </a:rPr>
              <a:t>Pressure – </a:t>
            </a:r>
            <a:r>
              <a:rPr lang="en-GB" sz="1600" dirty="0">
                <a:latin typeface="Helvetica Neue" panose="02000503000000020004"/>
              </a:rPr>
              <a:t>Pressure is defined as force per unit area. It is usually more convenient to use pressure rather than force to describe the influences upon fluid behaviour. The standard unit for pressure is the Pascal, which is a Newton per square metre</a:t>
            </a:r>
            <a:r>
              <a:rPr lang="en-GB" sz="1600" dirty="0"/>
              <a:t>.</a:t>
            </a:r>
            <a:endParaRPr lang="en-GB" sz="1600" b="1" dirty="0">
              <a:latin typeface="Helvetica Neue" panose="02000503000000020004"/>
            </a:endParaRPr>
          </a:p>
          <a:p>
            <a:pPr marL="285744" indent="-285744">
              <a:buClr>
                <a:srgbClr val="BA1A1A"/>
              </a:buClr>
              <a:buSzPct val="100000"/>
              <a:buFont typeface="Arial"/>
              <a:buChar char="•"/>
            </a:pPr>
            <a:endParaRPr lang="en-GB" sz="1600" b="1" dirty="0">
              <a:latin typeface="Helvetica Neue" panose="02000503000000020004"/>
              <a:ea typeface="Helvetica Neue" panose="02000503000000020004" pitchFamily="2" charset="0"/>
              <a:cs typeface="Helvetica Neue" panose="02000503000000020004" pitchFamily="2" charset="0"/>
              <a:sym typeface="Lato"/>
            </a:endParaRPr>
          </a:p>
          <a:p>
            <a:pPr marL="285744" indent="-285744">
              <a:buClr>
                <a:srgbClr val="BA1A1A"/>
              </a:buClr>
              <a:buSzPct val="100000"/>
              <a:buFont typeface="Arial"/>
              <a:buChar char="•"/>
            </a:pPr>
            <a:r>
              <a:rPr lang="en-GB" sz="1600" b="1" dirty="0">
                <a:solidFill>
                  <a:srgbClr val="BA1A1A"/>
                </a:solidFill>
                <a:latin typeface="Helvetica Neue" panose="02000503000000020004" pitchFamily="2" charset="0"/>
                <a:ea typeface="Helvetica Neue" panose="02000503000000020004" pitchFamily="2" charset="0"/>
                <a:cs typeface="Helvetica Neue" panose="02000503000000020004" pitchFamily="2" charset="0"/>
                <a:sym typeface="Lato"/>
              </a:rPr>
              <a:t>Radiation – </a:t>
            </a:r>
            <a:r>
              <a:rPr lang="en-GB" sz="1600" dirty="0">
                <a:latin typeface="Helvetica Neue" panose="02000503000000020004"/>
                <a:ea typeface="Helvetica Neue" panose="02000503000000020004" pitchFamily="2" charset="0"/>
                <a:cs typeface="Helvetica Neue" panose="02000503000000020004" pitchFamily="2" charset="0"/>
                <a:sym typeface="Lato"/>
              </a:rPr>
              <a:t>T</a:t>
            </a:r>
            <a:r>
              <a:rPr lang="en-GB" sz="1600" dirty="0">
                <a:latin typeface="Helvetica Neue" panose="02000503000000020004"/>
              </a:rPr>
              <a:t>he emission of energy as electromagnetic waves or as moving subatomic particles, especially high-energy particles which cause ionization.</a:t>
            </a:r>
          </a:p>
          <a:p>
            <a:pPr marL="285744" indent="-285744">
              <a:buClr>
                <a:srgbClr val="BA1A1A"/>
              </a:buClr>
              <a:buSzPct val="100000"/>
              <a:buFont typeface="Arial"/>
              <a:buChar char="•"/>
            </a:pPr>
            <a:endParaRPr lang="en-GB" sz="1600" b="1" dirty="0">
              <a:latin typeface="Helvetica Neue" panose="02000503000000020004"/>
              <a:ea typeface="Helvetica Neue" panose="02000503000000020004" pitchFamily="2" charset="0"/>
              <a:cs typeface="Helvetica Neue" panose="02000503000000020004" pitchFamily="2" charset="0"/>
              <a:sym typeface="Lato"/>
            </a:endParaRPr>
          </a:p>
          <a:p>
            <a:pPr marL="285744" indent="-285744">
              <a:buClr>
                <a:srgbClr val="BA1A1A"/>
              </a:buClr>
              <a:buSzPct val="100000"/>
              <a:buFont typeface="Arial"/>
              <a:buChar char="•"/>
            </a:pPr>
            <a:r>
              <a:rPr lang="en-GB" sz="1600" b="1" dirty="0">
                <a:solidFill>
                  <a:srgbClr val="BA1A1A"/>
                </a:solidFill>
                <a:latin typeface="Helvetica Neue" panose="02000503000000020004" pitchFamily="2" charset="0"/>
                <a:ea typeface="Helvetica Neue" panose="02000503000000020004" pitchFamily="2" charset="0"/>
                <a:cs typeface="Helvetica Neue" panose="02000503000000020004" pitchFamily="2" charset="0"/>
                <a:sym typeface="Lato"/>
              </a:rPr>
              <a:t>STEM – </a:t>
            </a:r>
            <a:r>
              <a:rPr lang="en-GB" sz="1600" dirty="0">
                <a:latin typeface="Helvetica Neue" panose="02000503000000020004"/>
                <a:ea typeface="Helvetica Neue" panose="02000503000000020004" pitchFamily="2" charset="0"/>
                <a:cs typeface="Helvetica Neue" panose="02000503000000020004" pitchFamily="2" charset="0"/>
                <a:sym typeface="Lato"/>
              </a:rPr>
              <a:t>Science, Technology, Engineering and Maths</a:t>
            </a:r>
            <a:r>
              <a:rPr lang="en-GB" sz="1600" b="1" dirty="0">
                <a:latin typeface="Helvetica Neue" panose="02000503000000020004"/>
                <a:ea typeface="Helvetica Neue" panose="02000503000000020004" pitchFamily="2" charset="0"/>
                <a:cs typeface="Helvetica Neue" panose="02000503000000020004" pitchFamily="2" charset="0"/>
                <a:sym typeface="Lato"/>
              </a:rPr>
              <a:t>.</a:t>
            </a:r>
          </a:p>
          <a:p>
            <a:pPr marL="285744" indent="-285744">
              <a:buClr>
                <a:srgbClr val="BA1A1A"/>
              </a:buClr>
              <a:buSzPct val="100000"/>
              <a:buFont typeface="Arial"/>
              <a:buChar char="•"/>
            </a:pPr>
            <a:endParaRPr lang="en-GB" sz="1600" dirty="0">
              <a:latin typeface="Helvetica Neue" panose="02000503000000020004" pitchFamily="2" charset="0"/>
              <a:ea typeface="Helvetica Neue" panose="02000503000000020004" pitchFamily="2" charset="0"/>
              <a:cs typeface="Helvetica Neue" panose="02000503000000020004" pitchFamily="2" charset="0"/>
              <a:sym typeface="Lato"/>
            </a:endParaRPr>
          </a:p>
          <a:p>
            <a:pPr marL="285744" indent="-285744">
              <a:buClr>
                <a:srgbClr val="BA1A1A"/>
              </a:buClr>
              <a:buSzPct val="100000"/>
              <a:buFont typeface="Arial"/>
              <a:buChar char="•"/>
            </a:pPr>
            <a:r>
              <a:rPr lang="en-GB" sz="1600" b="1" dirty="0">
                <a:solidFill>
                  <a:srgbClr val="BA1A1A"/>
                </a:solidFill>
                <a:latin typeface="Helvetica Neue" panose="02000503000000020004" pitchFamily="2" charset="0"/>
                <a:ea typeface="Helvetica Neue" panose="02000503000000020004" pitchFamily="2" charset="0"/>
                <a:cs typeface="Helvetica Neue" panose="02000503000000020004" pitchFamily="2" charset="0"/>
                <a:sym typeface="Lato"/>
              </a:rPr>
              <a:t>Biomechanics – </a:t>
            </a:r>
            <a:r>
              <a:rPr lang="en-GB" sz="1600" dirty="0">
                <a:latin typeface="Helvetica Neue" panose="02000503000000020004"/>
              </a:rPr>
              <a:t>The study of the mechanical laws relating to the movement or structure of living organisms.</a:t>
            </a:r>
            <a:endParaRPr lang="en-GB" sz="1600" b="1" dirty="0">
              <a:latin typeface="Helvetica Neue" panose="02000503000000020004"/>
              <a:ea typeface="Helvetica Neue" panose="02000503000000020004" pitchFamily="2" charset="0"/>
              <a:cs typeface="Helvetica Neue" panose="02000503000000020004" pitchFamily="2" charset="0"/>
              <a:sym typeface="Lato"/>
            </a:endParaRPr>
          </a:p>
        </p:txBody>
      </p:sp>
      <p:sp>
        <p:nvSpPr>
          <p:cNvPr id="14" name="Shape 113"/>
          <p:cNvSpPr/>
          <p:nvPr/>
        </p:nvSpPr>
        <p:spPr>
          <a:xfrm>
            <a:off x="408199" y="1041063"/>
            <a:ext cx="8146799" cy="1339063"/>
          </a:xfrm>
          <a:prstGeom prst="rect">
            <a:avLst/>
          </a:prstGeom>
          <a:noFill/>
          <a:ln>
            <a:noFill/>
          </a:ln>
        </p:spPr>
        <p:txBody>
          <a:bodyPr lIns="91425" tIns="45700" rIns="91425" bIns="45700" anchor="t" anchorCtr="0">
            <a:noAutofit/>
          </a:bodyPr>
          <a:lstStyle/>
          <a:p>
            <a:pPr marL="457189" indent="-457189">
              <a:buClr>
                <a:srgbClr val="BA1A1A"/>
              </a:buClr>
              <a:buSzPct val="100000"/>
              <a:buFont typeface="+mj-lt"/>
              <a:buAutoNum type="arabicPeriod"/>
            </a:pPr>
            <a:r>
              <a:rPr lang="en-GB" sz="1600" dirty="0">
                <a:latin typeface="Helvetica Neue" panose="02000503000000020004"/>
              </a:rPr>
              <a:t>To learn about different types of work, including employment, self-employment and voluntary work; that everyone has a ‘career’; their pathway through education and work.</a:t>
            </a:r>
            <a:endParaRPr lang="en-GB" sz="1600" dirty="0">
              <a:latin typeface="Helvetica Neue" panose="02000503000000020004"/>
              <a:ea typeface="Helvetica Neue" panose="02000503000000020004" pitchFamily="2" charset="0"/>
              <a:cs typeface="Helvetica Neue" panose="02000503000000020004" pitchFamily="2" charset="0"/>
            </a:endParaRPr>
          </a:p>
          <a:p>
            <a:pPr marL="457189" indent="-457189">
              <a:buClr>
                <a:srgbClr val="BA1A1A"/>
              </a:buClr>
              <a:buSzPct val="100000"/>
              <a:buFont typeface="+mj-lt"/>
              <a:buAutoNum type="arabicPeriod"/>
            </a:pPr>
            <a:r>
              <a:rPr lang="en-GB" sz="1600" dirty="0">
                <a:latin typeface="Helvetica Neue" panose="02000503000000020004"/>
                <a:ea typeface="Helvetica Neue" panose="02000503000000020004" pitchFamily="2" charset="0"/>
                <a:cs typeface="Helvetica Neue" panose="02000503000000020004" pitchFamily="2" charset="0"/>
              </a:rPr>
              <a:t>To work as a team, setting goals, working together, negotiation, managing setback and conflict.</a:t>
            </a:r>
          </a:p>
          <a:p>
            <a:pPr marL="457189" indent="-457189">
              <a:buClr>
                <a:srgbClr val="BA1A1A"/>
              </a:buClr>
              <a:buSzPct val="100000"/>
              <a:buFont typeface="+mj-lt"/>
              <a:buAutoNum type="arabicPeriod"/>
            </a:pPr>
            <a:r>
              <a:rPr lang="en-GB" sz="1600" dirty="0">
                <a:latin typeface="Helvetica Neue" panose="02000503000000020004"/>
              </a:rPr>
              <a:t>To understand more about cancer and cancer prevention, including healthy lifestyles; acknowledge that childhood cancers are rarely caused by lifestyle choices.</a:t>
            </a:r>
            <a:endParaRPr lang="en-GB" sz="1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Shape 88">
            <a:extLst>
              <a:ext uri="{FF2B5EF4-FFF2-40B4-BE49-F238E27FC236}">
                <a16:creationId xmlns:a16="http://schemas.microsoft.com/office/drawing/2014/main" id="{87C43558-C0BA-47B5-84FA-DCCFAB0FEA9C}"/>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Shape 102">
            <a:extLst>
              <a:ext uri="{FF2B5EF4-FFF2-40B4-BE49-F238E27FC236}">
                <a16:creationId xmlns:a16="http://schemas.microsoft.com/office/drawing/2014/main" id="{93A4C6D4-22C7-4277-B6B5-797D1BEF93A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Tree>
    <p:extLst>
      <p:ext uri="{BB962C8B-B14F-4D97-AF65-F5344CB8AC3E}">
        <p14:creationId xmlns:p14="http://schemas.microsoft.com/office/powerpoint/2010/main" val="192891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6AFFD7BE-9328-4D9B-A400-AC9E138179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72781" y="959005"/>
            <a:ext cx="4055221" cy="1991084"/>
          </a:xfrm>
          <a:prstGeom prst="rect">
            <a:avLst/>
          </a:prstGeom>
        </p:spPr>
      </p:pic>
      <p:pic>
        <p:nvPicPr>
          <p:cNvPr id="18" name="Picture 2" descr="Image result for wow careers">
            <a:extLst>
              <a:ext uri="{FF2B5EF4-FFF2-40B4-BE49-F238E27FC236}">
                <a16:creationId xmlns:a16="http://schemas.microsoft.com/office/drawing/2014/main" id="{A39FCC6F-6C22-4790-9670-B9937444339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824255" y="247616"/>
            <a:ext cx="8405215" cy="538608"/>
          </a:xfrm>
          <a:prstGeom prst="rect">
            <a:avLst/>
          </a:prstGeom>
          <a:noFill/>
          <a:ln>
            <a:noFill/>
          </a:ln>
        </p:spPr>
        <p:txBody>
          <a:bodyPr lIns="91425" tIns="45700" rIns="91425" bIns="45700" anchor="t" anchorCtr="0">
            <a:noAutofit/>
          </a:bodyPr>
          <a:lstStyle/>
          <a:p>
            <a:pPr>
              <a:buSzPct val="25000"/>
            </a:pPr>
            <a:r>
              <a:rPr lang="en-GB" sz="2200" b="1" dirty="0">
                <a:latin typeface="Helvetica Neue" panose="02000503000000020004" pitchFamily="2" charset="0"/>
                <a:ea typeface="Helvetica Neue" panose="02000503000000020004" pitchFamily="2" charset="0"/>
                <a:cs typeface="Helvetica Neue" panose="02000503000000020004" pitchFamily="2" charset="0"/>
                <a:sym typeface="Lato"/>
              </a:rPr>
              <a:t>What skills did all of the Allied Health careers need?</a:t>
            </a:r>
          </a:p>
        </p:txBody>
      </p:sp>
      <p:sp>
        <p:nvSpPr>
          <p:cNvPr id="27" name="Cloud 26">
            <a:extLst>
              <a:ext uri="{FF2B5EF4-FFF2-40B4-BE49-F238E27FC236}">
                <a16:creationId xmlns:a16="http://schemas.microsoft.com/office/drawing/2014/main" id="{721C0108-1D92-3040-A830-7E23360CE664}"/>
              </a:ext>
            </a:extLst>
          </p:cNvPr>
          <p:cNvSpPr/>
          <p:nvPr/>
        </p:nvSpPr>
        <p:spPr>
          <a:xfrm>
            <a:off x="353538" y="804708"/>
            <a:ext cx="3914158" cy="214538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Reflect and share (2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When you last accessed healthcare, what was most important to you? </a:t>
            </a:r>
          </a:p>
        </p:txBody>
      </p:sp>
      <p:sp>
        <p:nvSpPr>
          <p:cNvPr id="28" name="Rectangle: Rounded Corners 33">
            <a:extLst>
              <a:ext uri="{FF2B5EF4-FFF2-40B4-BE49-F238E27FC236}">
                <a16:creationId xmlns:a16="http://schemas.microsoft.com/office/drawing/2014/main" id="{D8B25A0A-3DF0-1A48-BD66-104C43700664}"/>
              </a:ext>
            </a:extLst>
          </p:cNvPr>
          <p:cNvSpPr/>
          <p:nvPr/>
        </p:nvSpPr>
        <p:spPr>
          <a:xfrm>
            <a:off x="4587282" y="5952844"/>
            <a:ext cx="1759007" cy="53860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Communication</a:t>
            </a:r>
          </a:p>
        </p:txBody>
      </p:sp>
      <p:sp>
        <p:nvSpPr>
          <p:cNvPr id="33" name="Rectangle: Rounded Corners 33">
            <a:extLst>
              <a:ext uri="{FF2B5EF4-FFF2-40B4-BE49-F238E27FC236}">
                <a16:creationId xmlns:a16="http://schemas.microsoft.com/office/drawing/2014/main" id="{5B4557BB-8351-E04E-B1ED-8595A9FA84B5}"/>
              </a:ext>
            </a:extLst>
          </p:cNvPr>
          <p:cNvSpPr/>
          <p:nvPr/>
        </p:nvSpPr>
        <p:spPr>
          <a:xfrm>
            <a:off x="6796674" y="5956093"/>
            <a:ext cx="1759007" cy="53860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Compassion</a:t>
            </a:r>
          </a:p>
        </p:txBody>
      </p:sp>
      <p:sp>
        <p:nvSpPr>
          <p:cNvPr id="35" name="Rectangle: Rounded Corners 33">
            <a:extLst>
              <a:ext uri="{FF2B5EF4-FFF2-40B4-BE49-F238E27FC236}">
                <a16:creationId xmlns:a16="http://schemas.microsoft.com/office/drawing/2014/main" id="{9E87F24C-040A-4F48-A539-85BE91C03788}"/>
              </a:ext>
            </a:extLst>
          </p:cNvPr>
          <p:cNvSpPr/>
          <p:nvPr/>
        </p:nvSpPr>
        <p:spPr>
          <a:xfrm>
            <a:off x="6796674" y="5206990"/>
            <a:ext cx="1759007" cy="53860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Teamwork</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417243" y="4560849"/>
            <a:ext cx="3800193" cy="1931281"/>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Rapport:</a:t>
            </a:r>
          </a:p>
          <a:p>
            <a:pPr algn="ctr"/>
            <a:r>
              <a:rPr lang="en-GB" sz="1600" dirty="0">
                <a:solidFill>
                  <a:schemeClr val="tx1"/>
                </a:solidFill>
                <a:latin typeface="Helvetica Neue" panose="02000503000000020004"/>
              </a:rPr>
              <a:t>A close and harmonious relationship in which the people or groups concerned understand each other's feelings or ideas and communicate well.</a:t>
            </a:r>
            <a:endPar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 name="Rectangle: Rounded Corners 33">
            <a:extLst>
              <a:ext uri="{FF2B5EF4-FFF2-40B4-BE49-F238E27FC236}">
                <a16:creationId xmlns:a16="http://schemas.microsoft.com/office/drawing/2014/main" id="{D8B25A0A-3DF0-1A48-BD66-104C43700664}"/>
              </a:ext>
            </a:extLst>
          </p:cNvPr>
          <p:cNvSpPr/>
          <p:nvPr/>
        </p:nvSpPr>
        <p:spPr>
          <a:xfrm>
            <a:off x="410520" y="3112840"/>
            <a:ext cx="3800193" cy="1158467"/>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Careers in health need more than qualifications. They need all sorts of </a:t>
            </a: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people skills</a:t>
            </a: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too!</a:t>
            </a:r>
          </a:p>
        </p:txBody>
      </p:sp>
      <p:sp>
        <p:nvSpPr>
          <p:cNvPr id="16" name="Shape 88">
            <a:extLst>
              <a:ext uri="{FF2B5EF4-FFF2-40B4-BE49-F238E27FC236}">
                <a16:creationId xmlns:a16="http://schemas.microsoft.com/office/drawing/2014/main" id="{37841430-C7A2-4421-8B88-08F7ED18B6B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7" name="Pentagon 20">
            <a:extLst>
              <a:ext uri="{FF2B5EF4-FFF2-40B4-BE49-F238E27FC236}">
                <a16:creationId xmlns:a16="http://schemas.microsoft.com/office/drawing/2014/main" id="{C594BE3D-0457-469E-95A0-205B67D4900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6" name="Cloud 25">
            <a:extLst>
              <a:ext uri="{FF2B5EF4-FFF2-40B4-BE49-F238E27FC236}">
                <a16:creationId xmlns:a16="http://schemas.microsoft.com/office/drawing/2014/main" id="{C0FE9FE9-FB61-40E8-BE58-CF666E5E8585}"/>
              </a:ext>
            </a:extLst>
          </p:cNvPr>
          <p:cNvSpPr/>
          <p:nvPr/>
        </p:nvSpPr>
        <p:spPr>
          <a:xfrm>
            <a:off x="4389705" y="3067146"/>
            <a:ext cx="4380910" cy="185372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 discussion (1 min)</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Based on the video, can you think of what these people skills are? </a:t>
            </a:r>
          </a:p>
        </p:txBody>
      </p:sp>
      <p:sp>
        <p:nvSpPr>
          <p:cNvPr id="20" name="Rectangle: Rounded Corners 33">
            <a:extLst>
              <a:ext uri="{FF2B5EF4-FFF2-40B4-BE49-F238E27FC236}">
                <a16:creationId xmlns:a16="http://schemas.microsoft.com/office/drawing/2014/main" id="{B9EC0439-B821-42F0-BDA7-B04B651D6F5E}"/>
              </a:ext>
            </a:extLst>
          </p:cNvPr>
          <p:cNvSpPr/>
          <p:nvPr/>
        </p:nvSpPr>
        <p:spPr>
          <a:xfrm>
            <a:off x="4587283" y="5206990"/>
            <a:ext cx="1759007" cy="53860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Rapport</a:t>
            </a:r>
          </a:p>
        </p:txBody>
      </p:sp>
    </p:spTree>
    <p:extLst>
      <p:ext uri="{BB962C8B-B14F-4D97-AF65-F5344CB8AC3E}">
        <p14:creationId xmlns:p14="http://schemas.microsoft.com/office/powerpoint/2010/main" val="234951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5" grpId="0" animBg="1"/>
      <p:bldP spid="25" grpId="0" animBg="1"/>
      <p:bldP spid="19" grpId="0" animBg="1"/>
      <p:bldP spid="26"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rotWithShape="1">
          <a:blip r:embed="rId4" cstate="print">
            <a:extLst>
              <a:ext uri="{28A0092B-C50C-407E-A947-70E740481C1C}">
                <a14:useLocalDpi xmlns:a14="http://schemas.microsoft.com/office/drawing/2010/main"/>
              </a:ext>
            </a:extLst>
          </a:blip>
          <a:srcRect b="12762"/>
          <a:stretch/>
        </p:blipFill>
        <p:spPr>
          <a:xfrm>
            <a:off x="370558" y="1312997"/>
            <a:ext cx="5860283" cy="3481836"/>
          </a:xfrm>
          <a:prstGeom prst="rect">
            <a:avLst/>
          </a:prstGeom>
          <a:ln w="19050">
            <a:solidFill>
              <a:srgbClr val="C00000"/>
            </a:solidFill>
          </a:ln>
        </p:spPr>
      </p:pic>
      <p:sp>
        <p:nvSpPr>
          <p:cNvPr id="18" name="Shape 88">
            <a:extLst>
              <a:ext uri="{FF2B5EF4-FFF2-40B4-BE49-F238E27FC236}">
                <a16:creationId xmlns:a16="http://schemas.microsoft.com/office/drawing/2014/main" id="{B3665380-2CF7-4151-BEEF-35E12D4B778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796573" y="208607"/>
            <a:ext cx="7163001" cy="538608"/>
          </a:xfrm>
          <a:prstGeom prst="rect">
            <a:avLst/>
          </a:prstGeom>
          <a:noFill/>
          <a:ln>
            <a:noFill/>
          </a:ln>
        </p:spPr>
        <p:txBody>
          <a:bodyPr lIns="91425" tIns="45700" rIns="91425" bIns="45700" anchor="t" anchorCtr="0">
            <a:noAutofit/>
          </a:bodyPr>
          <a:lstStyle/>
          <a:p>
            <a:pPr>
              <a:buSzPct val="25000"/>
            </a:pPr>
            <a:r>
              <a:rPr lang="en-GB" sz="2200" b="1" dirty="0">
                <a:latin typeface="Helvetica Neue" panose="02000503000000020004" pitchFamily="2" charset="0"/>
                <a:ea typeface="Helvetica Neue" panose="02000503000000020004" pitchFamily="2" charset="0"/>
                <a:cs typeface="Helvetica Neue" panose="02000503000000020004" pitchFamily="2" charset="0"/>
                <a:sym typeface="Lato"/>
              </a:rPr>
              <a:t>What about a career as a radiographer?</a:t>
            </a:r>
          </a:p>
        </p:txBody>
      </p:sp>
      <p:sp>
        <p:nvSpPr>
          <p:cNvPr id="22" name="Rectangle: Rounded Corners 33">
            <a:extLst>
              <a:ext uri="{FF2B5EF4-FFF2-40B4-BE49-F238E27FC236}">
                <a16:creationId xmlns:a16="http://schemas.microsoft.com/office/drawing/2014/main" id="{0DAEF1CE-60B0-45EE-908E-2E9E571752BC}"/>
              </a:ext>
            </a:extLst>
          </p:cNvPr>
          <p:cNvSpPr/>
          <p:nvPr/>
        </p:nvSpPr>
        <p:spPr>
          <a:xfrm>
            <a:off x="370558" y="5013161"/>
            <a:ext cx="2778944" cy="1524979"/>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Extension</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 your Science lesson you could find out the effects of radiation on healthy cells in the body.</a:t>
            </a:r>
          </a:p>
          <a:p>
            <a:pPr algn="ct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7" name="Picture 2" descr="Image result for wow careers">
            <a:extLst>
              <a:ext uri="{FF2B5EF4-FFF2-40B4-BE49-F238E27FC236}">
                <a16:creationId xmlns:a16="http://schemas.microsoft.com/office/drawing/2014/main" id="{2D7DABEE-D9DB-47D8-BBD9-4F37E40D46B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20">
            <a:extLst>
              <a:ext uri="{FF2B5EF4-FFF2-40B4-BE49-F238E27FC236}">
                <a16:creationId xmlns:a16="http://schemas.microsoft.com/office/drawing/2014/main" id="{5779BAD4-55BB-4929-B622-E0666F4B6BA4}"/>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34" name="Rectangle: Rounded Corners 33">
            <a:extLst>
              <a:ext uri="{FF2B5EF4-FFF2-40B4-BE49-F238E27FC236}">
                <a16:creationId xmlns:a16="http://schemas.microsoft.com/office/drawing/2014/main" id="{6A4206D9-B7E3-4634-AA38-65EA35E67DEF}"/>
              </a:ext>
            </a:extLst>
          </p:cNvPr>
          <p:cNvSpPr/>
          <p:nvPr/>
        </p:nvSpPr>
        <p:spPr>
          <a:xfrm>
            <a:off x="5859659" y="4904753"/>
            <a:ext cx="2930113" cy="1633387"/>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Radiation Therapy (Radiotherapy):</a:t>
            </a:r>
          </a:p>
          <a:p>
            <a:pPr algn="ctr"/>
            <a:r>
              <a:rPr lang="en-GB" sz="1600" dirty="0">
                <a:solidFill>
                  <a:schemeClr val="tx1"/>
                </a:solidFill>
                <a:latin typeface="Helvetica Neue" panose="02000503000000020004"/>
                <a:sym typeface="Lato"/>
              </a:rPr>
              <a:t>This i</a:t>
            </a:r>
            <a:r>
              <a:rPr lang="en-GB" sz="1600" dirty="0">
                <a:solidFill>
                  <a:schemeClr val="tx1"/>
                </a:solidFill>
                <a:latin typeface="Helvetica Neue" panose="02000503000000020004"/>
              </a:rPr>
              <a:t>s a cancer treatment that uses high doses of radiation to kill cancer cells and shrink tumours.</a:t>
            </a:r>
            <a:endParaRPr lang="en-GB" sz="1600" dirty="0">
              <a:solidFill>
                <a:schemeClr val="tx1"/>
              </a:solidFill>
              <a:latin typeface="Helvetica Neue" panose="02000503000000020004"/>
              <a:ea typeface="Helvetica Neue" panose="02000503000000020004" pitchFamily="2" charset="0"/>
              <a:cs typeface="Helvetica Neue" panose="02000503000000020004" pitchFamily="2" charset="0"/>
              <a:sym typeface="Lato"/>
            </a:endParaRPr>
          </a:p>
        </p:txBody>
      </p:sp>
      <p:sp>
        <p:nvSpPr>
          <p:cNvPr id="36" name="Cloud 35">
            <a:extLst>
              <a:ext uri="{FF2B5EF4-FFF2-40B4-BE49-F238E27FC236}">
                <a16:creationId xmlns:a16="http://schemas.microsoft.com/office/drawing/2014/main" id="{F94389A3-A650-4C1B-BFA5-BC0514B19209}"/>
              </a:ext>
            </a:extLst>
          </p:cNvPr>
          <p:cNvSpPr/>
          <p:nvPr/>
        </p:nvSpPr>
        <p:spPr>
          <a:xfrm>
            <a:off x="5859659" y="1022322"/>
            <a:ext cx="3059715" cy="206967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Recall (2 mins) </a:t>
            </a: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Click the image to watch a video. What were the two ways radiation was used?</a:t>
            </a:r>
          </a:p>
        </p:txBody>
      </p:sp>
      <p:sp>
        <p:nvSpPr>
          <p:cNvPr id="13" name="Rectangle: Rounded Corners 33">
            <a:extLst>
              <a:ext uri="{FF2B5EF4-FFF2-40B4-BE49-F238E27FC236}">
                <a16:creationId xmlns:a16="http://schemas.microsoft.com/office/drawing/2014/main" id="{F0E485DB-6D25-4E8D-A8AD-4C50B896101D}"/>
              </a:ext>
            </a:extLst>
          </p:cNvPr>
          <p:cNvSpPr/>
          <p:nvPr/>
        </p:nvSpPr>
        <p:spPr>
          <a:xfrm>
            <a:off x="415756" y="841054"/>
            <a:ext cx="706282" cy="642571"/>
          </a:xfrm>
          <a:prstGeom prst="roundRect">
            <a:avLst/>
          </a:prstGeom>
          <a:solidFill>
            <a:srgbClr val="D9D9D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0:00-</a:t>
            </a:r>
          </a:p>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2:16</a:t>
            </a:r>
          </a:p>
        </p:txBody>
      </p:sp>
      <p:sp>
        <p:nvSpPr>
          <p:cNvPr id="4" name="Rectangle 3"/>
          <p:cNvSpPr/>
          <p:nvPr/>
        </p:nvSpPr>
        <p:spPr>
          <a:xfrm>
            <a:off x="122787" y="6594745"/>
            <a:ext cx="4572000" cy="246221"/>
          </a:xfrm>
          <a:prstGeom prst="rect">
            <a:avLst/>
          </a:prstGeom>
        </p:spPr>
        <p:txBody>
          <a:bodyPr>
            <a:spAutoFit/>
          </a:bodyPr>
          <a:lstStyle/>
          <a:p>
            <a:r>
              <a:rPr lang="en-GB" sz="1000" dirty="0">
                <a:hlinkClick r:id="rId3"/>
              </a:rPr>
              <a:t>https://www.youtube.com/watch?v=9JxrqT6_5ew</a:t>
            </a:r>
            <a:endParaRPr lang="en-GB" sz="1000" dirty="0"/>
          </a:p>
        </p:txBody>
      </p:sp>
    </p:spTree>
    <p:extLst>
      <p:ext uri="{BB962C8B-B14F-4D97-AF65-F5344CB8AC3E}">
        <p14:creationId xmlns:p14="http://schemas.microsoft.com/office/powerpoint/2010/main" val="38561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a:extLst>
              <a:ext uri="{FF2B5EF4-FFF2-40B4-BE49-F238E27FC236}">
                <a16:creationId xmlns:a16="http://schemas.microsoft.com/office/drawing/2014/main" id="{B3665380-2CF7-4151-BEEF-35E12D4B778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796573" y="208607"/>
            <a:ext cx="7163001" cy="538608"/>
          </a:xfrm>
          <a:prstGeom prst="rect">
            <a:avLst/>
          </a:prstGeom>
          <a:noFill/>
          <a:ln>
            <a:noFill/>
          </a:ln>
        </p:spPr>
        <p:txBody>
          <a:bodyPr lIns="91425" tIns="45700" rIns="91425" bIns="45700" anchor="t" anchorCtr="0">
            <a:noAutofit/>
          </a:bodyPr>
          <a:lstStyle/>
          <a:p>
            <a:pPr>
              <a:buSzPct val="25000"/>
            </a:pPr>
            <a:r>
              <a:rPr lang="en-GB" sz="2200" b="1" dirty="0">
                <a:latin typeface="Helvetica Neue" panose="02000503000000020004" pitchFamily="2" charset="0"/>
                <a:ea typeface="Helvetica Neue" panose="02000503000000020004" pitchFamily="2" charset="0"/>
                <a:cs typeface="Helvetica Neue" panose="02000503000000020004" pitchFamily="2" charset="0"/>
                <a:sym typeface="Lato"/>
              </a:rPr>
              <a:t>How is radiation used for diagnosis and treatment?</a:t>
            </a:r>
          </a:p>
        </p:txBody>
      </p:sp>
      <p:sp>
        <p:nvSpPr>
          <p:cNvPr id="22" name="Rectangle: Rounded Corners 33">
            <a:extLst>
              <a:ext uri="{FF2B5EF4-FFF2-40B4-BE49-F238E27FC236}">
                <a16:creationId xmlns:a16="http://schemas.microsoft.com/office/drawing/2014/main" id="{0DAEF1CE-60B0-45EE-908E-2E9E571752BC}"/>
              </a:ext>
            </a:extLst>
          </p:cNvPr>
          <p:cNvSpPr/>
          <p:nvPr/>
        </p:nvSpPr>
        <p:spPr>
          <a:xfrm>
            <a:off x="5234082" y="3924739"/>
            <a:ext cx="3570525" cy="2606952"/>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Fun Fact</a:t>
            </a: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a:t>
            </a:r>
          </a:p>
          <a:p>
            <a:pPr algn="ctr"/>
            <a:r>
              <a:rPr lang="en-GB" sz="1600" dirty="0">
                <a:solidFill>
                  <a:schemeClr val="tx1"/>
                </a:solidFill>
                <a:latin typeface="Helvetica Neue" panose="02000503000000020004"/>
              </a:rPr>
              <a:t>Because radiation was found to exist in hot spring waters which were known for their ‘healing powers’, it was marketed as a wonder cure for all sorts of illnesses in Victorian times.  </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7" name="Picture 2" descr="Image result for wow careers">
            <a:extLst>
              <a:ext uri="{FF2B5EF4-FFF2-40B4-BE49-F238E27FC236}">
                <a16:creationId xmlns:a16="http://schemas.microsoft.com/office/drawing/2014/main" id="{2D7DABEE-D9DB-47D8-BBD9-4F37E40D46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20">
            <a:extLst>
              <a:ext uri="{FF2B5EF4-FFF2-40B4-BE49-F238E27FC236}">
                <a16:creationId xmlns:a16="http://schemas.microsoft.com/office/drawing/2014/main" id="{5779BAD4-55BB-4929-B622-E0666F4B6BA4}"/>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4" name="Rectangle: Rounded Corners 33">
            <a:extLst>
              <a:ext uri="{FF2B5EF4-FFF2-40B4-BE49-F238E27FC236}">
                <a16:creationId xmlns:a16="http://schemas.microsoft.com/office/drawing/2014/main" id="{6A4206D9-B7E3-4634-AA38-65EA35E67DEF}"/>
              </a:ext>
            </a:extLst>
          </p:cNvPr>
          <p:cNvSpPr/>
          <p:nvPr/>
        </p:nvSpPr>
        <p:spPr>
          <a:xfrm>
            <a:off x="339393" y="5486400"/>
            <a:ext cx="4678083" cy="1020674"/>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rPr>
              <a:t>High energy radiation: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rPr>
              <a:t>This affects the cancer cells to the point that they cannot repair themselves from the damage.  </a:t>
            </a:r>
            <a:endParaRPr lang="en-GB" sz="1400" dirty="0">
              <a:solidFill>
                <a:schemeClr val="tx1"/>
              </a:solidFill>
              <a:latin typeface="Helvetica Neue" panose="02000503000000020004"/>
              <a:ea typeface="Helvetica Neue" panose="02000503000000020004" pitchFamily="2" charset="0"/>
              <a:cs typeface="Helvetica Neue" panose="02000503000000020004" pitchFamily="2" charset="0"/>
              <a:sym typeface="Lato"/>
            </a:endParaRPr>
          </a:p>
          <a:p>
            <a:pPr algn="ct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36" name="Cloud 35">
            <a:extLst>
              <a:ext uri="{FF2B5EF4-FFF2-40B4-BE49-F238E27FC236}">
                <a16:creationId xmlns:a16="http://schemas.microsoft.com/office/drawing/2014/main" id="{F94389A3-A650-4C1B-BFA5-BC0514B19209}"/>
              </a:ext>
            </a:extLst>
          </p:cNvPr>
          <p:cNvSpPr/>
          <p:nvPr/>
        </p:nvSpPr>
        <p:spPr>
          <a:xfrm>
            <a:off x="339393" y="794407"/>
            <a:ext cx="3915310" cy="164396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Discuss (2 mins) </a:t>
            </a: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Can you remember how the radiation was used to treat cancer?</a:t>
            </a:r>
          </a:p>
        </p:txBody>
      </p:sp>
      <p:pic>
        <p:nvPicPr>
          <p:cNvPr id="13" name="Picture 12" descr="A person standing in a room&#10;&#10;Description automatically generated">
            <a:extLst>
              <a:ext uri="{FF2B5EF4-FFF2-40B4-BE49-F238E27FC236}">
                <a16:creationId xmlns:a16="http://schemas.microsoft.com/office/drawing/2014/main" id="{B8C2435F-1912-4347-BB66-4BF544E5DA9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8042" y="2600297"/>
            <a:ext cx="3915310" cy="2610207"/>
          </a:xfrm>
          <a:prstGeom prst="rect">
            <a:avLst/>
          </a:prstGeom>
        </p:spPr>
      </p:pic>
      <p:pic>
        <p:nvPicPr>
          <p:cNvPr id="4" name="Picture 3" descr="A picture containing person, indoor, man, wall&#10;&#10;Description automatically generated">
            <a:extLst>
              <a:ext uri="{FF2B5EF4-FFF2-40B4-BE49-F238E27FC236}">
                <a16:creationId xmlns:a16="http://schemas.microsoft.com/office/drawing/2014/main" id="{732CF30A-F361-4AAD-BCF5-9899EBC0CEB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30648" y="1030874"/>
            <a:ext cx="3915310" cy="2610206"/>
          </a:xfrm>
          <a:prstGeom prst="rect">
            <a:avLst/>
          </a:prstGeom>
        </p:spPr>
      </p:pic>
    </p:spTree>
    <p:extLst>
      <p:ext uri="{BB962C8B-B14F-4D97-AF65-F5344CB8AC3E}">
        <p14:creationId xmlns:p14="http://schemas.microsoft.com/office/powerpoint/2010/main" val="17628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smoking">
            <a:extLst>
              <a:ext uri="{FF2B5EF4-FFF2-40B4-BE49-F238E27FC236}">
                <a16:creationId xmlns:a16="http://schemas.microsoft.com/office/drawing/2014/main" id="{7BD28997-5539-473B-8028-8F5C83EB82F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34411" y="1015449"/>
            <a:ext cx="2024657" cy="1349771"/>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88">
            <a:extLst>
              <a:ext uri="{FF2B5EF4-FFF2-40B4-BE49-F238E27FC236}">
                <a16:creationId xmlns:a16="http://schemas.microsoft.com/office/drawing/2014/main" id="{B3665380-2CF7-4151-BEEF-35E12D4B778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796573" y="208607"/>
            <a:ext cx="7163001" cy="538608"/>
          </a:xfrm>
          <a:prstGeom prst="rect">
            <a:avLst/>
          </a:prstGeom>
          <a:noFill/>
          <a:ln>
            <a:noFill/>
          </a:ln>
        </p:spPr>
        <p:txBody>
          <a:bodyPr lIns="91425" tIns="45700" rIns="91425" bIns="45700" anchor="t" anchorCtr="0">
            <a:noAutofit/>
          </a:bodyPr>
          <a:lstStyle/>
          <a:p>
            <a:pPr>
              <a:buSzPct val="25000"/>
            </a:pPr>
            <a:r>
              <a:rPr lang="en-GB" sz="2200" b="1" dirty="0">
                <a:latin typeface="Helvetica Neue" panose="02000503000000020004" pitchFamily="2" charset="0"/>
                <a:ea typeface="Helvetica Neue" panose="02000503000000020004" pitchFamily="2" charset="0"/>
                <a:cs typeface="Helvetica Neue" panose="02000503000000020004" pitchFamily="2" charset="0"/>
                <a:sym typeface="Lato"/>
              </a:rPr>
              <a:t>What increases the risk factors for cancer?</a:t>
            </a:r>
          </a:p>
        </p:txBody>
      </p:sp>
      <p:pic>
        <p:nvPicPr>
          <p:cNvPr id="17" name="Picture 2" descr="Image result for wow careers">
            <a:extLst>
              <a:ext uri="{FF2B5EF4-FFF2-40B4-BE49-F238E27FC236}">
                <a16:creationId xmlns:a16="http://schemas.microsoft.com/office/drawing/2014/main" id="{2D7DABEE-D9DB-47D8-BBD9-4F37E40D46B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20">
            <a:extLst>
              <a:ext uri="{FF2B5EF4-FFF2-40B4-BE49-F238E27FC236}">
                <a16:creationId xmlns:a16="http://schemas.microsoft.com/office/drawing/2014/main" id="{5779BAD4-55BB-4929-B622-E0666F4B6BA4}"/>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34" name="Rectangle: Rounded Corners 33">
            <a:extLst>
              <a:ext uri="{FF2B5EF4-FFF2-40B4-BE49-F238E27FC236}">
                <a16:creationId xmlns:a16="http://schemas.microsoft.com/office/drawing/2014/main" id="{6A4206D9-B7E3-4634-AA38-65EA35E67DEF}"/>
              </a:ext>
            </a:extLst>
          </p:cNvPr>
          <p:cNvSpPr/>
          <p:nvPr/>
        </p:nvSpPr>
        <p:spPr>
          <a:xfrm>
            <a:off x="339393" y="4061709"/>
            <a:ext cx="1853255" cy="2445366"/>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If you are worried about cancer, or have any questions about the causes, symptoms and treatments, </a:t>
            </a:r>
          </a:p>
          <a:p>
            <a:pPr algn="ctr"/>
            <a:r>
              <a:rPr lang="en-GB" sz="1600" dirty="0">
                <a:solidFill>
                  <a:schemeClr val="tx1"/>
                </a:solidFill>
                <a:latin typeface="Helvetica Neue" panose="02000503000000020004"/>
                <a:hlinkClick r:id="rId5"/>
              </a:rPr>
              <a:t>click here</a:t>
            </a:r>
            <a:r>
              <a:rPr lang="en-GB" sz="1600" dirty="0">
                <a:solidFill>
                  <a:schemeClr val="tx1"/>
                </a:solidFill>
                <a:latin typeface="Helvetica Neue" panose="02000503000000020004"/>
              </a:rPr>
              <a:t>. </a:t>
            </a:r>
            <a:endParaRPr lang="en-GB" sz="1600" dirty="0">
              <a:solidFill>
                <a:schemeClr val="tx1"/>
              </a:solidFill>
              <a:latin typeface="Helvetica Neue" panose="02000503000000020004"/>
              <a:ea typeface="Helvetica Neue" panose="02000503000000020004" pitchFamily="2" charset="0"/>
              <a:cs typeface="Helvetica Neue" panose="02000503000000020004" pitchFamily="2" charset="0"/>
              <a:sym typeface="Lato"/>
            </a:endParaRPr>
          </a:p>
        </p:txBody>
      </p:sp>
      <p:sp>
        <p:nvSpPr>
          <p:cNvPr id="36" name="Cloud 35">
            <a:extLst>
              <a:ext uri="{FF2B5EF4-FFF2-40B4-BE49-F238E27FC236}">
                <a16:creationId xmlns:a16="http://schemas.microsoft.com/office/drawing/2014/main" id="{F94389A3-A650-4C1B-BFA5-BC0514B19209}"/>
              </a:ext>
            </a:extLst>
          </p:cNvPr>
          <p:cNvSpPr/>
          <p:nvPr/>
        </p:nvSpPr>
        <p:spPr>
          <a:xfrm>
            <a:off x="339393" y="739031"/>
            <a:ext cx="3937193" cy="219651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Discuss (2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do you know about cancer? Can you list the things that can cause it? Click for some ideas.</a:t>
            </a:r>
          </a:p>
        </p:txBody>
      </p:sp>
      <p:sp>
        <p:nvSpPr>
          <p:cNvPr id="13" name="Rectangle: Rounded Corners 12">
            <a:extLst>
              <a:ext uri="{FF2B5EF4-FFF2-40B4-BE49-F238E27FC236}">
                <a16:creationId xmlns:a16="http://schemas.microsoft.com/office/drawing/2014/main" id="{FAFD3F32-83FB-4B13-B359-D1881CFD9B7F}"/>
              </a:ext>
            </a:extLst>
          </p:cNvPr>
          <p:cNvSpPr/>
          <p:nvPr/>
        </p:nvSpPr>
        <p:spPr>
          <a:xfrm>
            <a:off x="2323432" y="5111160"/>
            <a:ext cx="6535636" cy="1395915"/>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rPr>
              <a:t>Human papillomavirus (HPV) vaccine</a:t>
            </a:r>
            <a:r>
              <a:rPr lang="en-GB"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rPr>
              <a:t>:</a:t>
            </a:r>
          </a:p>
          <a:p>
            <a:pPr algn="ctr"/>
            <a:r>
              <a:rPr lang="en-GB" sz="1600" dirty="0">
                <a:solidFill>
                  <a:schemeClr val="tx1"/>
                </a:solidFill>
                <a:latin typeface="Helvetica Neue" panose="02000503000000020004"/>
              </a:rPr>
              <a:t>Currently, the national NHS HPV vaccination programme uses a vaccine called Gardasil. Gardasil protects against 4 types of HPV: 6, 11, 16 and 18. Between them, types 16 and 18 are the cause of most cervical cancers in the UK.  </a:t>
            </a:r>
            <a:endParaRPr lang="en-GB" sz="1200" dirty="0">
              <a:solidFill>
                <a:schemeClr val="tx1"/>
              </a:solidFill>
              <a:latin typeface="Helvetica Neue" panose="02000503000000020004"/>
              <a:ea typeface="Helvetica Neue" panose="02000503000000020004" pitchFamily="2" charset="0"/>
              <a:cs typeface="Helvetica Neue" panose="02000503000000020004" pitchFamily="2" charset="0"/>
              <a:sym typeface="Lato"/>
            </a:endParaRPr>
          </a:p>
          <a:p>
            <a:pPr algn="ct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0" name="Rectangle: Rounded Corners 33">
            <a:extLst>
              <a:ext uri="{FF2B5EF4-FFF2-40B4-BE49-F238E27FC236}">
                <a16:creationId xmlns:a16="http://schemas.microsoft.com/office/drawing/2014/main" id="{D9220D44-F490-462A-8D93-C0A2C7159E07}"/>
              </a:ext>
            </a:extLst>
          </p:cNvPr>
          <p:cNvSpPr/>
          <p:nvPr/>
        </p:nvSpPr>
        <p:spPr>
          <a:xfrm>
            <a:off x="6876671" y="2447611"/>
            <a:ext cx="1591428" cy="538608"/>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Smoking</a:t>
            </a:r>
          </a:p>
        </p:txBody>
      </p:sp>
      <p:grpSp>
        <p:nvGrpSpPr>
          <p:cNvPr id="10" name="Group 9">
            <a:extLst>
              <a:ext uri="{FF2B5EF4-FFF2-40B4-BE49-F238E27FC236}">
                <a16:creationId xmlns:a16="http://schemas.microsoft.com/office/drawing/2014/main" id="{B44E83F5-D1C0-47D9-8CCD-82387C477AAB}"/>
              </a:ext>
            </a:extLst>
          </p:cNvPr>
          <p:cNvGrpSpPr/>
          <p:nvPr/>
        </p:nvGrpSpPr>
        <p:grpSpPr>
          <a:xfrm>
            <a:off x="2444903" y="3010391"/>
            <a:ext cx="2256661" cy="1973331"/>
            <a:chOff x="3573234" y="2532792"/>
            <a:chExt cx="2256661" cy="1973331"/>
          </a:xfrm>
        </p:grpSpPr>
        <p:pic>
          <p:nvPicPr>
            <p:cNvPr id="2054" name="Picture 6" descr="Image result for cancer cells">
              <a:extLst>
                <a:ext uri="{FF2B5EF4-FFF2-40B4-BE49-F238E27FC236}">
                  <a16:creationId xmlns:a16="http://schemas.microsoft.com/office/drawing/2014/main" id="{46B42244-055E-4734-9658-ED2084D115B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52442" y="2636026"/>
              <a:ext cx="1177453" cy="921213"/>
            </a:xfrm>
            <a:prstGeom prst="ellipse">
              <a:avLst/>
            </a:prstGeom>
            <a:noFill/>
            <a:ln w="38100">
              <a:solidFill>
                <a:srgbClr val="BA1A1A"/>
              </a:solidFill>
            </a:ln>
            <a:extLst>
              <a:ext uri="{909E8E84-426E-40DD-AFC4-6F175D3DCCD1}">
                <a14:hiddenFill xmlns:a14="http://schemas.microsoft.com/office/drawing/2010/main">
                  <a:solidFill>
                    <a:srgbClr val="FFFFFF"/>
                  </a:solidFill>
                </a14:hiddenFill>
              </a:ext>
            </a:extLst>
          </p:spPr>
        </p:pic>
        <p:pic>
          <p:nvPicPr>
            <p:cNvPr id="22" name="Picture 2" descr="Image result for microscope">
              <a:extLst>
                <a:ext uri="{FF2B5EF4-FFF2-40B4-BE49-F238E27FC236}">
                  <a16:creationId xmlns:a16="http://schemas.microsoft.com/office/drawing/2014/main" id="{4DD834B9-CC6D-42D4-8E4B-2C4B017875FF}"/>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573234" y="2532792"/>
              <a:ext cx="1265307" cy="197333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65FB2924-59FA-4DB9-8FE8-A22E58BFA40E}"/>
                </a:ext>
              </a:extLst>
            </p:cNvPr>
            <p:cNvCxnSpPr>
              <a:cxnSpLocks/>
            </p:cNvCxnSpPr>
            <p:nvPr/>
          </p:nvCxnSpPr>
          <p:spPr>
            <a:xfrm flipV="1">
              <a:off x="4327438" y="3029796"/>
              <a:ext cx="321011" cy="892940"/>
            </a:xfrm>
            <a:prstGeom prst="line">
              <a:avLst/>
            </a:prstGeom>
            <a:ln w="38100">
              <a:solidFill>
                <a:srgbClr val="BA1A1A"/>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9DBBA4C-5D6F-4B2D-8FAF-675AB85870B2}"/>
                </a:ext>
              </a:extLst>
            </p:cNvPr>
            <p:cNvCxnSpPr>
              <a:cxnSpLocks/>
              <a:endCxn id="2054" idx="5"/>
            </p:cNvCxnSpPr>
            <p:nvPr/>
          </p:nvCxnSpPr>
          <p:spPr>
            <a:xfrm flipV="1">
              <a:off x="4482098" y="3422330"/>
              <a:ext cx="1175363" cy="639378"/>
            </a:xfrm>
            <a:prstGeom prst="line">
              <a:avLst/>
            </a:prstGeom>
            <a:ln w="38100">
              <a:solidFill>
                <a:srgbClr val="BA1A1A"/>
              </a:solidFill>
            </a:ln>
            <a:effectLst/>
          </p:spPr>
          <p:style>
            <a:lnRef idx="2">
              <a:schemeClr val="accent1"/>
            </a:lnRef>
            <a:fillRef idx="0">
              <a:schemeClr val="accent1"/>
            </a:fillRef>
            <a:effectRef idx="1">
              <a:schemeClr val="accent1"/>
            </a:effectRef>
            <a:fontRef idx="minor">
              <a:schemeClr val="tx1"/>
            </a:fontRef>
          </p:style>
        </p:cxnSp>
      </p:grpSp>
      <p:pic>
        <p:nvPicPr>
          <p:cNvPr id="3074" name="Picture 2" descr="Image result for vaccination">
            <a:extLst>
              <a:ext uri="{FF2B5EF4-FFF2-40B4-BE49-F238E27FC236}">
                <a16:creationId xmlns:a16="http://schemas.microsoft.com/office/drawing/2014/main" id="{F14AF7DA-7332-4985-A447-F7FFAAD817F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10800000">
            <a:off x="7620260" y="4221621"/>
            <a:ext cx="1179266" cy="11776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picture containing indoor, person&#10;&#10;Description automatically generated">
            <a:extLst>
              <a:ext uri="{FF2B5EF4-FFF2-40B4-BE49-F238E27FC236}">
                <a16:creationId xmlns:a16="http://schemas.microsoft.com/office/drawing/2014/main" id="{19E15DC9-C55F-4D5E-9FBA-29CAF260147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491378" y="1020184"/>
            <a:ext cx="2024657" cy="1349771"/>
          </a:xfrm>
          <a:prstGeom prst="rect">
            <a:avLst/>
          </a:prstGeom>
        </p:spPr>
      </p:pic>
      <p:sp>
        <p:nvSpPr>
          <p:cNvPr id="33" name="Rectangle: Rounded Corners 33">
            <a:extLst>
              <a:ext uri="{FF2B5EF4-FFF2-40B4-BE49-F238E27FC236}">
                <a16:creationId xmlns:a16="http://schemas.microsoft.com/office/drawing/2014/main" id="{C58BC958-C19A-47C8-B328-4B4BA9D94C66}"/>
              </a:ext>
            </a:extLst>
          </p:cNvPr>
          <p:cNvSpPr/>
          <p:nvPr/>
        </p:nvSpPr>
        <p:spPr>
          <a:xfrm>
            <a:off x="4701564" y="2451994"/>
            <a:ext cx="1591428" cy="538608"/>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Tanning Booth</a:t>
            </a:r>
          </a:p>
        </p:txBody>
      </p:sp>
      <p:sp>
        <p:nvSpPr>
          <p:cNvPr id="35" name="Rectangle: Rounded Corners 33">
            <a:extLst>
              <a:ext uri="{FF2B5EF4-FFF2-40B4-BE49-F238E27FC236}">
                <a16:creationId xmlns:a16="http://schemas.microsoft.com/office/drawing/2014/main" id="{BACDBE37-3ADB-4787-958B-7D6938821EBD}"/>
              </a:ext>
            </a:extLst>
          </p:cNvPr>
          <p:cNvSpPr/>
          <p:nvPr/>
        </p:nvSpPr>
        <p:spPr>
          <a:xfrm>
            <a:off x="5168316" y="3360998"/>
            <a:ext cx="1591428" cy="538608"/>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Sun’s Rays</a:t>
            </a:r>
          </a:p>
        </p:txBody>
      </p:sp>
      <p:sp>
        <p:nvSpPr>
          <p:cNvPr id="37" name="Rectangle: Rounded Corners 33">
            <a:extLst>
              <a:ext uri="{FF2B5EF4-FFF2-40B4-BE49-F238E27FC236}">
                <a16:creationId xmlns:a16="http://schemas.microsoft.com/office/drawing/2014/main" id="{41904DFB-89EB-431D-94AB-BBBFB46EEC0E}"/>
              </a:ext>
            </a:extLst>
          </p:cNvPr>
          <p:cNvSpPr/>
          <p:nvPr/>
        </p:nvSpPr>
        <p:spPr>
          <a:xfrm>
            <a:off x="6368146" y="4270003"/>
            <a:ext cx="1591428" cy="538608"/>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Genetics</a:t>
            </a:r>
          </a:p>
        </p:txBody>
      </p:sp>
      <p:sp>
        <p:nvSpPr>
          <p:cNvPr id="38" name="Rectangle: Rounded Corners 33">
            <a:extLst>
              <a:ext uri="{FF2B5EF4-FFF2-40B4-BE49-F238E27FC236}">
                <a16:creationId xmlns:a16="http://schemas.microsoft.com/office/drawing/2014/main" id="{12FC10C3-5A0E-491A-9634-A470BCDCE173}"/>
              </a:ext>
            </a:extLst>
          </p:cNvPr>
          <p:cNvSpPr/>
          <p:nvPr/>
        </p:nvSpPr>
        <p:spPr>
          <a:xfrm>
            <a:off x="4313246" y="4270003"/>
            <a:ext cx="1591428" cy="538608"/>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Age</a:t>
            </a:r>
          </a:p>
        </p:txBody>
      </p:sp>
      <p:sp>
        <p:nvSpPr>
          <p:cNvPr id="39" name="Rectangle: Rounded Corners 33">
            <a:extLst>
              <a:ext uri="{FF2B5EF4-FFF2-40B4-BE49-F238E27FC236}">
                <a16:creationId xmlns:a16="http://schemas.microsoft.com/office/drawing/2014/main" id="{BAD85ABE-B3C8-4CC5-B42E-8C33FA150C66}"/>
              </a:ext>
            </a:extLst>
          </p:cNvPr>
          <p:cNvSpPr/>
          <p:nvPr/>
        </p:nvSpPr>
        <p:spPr>
          <a:xfrm>
            <a:off x="7267640" y="3358807"/>
            <a:ext cx="1591428" cy="538608"/>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Viruses</a:t>
            </a:r>
          </a:p>
        </p:txBody>
      </p:sp>
      <p:sp>
        <p:nvSpPr>
          <p:cNvPr id="40" name="Rectangle: Rounded Corners 33">
            <a:extLst>
              <a:ext uri="{FF2B5EF4-FFF2-40B4-BE49-F238E27FC236}">
                <a16:creationId xmlns:a16="http://schemas.microsoft.com/office/drawing/2014/main" id="{5C58DC89-3A21-4013-B0A9-25664EB8333F}"/>
              </a:ext>
            </a:extLst>
          </p:cNvPr>
          <p:cNvSpPr/>
          <p:nvPr/>
        </p:nvSpPr>
        <p:spPr>
          <a:xfrm>
            <a:off x="339393" y="3113624"/>
            <a:ext cx="1806117" cy="809175"/>
          </a:xfrm>
          <a:prstGeom prst="round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Cancer cells under a microscope. </a:t>
            </a:r>
          </a:p>
        </p:txBody>
      </p:sp>
    </p:spTree>
    <p:extLst>
      <p:ext uri="{BB962C8B-B14F-4D97-AF65-F5344CB8AC3E}">
        <p14:creationId xmlns:p14="http://schemas.microsoft.com/office/powerpoint/2010/main" val="188671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074"/>
                                        </p:tgtEl>
                                        <p:attrNameLst>
                                          <p:attrName>style.visibility</p:attrName>
                                        </p:attrNameLst>
                                      </p:cBhvr>
                                      <p:to>
                                        <p:strVal val="visible"/>
                                      </p:to>
                                    </p:set>
                                    <p:animEffect transition="in" filter="fade">
                                      <p:cBhvr>
                                        <p:cTn id="53" dur="500"/>
                                        <p:tgtEl>
                                          <p:spTgt spid="307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13" grpId="0" animBg="1"/>
      <p:bldP spid="20" grpId="0" animBg="1"/>
      <p:bldP spid="33" grpId="0" animBg="1"/>
      <p:bldP spid="35" grpId="0" animBg="1"/>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footballer feet">
            <a:extLst>
              <a:ext uri="{FF2B5EF4-FFF2-40B4-BE49-F238E27FC236}">
                <a16:creationId xmlns:a16="http://schemas.microsoft.com/office/drawing/2014/main" id="{620E65B0-2525-4B1A-B018-CD5E85EDE3C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97233" y="3040803"/>
            <a:ext cx="2159467" cy="20153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wow careers">
            <a:extLst>
              <a:ext uri="{FF2B5EF4-FFF2-40B4-BE49-F238E27FC236}">
                <a16:creationId xmlns:a16="http://schemas.microsoft.com/office/drawing/2014/main" id="{C1A0262E-7D09-4E95-877E-BBB60321F20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193818" y="227330"/>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14">
            <a:extLst>
              <a:ext uri="{FF2B5EF4-FFF2-40B4-BE49-F238E27FC236}">
                <a16:creationId xmlns:a16="http://schemas.microsoft.com/office/drawing/2014/main" id="{8806C1FF-7E28-42E7-9523-CB2C7C9A51A9}"/>
              </a:ext>
            </a:extLst>
          </p:cNvPr>
          <p:cNvSpPr/>
          <p:nvPr/>
        </p:nvSpPr>
        <p:spPr>
          <a:xfrm>
            <a:off x="1014054" y="227330"/>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905315" y="336673"/>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49556" y="264945"/>
            <a:ext cx="8001569" cy="538608"/>
          </a:xfrm>
          <a:prstGeom prst="rect">
            <a:avLst/>
          </a:prstGeom>
          <a:noFill/>
          <a:ln>
            <a:noFill/>
          </a:ln>
        </p:spPr>
        <p:txBody>
          <a:bodyPr lIns="91425" tIns="45700" rIns="91425" bIns="45700" anchor="t" anchorCtr="0">
            <a:noAutofit/>
          </a:bodyPr>
          <a:lstStyle/>
          <a:p>
            <a:pPr>
              <a:buSzPct val="25000"/>
            </a:pPr>
            <a:r>
              <a:rPr lang="en-GB" sz="2200" b="1" dirty="0">
                <a:latin typeface="Helvetica Neue" panose="02000503000000020004" pitchFamily="2" charset="0"/>
                <a:ea typeface="Helvetica Neue" panose="02000503000000020004" pitchFamily="2" charset="0"/>
                <a:cs typeface="Helvetica Neue" panose="02000503000000020004" pitchFamily="2" charset="0"/>
                <a:sym typeface="Lato"/>
              </a:rPr>
              <a:t>Did you realise how important podiatry is in sport?</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5228161" y="5286038"/>
            <a:ext cx="3522964" cy="1234042"/>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b="1"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Pressure:</a:t>
            </a:r>
          </a:p>
          <a:p>
            <a:pPr algn="ctr"/>
            <a:r>
              <a:rPr lang="en-GB" sz="1600" dirty="0">
                <a:solidFill>
                  <a:schemeClr val="tx1"/>
                </a:solidFill>
                <a:latin typeface="Helvetica Neue" panose="02000503000000020004"/>
              </a:rPr>
              <a:t>The scientific definition of pressure is force per unit area: </a:t>
            </a:r>
            <a:r>
              <a:rPr lang="en-GB" sz="1600" i="1" dirty="0">
                <a:solidFill>
                  <a:schemeClr val="tx1"/>
                </a:solidFill>
                <a:latin typeface="Helvetica Neue" panose="02000503000000020004"/>
              </a:rPr>
              <a:t>P</a:t>
            </a:r>
            <a:r>
              <a:rPr lang="en-GB" sz="1600" dirty="0">
                <a:solidFill>
                  <a:schemeClr val="tx1"/>
                </a:solidFill>
                <a:latin typeface="Helvetica Neue" panose="02000503000000020004"/>
              </a:rPr>
              <a:t> = </a:t>
            </a:r>
            <a:r>
              <a:rPr lang="en-GB" sz="1600" i="1" dirty="0">
                <a:solidFill>
                  <a:schemeClr val="tx1"/>
                </a:solidFill>
                <a:latin typeface="Helvetica Neue" panose="02000503000000020004"/>
              </a:rPr>
              <a:t>F</a:t>
            </a:r>
            <a:r>
              <a:rPr lang="en-GB" sz="1600" dirty="0">
                <a:solidFill>
                  <a:schemeClr val="tx1"/>
                </a:solidFill>
                <a:latin typeface="Helvetica Neue" panose="02000503000000020004"/>
              </a:rPr>
              <a:t>/</a:t>
            </a:r>
            <a:r>
              <a:rPr lang="en-GB" sz="1600" i="1" dirty="0">
                <a:solidFill>
                  <a:schemeClr val="tx1"/>
                </a:solidFill>
                <a:latin typeface="Helvetica Neue" panose="02000503000000020004"/>
              </a:rPr>
              <a:t>A</a:t>
            </a:r>
            <a:r>
              <a:rPr lang="en-GB" sz="1600" dirty="0">
                <a:solidFill>
                  <a:schemeClr val="tx1"/>
                </a:solidFill>
                <a:latin typeface="Helvetica Neue" panose="02000503000000020004"/>
              </a:rPr>
              <a:t>.</a:t>
            </a:r>
            <a:endPar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endParaRPr lang="en-US" sz="2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Shape 88">
            <a:extLst>
              <a:ext uri="{FF2B5EF4-FFF2-40B4-BE49-F238E27FC236}">
                <a16:creationId xmlns:a16="http://schemas.microsoft.com/office/drawing/2014/main" id="{C1D714D7-5255-4E39-9B9F-1000149FDB42}"/>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8" name="Pentagon 20">
            <a:extLst>
              <a:ext uri="{FF2B5EF4-FFF2-40B4-BE49-F238E27FC236}">
                <a16:creationId xmlns:a16="http://schemas.microsoft.com/office/drawing/2014/main" id="{DECE8834-B2CD-4497-98D5-4A7245422D82}"/>
              </a:ext>
            </a:extLst>
          </p:cNvPr>
          <p:cNvSpPr/>
          <p:nvPr/>
        </p:nvSpPr>
        <p:spPr>
          <a:xfrm>
            <a:off x="58316"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36" name="Cloud 35">
            <a:extLst>
              <a:ext uri="{FF2B5EF4-FFF2-40B4-BE49-F238E27FC236}">
                <a16:creationId xmlns:a16="http://schemas.microsoft.com/office/drawing/2014/main" id="{5406FE24-29A3-4D7F-B26D-F78FA2F20700}"/>
              </a:ext>
            </a:extLst>
          </p:cNvPr>
          <p:cNvSpPr/>
          <p:nvPr/>
        </p:nvSpPr>
        <p:spPr>
          <a:xfrm>
            <a:off x="226195" y="707864"/>
            <a:ext cx="4089109" cy="225827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Discuss (2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Did you realise how important it is to care for your feet?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about the pressure that we put on them every day?</a:t>
            </a:r>
          </a:p>
        </p:txBody>
      </p:sp>
      <p:sp>
        <p:nvSpPr>
          <p:cNvPr id="42" name="Rectangle: Rounded Corners 33">
            <a:extLst>
              <a:ext uri="{FF2B5EF4-FFF2-40B4-BE49-F238E27FC236}">
                <a16:creationId xmlns:a16="http://schemas.microsoft.com/office/drawing/2014/main" id="{8F2549DC-06A3-4F53-97D6-40A5377B695C}"/>
              </a:ext>
            </a:extLst>
          </p:cNvPr>
          <p:cNvSpPr/>
          <p:nvPr/>
        </p:nvSpPr>
        <p:spPr>
          <a:xfrm>
            <a:off x="437647" y="5286038"/>
            <a:ext cx="3350164" cy="1234042"/>
          </a:xfrm>
          <a:prstGeom prst="roundRect">
            <a:avLst/>
          </a:prstGeom>
          <a:solidFill>
            <a:srgbClr val="F8D0D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Extension:</a:t>
            </a:r>
          </a:p>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Use the formula to the right to measure the pressure you put through your feet every day.</a:t>
            </a:r>
          </a:p>
        </p:txBody>
      </p:sp>
      <p:pic>
        <p:nvPicPr>
          <p:cNvPr id="4098" name="Picture 2" descr="Image result for ballet dancer feet">
            <a:extLst>
              <a:ext uri="{FF2B5EF4-FFF2-40B4-BE49-F238E27FC236}">
                <a16:creationId xmlns:a16="http://schemas.microsoft.com/office/drawing/2014/main" id="{A1DA8201-7A6A-408B-8A23-03A68D976FE5}"/>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402009" y="795568"/>
            <a:ext cx="1571507" cy="204546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runner feet">
            <a:extLst>
              <a:ext uri="{FF2B5EF4-FFF2-40B4-BE49-F238E27FC236}">
                <a16:creationId xmlns:a16="http://schemas.microsoft.com/office/drawing/2014/main" id="{DF37F516-7D84-4C91-9630-C7BC6BA74195}"/>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266496" y="3040803"/>
            <a:ext cx="1966874" cy="201537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calculator">
            <a:extLst>
              <a:ext uri="{FF2B5EF4-FFF2-40B4-BE49-F238E27FC236}">
                <a16:creationId xmlns:a16="http://schemas.microsoft.com/office/drawing/2014/main" id="{C9EF2CBB-C601-4C55-B2E0-83B6C5FB44D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102671" y="5226586"/>
            <a:ext cx="855839" cy="13529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person, indoor, red, computer&#10;&#10;Description automatically generated">
            <a:hlinkClick r:id="rId8"/>
            <a:extLst>
              <a:ext uri="{FF2B5EF4-FFF2-40B4-BE49-F238E27FC236}">
                <a16:creationId xmlns:a16="http://schemas.microsoft.com/office/drawing/2014/main" id="{15066C40-572C-4986-A69C-923AC580A6C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643166" y="3040803"/>
            <a:ext cx="3021254" cy="2014169"/>
          </a:xfrm>
          <a:prstGeom prst="rect">
            <a:avLst/>
          </a:prstGeom>
        </p:spPr>
      </p:pic>
      <p:pic>
        <p:nvPicPr>
          <p:cNvPr id="4106" name="Picture 10" descr="Image result for parkour">
            <a:extLst>
              <a:ext uri="{FF2B5EF4-FFF2-40B4-BE49-F238E27FC236}">
                <a16:creationId xmlns:a16="http://schemas.microsoft.com/office/drawing/2014/main" id="{5BCDA20D-2F1A-4222-B703-0A2F15A23929}"/>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315016" y="1349432"/>
            <a:ext cx="2395262" cy="14804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E1705A0-1C47-4906-822E-A61CC06CE4D9}"/>
              </a:ext>
            </a:extLst>
          </p:cNvPr>
          <p:cNvSpPr/>
          <p:nvPr/>
        </p:nvSpPr>
        <p:spPr>
          <a:xfrm>
            <a:off x="97519" y="6584708"/>
            <a:ext cx="4572000" cy="246221"/>
          </a:xfrm>
          <a:prstGeom prst="rect">
            <a:avLst/>
          </a:prstGeom>
        </p:spPr>
        <p:txBody>
          <a:bodyPr>
            <a:spAutoFit/>
          </a:bodyPr>
          <a:lstStyle/>
          <a:p>
            <a:r>
              <a:rPr lang="en-US" sz="1000" u="sng" dirty="0">
                <a:hlinkClick r:id="rId8"/>
              </a:rPr>
              <a:t>https://www.youtube.com/watch?v=T8Hi2sHtJbI&amp;t</a:t>
            </a:r>
            <a:endParaRPr lang="en-GB" sz="1000" dirty="0"/>
          </a:p>
        </p:txBody>
      </p:sp>
    </p:spTree>
    <p:extLst>
      <p:ext uri="{BB962C8B-B14F-4D97-AF65-F5344CB8AC3E}">
        <p14:creationId xmlns:p14="http://schemas.microsoft.com/office/powerpoint/2010/main" val="3199512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200" b="1" dirty="0">
                <a:latin typeface="Helvetica Neue" panose="02000503000000020004" pitchFamily="2" charset="0"/>
                <a:ea typeface="Helvetica Neue" panose="02000503000000020004" pitchFamily="2" charset="0"/>
                <a:cs typeface="Helvetica Neue" panose="02000503000000020004" pitchFamily="2" charset="0"/>
                <a:sym typeface="Lato"/>
              </a:rPr>
              <a:t>Would you like to be an orthoptist?</a:t>
            </a:r>
          </a:p>
        </p:txBody>
      </p:sp>
      <p:sp>
        <p:nvSpPr>
          <p:cNvPr id="16" name="Shape 88">
            <a:extLst>
              <a:ext uri="{FF2B5EF4-FFF2-40B4-BE49-F238E27FC236}">
                <a16:creationId xmlns:a16="http://schemas.microsoft.com/office/drawing/2014/main" id="{C1D714D7-5255-4E39-9B9F-1000149FDB42}"/>
              </a:ext>
            </a:extLst>
          </p:cNvPr>
          <p:cNvSpPr/>
          <p:nvPr/>
        </p:nvSpPr>
        <p:spPr>
          <a:xfrm>
            <a:off x="121407" y="112959"/>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7" name="Picture 2" descr="Image result for wow careers">
            <a:extLst>
              <a:ext uri="{FF2B5EF4-FFF2-40B4-BE49-F238E27FC236}">
                <a16:creationId xmlns:a16="http://schemas.microsoft.com/office/drawing/2014/main" id="{C1A0262E-7D09-4E95-877E-BBB60321F20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4163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8" name="Pentagon 20">
            <a:extLst>
              <a:ext uri="{FF2B5EF4-FFF2-40B4-BE49-F238E27FC236}">
                <a16:creationId xmlns:a16="http://schemas.microsoft.com/office/drawing/2014/main" id="{DECE8834-B2CD-4497-98D5-4A7245422D82}"/>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19" name="Cloud 18">
            <a:extLst>
              <a:ext uri="{FF2B5EF4-FFF2-40B4-BE49-F238E27FC236}">
                <a16:creationId xmlns:a16="http://schemas.microsoft.com/office/drawing/2014/main" id="{5406FE24-29A3-4D7F-B26D-F78FA2F20700}"/>
              </a:ext>
            </a:extLst>
          </p:cNvPr>
          <p:cNvSpPr/>
          <p:nvPr/>
        </p:nvSpPr>
        <p:spPr>
          <a:xfrm>
            <a:off x="195963" y="754862"/>
            <a:ext cx="4248314" cy="2544178"/>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Reflection (2 mins) </a:t>
            </a:r>
          </a:p>
          <a:p>
            <a:pPr algn="ctr"/>
            <a:r>
              <a:rPr lang="en-GB" sz="1600" dirty="0">
                <a:solidFill>
                  <a:schemeClr val="tx1"/>
                </a:solidFill>
                <a:latin typeface="Helvetica Neue"/>
                <a:ea typeface="Helvetica Neue" panose="02000503000000020004" pitchFamily="2" charset="0"/>
                <a:cs typeface="Helvetica Neue" panose="02000503000000020004" pitchFamily="2" charset="0"/>
                <a:sym typeface="Century Gothic"/>
              </a:rPr>
              <a:t>Your eyes need to work and move together to see depth. Try looking at a magic  3D image , then when you see the picture cover one eye? What happens ? </a:t>
            </a:r>
            <a:endParaRPr lang="en-GB" sz="1600" dirty="0">
              <a:solidFill>
                <a:schemeClr val="tx1"/>
              </a:solidFill>
              <a:latin typeface="Helvetica Neue"/>
              <a:ea typeface="Helvetica Neue" panose="02000503000000020004" pitchFamily="2" charset="0"/>
              <a:cs typeface="Helvetica Neue" panose="02000503000000020004" pitchFamily="2" charset="0"/>
            </a:endParaRPr>
          </a:p>
        </p:txBody>
      </p:sp>
      <p:sp>
        <p:nvSpPr>
          <p:cNvPr id="22" name="Rectangle: Rounded Corners 33">
            <a:extLst>
              <a:ext uri="{FF2B5EF4-FFF2-40B4-BE49-F238E27FC236}">
                <a16:creationId xmlns:a16="http://schemas.microsoft.com/office/drawing/2014/main" id="{8F2549DC-06A3-4F53-97D6-40A5377B695C}"/>
              </a:ext>
            </a:extLst>
          </p:cNvPr>
          <p:cNvSpPr/>
          <p:nvPr/>
        </p:nvSpPr>
        <p:spPr>
          <a:xfrm>
            <a:off x="357048" y="3424747"/>
            <a:ext cx="3349538" cy="3203364"/>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endParaRPr lang="en-US" sz="1600" dirty="0">
              <a:solidFill>
                <a:schemeClr val="tx1"/>
              </a:solidFill>
              <a:ea typeface="+mn-lt"/>
              <a:cs typeface="+mn-lt"/>
            </a:endParaRPr>
          </a:p>
          <a:p>
            <a:pPr algn="ctr"/>
            <a:r>
              <a:rPr lang="en-US" sz="1600" b="1" dirty="0">
                <a:solidFill>
                  <a:schemeClr val="tx1"/>
                </a:solidFill>
                <a:latin typeface="Helvetica Neue" panose="02000503000000020004"/>
                <a:ea typeface="+mn-lt"/>
                <a:cs typeface="+mn-lt"/>
              </a:rPr>
              <a:t>FUN FACTS</a:t>
            </a:r>
          </a:p>
          <a:p>
            <a:pPr algn="ctr"/>
            <a:r>
              <a:rPr lang="en-US" sz="1600" dirty="0">
                <a:solidFill>
                  <a:schemeClr val="tx1"/>
                </a:solidFill>
                <a:latin typeface="Helvetica Neue" panose="02000503000000020004"/>
                <a:ea typeface="+mn-lt"/>
                <a:cs typeface="+mn-lt"/>
              </a:rPr>
              <a:t>Each eye has 6 muscles that move the eyes up, down, inwards, outwards and in a rotary action.  </a:t>
            </a:r>
          </a:p>
          <a:p>
            <a:pPr algn="ctr"/>
            <a:r>
              <a:rPr lang="en-US" sz="1600" dirty="0">
                <a:solidFill>
                  <a:schemeClr val="tx1"/>
                </a:solidFill>
                <a:latin typeface="Helvetica Neue" panose="02000503000000020004"/>
                <a:ea typeface="+mn-lt"/>
                <a:cs typeface="+mn-lt"/>
              </a:rPr>
              <a:t>These muscles are controlled by cranial nerves.</a:t>
            </a:r>
          </a:p>
          <a:p>
            <a:pPr algn="ctr"/>
            <a:r>
              <a:rPr lang="en-US" sz="1600" dirty="0">
                <a:solidFill>
                  <a:schemeClr val="tx1"/>
                </a:solidFill>
                <a:latin typeface="Helvetica Neue" panose="02000503000000020004"/>
                <a:ea typeface="+mn-lt"/>
                <a:cs typeface="+mn-lt"/>
              </a:rPr>
              <a:t>If these nerves are damaged, it will stop the muscle from working in its pair.  This will cause a misalignment of the eyes and the patient experiences double vision.</a:t>
            </a:r>
            <a:endParaRPr lang="en-US" sz="1600" dirty="0">
              <a:solidFill>
                <a:schemeClr val="tx1"/>
              </a:solidFill>
              <a:latin typeface="Helvetica Neue" panose="02000503000000020004"/>
              <a:cs typeface="Calibri"/>
            </a:endParaRPr>
          </a:p>
          <a:p>
            <a:pPr algn="ct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3" name="Picture 4" descr="Image result for labelled human eye">
            <a:extLst>
              <a:ext uri="{FF2B5EF4-FFF2-40B4-BE49-F238E27FC236}">
                <a16:creationId xmlns:a16="http://schemas.microsoft.com/office/drawing/2014/main" id="{85307DF8-F15E-41B1-A18B-76BE2A776A5D}"/>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363" t="1500"/>
          <a:stretch/>
        </p:blipFill>
        <p:spPr bwMode="auto">
          <a:xfrm>
            <a:off x="3919134" y="3286097"/>
            <a:ext cx="4879009" cy="325496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33">
            <a:extLst>
              <a:ext uri="{FF2B5EF4-FFF2-40B4-BE49-F238E27FC236}">
                <a16:creationId xmlns:a16="http://schemas.microsoft.com/office/drawing/2014/main" id="{54EAC907-53CD-42FD-AA0E-BE1A38600A66}"/>
              </a:ext>
            </a:extLst>
          </p:cNvPr>
          <p:cNvSpPr/>
          <p:nvPr/>
        </p:nvSpPr>
        <p:spPr>
          <a:xfrm>
            <a:off x="4527771" y="992243"/>
            <a:ext cx="4391602" cy="2205286"/>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tx1"/>
              </a:solidFill>
              <a:ea typeface="+mn-lt"/>
              <a:cs typeface="+mn-lt"/>
            </a:endParaRPr>
          </a:p>
          <a:p>
            <a:pPr algn="ctr"/>
            <a:endParaRPr lang="en-GB" dirty="0">
              <a:solidFill>
                <a:schemeClr val="tx1"/>
              </a:solidFill>
              <a:ea typeface="+mn-lt"/>
              <a:cs typeface="+mn-lt"/>
            </a:endParaRPr>
          </a:p>
          <a:p>
            <a:pPr algn="ctr"/>
            <a:r>
              <a:rPr lang="en-GB" sz="1600" b="1" dirty="0">
                <a:solidFill>
                  <a:schemeClr val="tx1"/>
                </a:solidFill>
                <a:latin typeface="Helvetica Neue" panose="02000503000000020004"/>
                <a:ea typeface="+mn-lt"/>
                <a:cs typeface="+mn-lt"/>
              </a:rPr>
              <a:t>Orthoptists are also specialists in children's vision</a:t>
            </a:r>
            <a:endParaRPr lang="en-GB" sz="1600" dirty="0">
              <a:solidFill>
                <a:schemeClr val="tx1"/>
              </a:solidFill>
              <a:latin typeface="Helvetica Neue" panose="02000503000000020004"/>
              <a:ea typeface="+mn-lt"/>
              <a:cs typeface="+mn-lt"/>
            </a:endParaRPr>
          </a:p>
          <a:p>
            <a:pPr algn="ctr"/>
            <a:r>
              <a:rPr lang="en-GB" sz="1600" dirty="0">
                <a:solidFill>
                  <a:schemeClr val="tx1"/>
                </a:solidFill>
                <a:latin typeface="Helvetica Neue" panose="02000503000000020004"/>
                <a:ea typeface="+mn-lt"/>
                <a:cs typeface="+mn-lt"/>
              </a:rPr>
              <a:t>They help vision development by prescribing glasses and patching. A patch is put over the eye with the better vision to stop the brain from favouring that eye and to allow the vision from the poorly seeing eye to develop equally.</a:t>
            </a:r>
            <a:endParaRPr lang="en-GB" sz="1600" dirty="0">
              <a:solidFill>
                <a:schemeClr val="tx1"/>
              </a:solidFill>
              <a:latin typeface="Helvetica Neue" panose="02000503000000020004"/>
              <a:cs typeface="Calibri"/>
            </a:endParaRPr>
          </a:p>
          <a:p>
            <a:pPr algn="ctr"/>
            <a:r>
              <a:rPr lang="en-GB" dirty="0">
                <a:ea typeface="+mn-lt"/>
                <a:cs typeface="+mn-lt"/>
              </a:rPr>
              <a:t>  </a:t>
            </a:r>
            <a:br>
              <a:rPr lang="en-GB" dirty="0">
                <a:ea typeface="+mn-lt"/>
                <a:cs typeface="+mn-lt"/>
              </a:rPr>
            </a:br>
            <a:endParaRPr lang="en-GB" dirty="0">
              <a:ea typeface="+mn-lt"/>
              <a:cs typeface="+mn-lt"/>
            </a:endParaRPr>
          </a:p>
          <a:p>
            <a:pPr algn="ctr"/>
            <a:endParaRPr lang="en-GB" dirty="0">
              <a:solidFill>
                <a:schemeClr val="tx1"/>
              </a:solidFill>
              <a:ea typeface="+mn-lt"/>
              <a:cs typeface="+mn-lt"/>
            </a:endParaRPr>
          </a:p>
        </p:txBody>
      </p:sp>
    </p:spTree>
    <p:extLst>
      <p:ext uri="{BB962C8B-B14F-4D97-AF65-F5344CB8AC3E}">
        <p14:creationId xmlns:p14="http://schemas.microsoft.com/office/powerpoint/2010/main" val="115331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passport UK">
            <a:extLst>
              <a:ext uri="{FF2B5EF4-FFF2-40B4-BE49-F238E27FC236}">
                <a16:creationId xmlns:a16="http://schemas.microsoft.com/office/drawing/2014/main" id="{FEB87A35-63B1-4675-8F11-1BDEEBDD786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5856" y="4844587"/>
            <a:ext cx="1048045" cy="147189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bank biometric">
            <a:extLst>
              <a:ext uri="{FF2B5EF4-FFF2-40B4-BE49-F238E27FC236}">
                <a16:creationId xmlns:a16="http://schemas.microsoft.com/office/drawing/2014/main" id="{26ED20DF-37FB-49A6-BB9F-D9F62A64D40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17938" y="2786229"/>
            <a:ext cx="1718838" cy="114589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biometric">
            <a:extLst>
              <a:ext uri="{FF2B5EF4-FFF2-40B4-BE49-F238E27FC236}">
                <a16:creationId xmlns:a16="http://schemas.microsoft.com/office/drawing/2014/main" id="{73A42791-4528-4A0C-B0CA-75CC2DD9B14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01532" y="3629378"/>
            <a:ext cx="1653943" cy="110320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phone fingerprint">
            <a:extLst>
              <a:ext uri="{FF2B5EF4-FFF2-40B4-BE49-F238E27FC236}">
                <a16:creationId xmlns:a16="http://schemas.microsoft.com/office/drawing/2014/main" id="{E7E45466-A030-44C0-8CD1-CB90F38EB5B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430784" y="774767"/>
            <a:ext cx="1879891" cy="1253913"/>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08896" y="241167"/>
            <a:ext cx="8001569" cy="538608"/>
          </a:xfrm>
          <a:prstGeom prst="rect">
            <a:avLst/>
          </a:prstGeom>
          <a:noFill/>
          <a:ln>
            <a:noFill/>
          </a:ln>
        </p:spPr>
        <p:txBody>
          <a:bodyPr lIns="91425" tIns="45700" rIns="91425" bIns="45700" anchor="t" anchorCtr="0">
            <a:noAutofit/>
          </a:bodyPr>
          <a:lstStyle/>
          <a:p>
            <a:pPr>
              <a:buSzPct val="25000"/>
            </a:pPr>
            <a:r>
              <a:rPr lang="en-GB" sz="2200" b="1" dirty="0">
                <a:latin typeface="Helvetica Neue" panose="02000503000000020004" pitchFamily="2" charset="0"/>
                <a:ea typeface="Helvetica Neue" panose="02000503000000020004" pitchFamily="2" charset="0"/>
                <a:cs typeface="Helvetica Neue" panose="02000503000000020004" pitchFamily="2" charset="0"/>
                <a:sym typeface="Lato"/>
              </a:rPr>
              <a:t>Have you ever experienced biometric authentications?</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4670854" y="4915014"/>
            <a:ext cx="4127289" cy="1616894"/>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Biometrics authentication:</a:t>
            </a:r>
          </a:p>
          <a:p>
            <a:pPr algn="ctr"/>
            <a:r>
              <a:rPr lang="en-GB" sz="1600" dirty="0">
                <a:solidFill>
                  <a:schemeClr val="tx1"/>
                </a:solidFill>
                <a:latin typeface="Helvetica Neue" panose="02000503000000020004"/>
              </a:rPr>
              <a:t>This is a security process that relies on the unique biological characteristics of an individual to verify that they are who they say they are.  </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6" name="Shape 88">
            <a:extLst>
              <a:ext uri="{FF2B5EF4-FFF2-40B4-BE49-F238E27FC236}">
                <a16:creationId xmlns:a16="http://schemas.microsoft.com/office/drawing/2014/main" id="{C1D714D7-5255-4E39-9B9F-1000149FDB42}"/>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7" name="Picture 2" descr="Image result for wow careers">
            <a:extLst>
              <a:ext uri="{FF2B5EF4-FFF2-40B4-BE49-F238E27FC236}">
                <a16:creationId xmlns:a16="http://schemas.microsoft.com/office/drawing/2014/main" id="{C1A0262E-7D09-4E95-877E-BBB60321F20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8" name="Pentagon 20">
            <a:extLst>
              <a:ext uri="{FF2B5EF4-FFF2-40B4-BE49-F238E27FC236}">
                <a16:creationId xmlns:a16="http://schemas.microsoft.com/office/drawing/2014/main" id="{DECE8834-B2CD-4497-98D5-4A7245422D82}"/>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7</a:t>
            </a:r>
          </a:p>
        </p:txBody>
      </p:sp>
      <p:sp>
        <p:nvSpPr>
          <p:cNvPr id="36" name="Cloud 35">
            <a:extLst>
              <a:ext uri="{FF2B5EF4-FFF2-40B4-BE49-F238E27FC236}">
                <a16:creationId xmlns:a16="http://schemas.microsoft.com/office/drawing/2014/main" id="{5406FE24-29A3-4D7F-B26D-F78FA2F20700}"/>
              </a:ext>
            </a:extLst>
          </p:cNvPr>
          <p:cNvSpPr/>
          <p:nvPr/>
        </p:nvSpPr>
        <p:spPr>
          <a:xfrm>
            <a:off x="345857" y="727846"/>
            <a:ext cx="3922533" cy="22718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Discuss (2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Do you think biometric authentication will help prevent crime? Click to see the areas it could help with. </a:t>
            </a: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 </a:t>
            </a:r>
          </a:p>
        </p:txBody>
      </p:sp>
      <p:sp>
        <p:nvSpPr>
          <p:cNvPr id="44" name="Rectangle: Rounded Corners 33">
            <a:extLst>
              <a:ext uri="{FF2B5EF4-FFF2-40B4-BE49-F238E27FC236}">
                <a16:creationId xmlns:a16="http://schemas.microsoft.com/office/drawing/2014/main" id="{4B7B0390-BE19-4212-990E-4B6A25FF129E}"/>
              </a:ext>
            </a:extLst>
          </p:cNvPr>
          <p:cNvSpPr/>
          <p:nvPr/>
        </p:nvSpPr>
        <p:spPr>
          <a:xfrm>
            <a:off x="4648449" y="2161994"/>
            <a:ext cx="1822103" cy="53489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Phone access</a:t>
            </a:r>
          </a:p>
        </p:txBody>
      </p:sp>
      <p:sp>
        <p:nvSpPr>
          <p:cNvPr id="47" name="Rectangle: Rounded Corners 33">
            <a:extLst>
              <a:ext uri="{FF2B5EF4-FFF2-40B4-BE49-F238E27FC236}">
                <a16:creationId xmlns:a16="http://schemas.microsoft.com/office/drawing/2014/main" id="{C0DD3E3C-FB5A-4841-BFE2-20085B202886}"/>
              </a:ext>
            </a:extLst>
          </p:cNvPr>
          <p:cNvSpPr/>
          <p:nvPr/>
        </p:nvSpPr>
        <p:spPr>
          <a:xfrm>
            <a:off x="6931055" y="2174913"/>
            <a:ext cx="1822103" cy="53860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Bank details</a:t>
            </a:r>
          </a:p>
        </p:txBody>
      </p:sp>
      <p:sp>
        <p:nvSpPr>
          <p:cNvPr id="49" name="Rectangle: Rounded Corners 33">
            <a:extLst>
              <a:ext uri="{FF2B5EF4-FFF2-40B4-BE49-F238E27FC236}">
                <a16:creationId xmlns:a16="http://schemas.microsoft.com/office/drawing/2014/main" id="{EB4B7173-4D6F-4CFE-9014-0E10B99B5366}"/>
              </a:ext>
            </a:extLst>
          </p:cNvPr>
          <p:cNvSpPr/>
          <p:nvPr/>
        </p:nvSpPr>
        <p:spPr>
          <a:xfrm>
            <a:off x="6844119" y="943661"/>
            <a:ext cx="1822103" cy="53489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ICT access</a:t>
            </a:r>
          </a:p>
        </p:txBody>
      </p:sp>
      <p:sp>
        <p:nvSpPr>
          <p:cNvPr id="51" name="Rectangle: Rounded Corners 33">
            <a:extLst>
              <a:ext uri="{FF2B5EF4-FFF2-40B4-BE49-F238E27FC236}">
                <a16:creationId xmlns:a16="http://schemas.microsoft.com/office/drawing/2014/main" id="{F776864B-DD89-47C1-8768-70FD79E028B1}"/>
              </a:ext>
            </a:extLst>
          </p:cNvPr>
          <p:cNvSpPr/>
          <p:nvPr/>
        </p:nvSpPr>
        <p:spPr>
          <a:xfrm>
            <a:off x="2595115" y="4873322"/>
            <a:ext cx="1822103" cy="53489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Solving crimes</a:t>
            </a:r>
          </a:p>
        </p:txBody>
      </p:sp>
      <p:sp>
        <p:nvSpPr>
          <p:cNvPr id="53" name="Rectangle: Rounded Corners 33">
            <a:extLst>
              <a:ext uri="{FF2B5EF4-FFF2-40B4-BE49-F238E27FC236}">
                <a16:creationId xmlns:a16="http://schemas.microsoft.com/office/drawing/2014/main" id="{A38B88F4-90E7-43AB-9224-2B462779CEFB}"/>
              </a:ext>
            </a:extLst>
          </p:cNvPr>
          <p:cNvSpPr/>
          <p:nvPr/>
        </p:nvSpPr>
        <p:spPr>
          <a:xfrm>
            <a:off x="6465432" y="4212690"/>
            <a:ext cx="1822103" cy="53489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Fingerprints</a:t>
            </a:r>
          </a:p>
        </p:txBody>
      </p:sp>
      <p:sp>
        <p:nvSpPr>
          <p:cNvPr id="54" name="Rectangle: Rounded Corners 33">
            <a:extLst>
              <a:ext uri="{FF2B5EF4-FFF2-40B4-BE49-F238E27FC236}">
                <a16:creationId xmlns:a16="http://schemas.microsoft.com/office/drawing/2014/main" id="{BBC544CC-D590-4ED9-B024-F254B91B2F52}"/>
              </a:ext>
            </a:extLst>
          </p:cNvPr>
          <p:cNvSpPr/>
          <p:nvPr/>
        </p:nvSpPr>
        <p:spPr>
          <a:xfrm>
            <a:off x="2855535" y="2948588"/>
            <a:ext cx="1822103" cy="53489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Security</a:t>
            </a:r>
          </a:p>
        </p:txBody>
      </p:sp>
      <p:sp>
        <p:nvSpPr>
          <p:cNvPr id="55" name="Rectangle: Rounded Corners 33">
            <a:extLst>
              <a:ext uri="{FF2B5EF4-FFF2-40B4-BE49-F238E27FC236}">
                <a16:creationId xmlns:a16="http://schemas.microsoft.com/office/drawing/2014/main" id="{254C7C37-C178-4535-B610-EDED80A967C1}"/>
              </a:ext>
            </a:extLst>
          </p:cNvPr>
          <p:cNvSpPr/>
          <p:nvPr/>
        </p:nvSpPr>
        <p:spPr>
          <a:xfrm>
            <a:off x="623981" y="6005487"/>
            <a:ext cx="1822103" cy="53489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Passports</a:t>
            </a:r>
          </a:p>
        </p:txBody>
      </p:sp>
      <p:sp>
        <p:nvSpPr>
          <p:cNvPr id="56" name="Rectangle: Rounded Corners 33">
            <a:extLst>
              <a:ext uri="{FF2B5EF4-FFF2-40B4-BE49-F238E27FC236}">
                <a16:creationId xmlns:a16="http://schemas.microsoft.com/office/drawing/2014/main" id="{31823A06-5592-44E8-BE3F-E2C1BE4C4854}"/>
              </a:ext>
            </a:extLst>
          </p:cNvPr>
          <p:cNvSpPr/>
          <p:nvPr/>
        </p:nvSpPr>
        <p:spPr>
          <a:xfrm>
            <a:off x="313426" y="3060419"/>
            <a:ext cx="1822103" cy="53489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Crime prevention</a:t>
            </a:r>
          </a:p>
        </p:txBody>
      </p:sp>
      <p:pic>
        <p:nvPicPr>
          <p:cNvPr id="5122" name="Picture 2" descr="Image result for fingerprints">
            <a:extLst>
              <a:ext uri="{FF2B5EF4-FFF2-40B4-BE49-F238E27FC236}">
                <a16:creationId xmlns:a16="http://schemas.microsoft.com/office/drawing/2014/main" id="{156D5A76-BF93-490C-8732-8C1F73725CE7}"/>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881756" y="5397731"/>
            <a:ext cx="1321112" cy="132111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bank biometric">
            <a:extLst>
              <a:ext uri="{FF2B5EF4-FFF2-40B4-BE49-F238E27FC236}">
                <a16:creationId xmlns:a16="http://schemas.microsoft.com/office/drawing/2014/main" id="{9D1C686D-5AB2-4DDC-B7C8-0F636E81B7C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973539" y="3232805"/>
            <a:ext cx="1337136" cy="153770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eye scanner">
            <a:extLst>
              <a:ext uri="{FF2B5EF4-FFF2-40B4-BE49-F238E27FC236}">
                <a16:creationId xmlns:a16="http://schemas.microsoft.com/office/drawing/2014/main" id="{66C81A59-AF51-4B09-9038-38C44BCB0DF8}"/>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44776" y="3684618"/>
            <a:ext cx="1367924" cy="91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7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P spid="49" grpId="0" animBg="1"/>
      <p:bldP spid="51" grpId="0" animBg="1"/>
      <p:bldP spid="53" grpId="0" animBg="1"/>
      <p:bldP spid="54" grpId="0" animBg="1"/>
      <p:bldP spid="55" grpId="0" animBg="1"/>
      <p:bldP spid="5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42051</TotalTime>
  <Words>1638</Words>
  <Application>Microsoft Office PowerPoint</Application>
  <PresentationFormat>On-screen Show (4:3)</PresentationFormat>
  <Paragraphs>236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JHadfield</dc:creator>
  <cp:lastModifiedBy>Judith Hadfield</cp:lastModifiedBy>
  <cp:revision>12114</cp:revision>
  <cp:lastPrinted>2019-06-20T17:08:51Z</cp:lastPrinted>
  <dcterms:created xsi:type="dcterms:W3CDTF">2017-10-02T13:40:32Z</dcterms:created>
  <dcterms:modified xsi:type="dcterms:W3CDTF">2019-07-01T13:51:19Z</dcterms:modified>
</cp:coreProperties>
</file>