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82" r:id="rId2"/>
    <p:sldId id="467" r:id="rId3"/>
    <p:sldId id="723" r:id="rId4"/>
    <p:sldId id="725" r:id="rId5"/>
    <p:sldId id="732" r:id="rId6"/>
    <p:sldId id="733" r:id="rId7"/>
    <p:sldId id="734" r:id="rId8"/>
    <p:sldId id="731" r:id="rId9"/>
    <p:sldId id="727" r:id="rId10"/>
    <p:sldId id="480" r:id="rId11"/>
    <p:sldId id="728" r:id="rId12"/>
    <p:sldId id="630" r:id="rId13"/>
    <p:sldId id="730" r:id="rId14"/>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sslemont" initials="S" lastIdx="1" clrIdx="0"/>
  <p:cmAuthor id="2" name="georgie emery" initials="ge"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FFCC"/>
    <a:srgbClr val="BA1A1A"/>
    <a:srgbClr val="F8D0D0"/>
    <a:srgbClr val="E6E6E6"/>
    <a:srgbClr val="F6EEFC"/>
    <a:srgbClr val="AA32EA"/>
    <a:srgbClr val="E3C6F6"/>
    <a:srgbClr val="4CD5B7"/>
    <a:srgbClr val="C9F3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96" autoAdjust="0"/>
    <p:restoredTop sz="83392" autoAdjust="0"/>
  </p:normalViewPr>
  <p:slideViewPr>
    <p:cSldViewPr snapToGrid="0" snapToObjects="1">
      <p:cViewPr varScale="1">
        <p:scale>
          <a:sx n="60" d="100"/>
          <a:sy n="60" d="100"/>
        </p:scale>
        <p:origin x="159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BD0AF00A-42A0-6140-929A-CD4B45786C4E}" type="datetimeFigureOut">
              <a:rPr lang="en-US" smtClean="0"/>
              <a:t>7/1/2019</a:t>
            </a:fld>
            <a:endParaRPr lang="en-US"/>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2F3F99BA-43AD-B845-8E67-BF48FDFD6E96}" type="slidenum">
              <a:rPr lang="en-US" smtClean="0"/>
              <a:t>‹#›</a:t>
            </a:fld>
            <a:endParaRPr lang="en-US"/>
          </a:p>
        </p:txBody>
      </p:sp>
    </p:spTree>
    <p:extLst>
      <p:ext uri="{BB962C8B-B14F-4D97-AF65-F5344CB8AC3E}">
        <p14:creationId xmlns:p14="http://schemas.microsoft.com/office/powerpoint/2010/main" val="27001324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ocialsolihull.org.uk/localoffer/family-information-service-directory/4532/youngmind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photos/doctor-patient-hospital-child-899037/"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med.navy.mil/sites/cpen/newSite/Pages/20150406.aspx" TargetMode="External"/><Relationship Id="rId5" Type="http://schemas.openxmlformats.org/officeDocument/2006/relationships/hyperlink" Target="https://www.flickr.com/photos/usembassyphnompenh/39417347234" TargetMode="External"/><Relationship Id="rId4" Type="http://schemas.openxmlformats.org/officeDocument/2006/relationships/hyperlink" Target="https://www.flickr.com/photos/dfataustralianaid/10713786424"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hs.uk/live-well/eat-well/the-eatwell-guid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learning.nspcc.org.uk/research-resources/schools/pants-teaching/" TargetMode="External"/><Relationship Id="rId5" Type="http://schemas.openxmlformats.org/officeDocument/2006/relationships/hyperlink" Target="https://www.healthcareers.nhs.uk/explore-roles/allied-health-professionals" TargetMode="External"/><Relationship Id="rId4" Type="http://schemas.openxmlformats.org/officeDocument/2006/relationships/hyperlink" Target="https://socialsolihull.org.uk/localoffer/family-information-service-directory/4532/youngmind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channel/UCXDSgY0E_aACHXcSqX14Y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2p4LmaUBXa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youtube.com/watch?v=1k7xHSxk-gY&amp;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etterafter50.com/cindy-crawford-un-photoshopped/"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swishtoday.com/celebrity/15-lowest-male-celebrity-photoshop-fails/" TargetMode="External"/><Relationship Id="rId4" Type="http://schemas.openxmlformats.org/officeDocument/2006/relationships/hyperlink" Target="https://www.worldoffemale.com/celebrities-photoshopped-before-and-after/"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4ju2G3KtKN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pPr marL="0" indent="0">
              <a:buNone/>
            </a:pPr>
            <a:r>
              <a:rPr lang="en-GB" sz="1200" b="0" i="0" u="none" strike="noStrike" kern="1200" dirty="0">
                <a:solidFill>
                  <a:schemeClr val="tx1"/>
                </a:solidFill>
                <a:effectLst/>
                <a:latin typeface="+mn-lt"/>
                <a:ea typeface="+mn-ea"/>
                <a:cs typeface="+mn-cs"/>
              </a:rPr>
              <a:t>For pathway progression use the link below:</a:t>
            </a:r>
          </a:p>
          <a:p>
            <a:pPr marL="0" indent="0">
              <a:buNone/>
            </a:pPr>
            <a:r>
              <a:rPr lang="en-GB" sz="1200" b="0" i="0" u="none" strike="noStrike" kern="1200" dirty="0">
                <a:solidFill>
                  <a:schemeClr val="tx1"/>
                </a:solidFill>
                <a:effectLst/>
                <a:latin typeface="+mn-lt"/>
                <a:ea typeface="+mn-ea"/>
                <a:cs typeface="+mn-cs"/>
              </a:rPr>
              <a:t>https://www.rsaacademies.org.uk/projects/the-wow-show-health-careers-special-making-a-difference-teacher-resources/</a:t>
            </a:r>
          </a:p>
          <a:p>
            <a:endParaRPr lang="en-GB" dirty="0"/>
          </a:p>
        </p:txBody>
      </p:sp>
      <p:sp>
        <p:nvSpPr>
          <p:cNvPr id="4" name="Slide Number Placeholder 3"/>
          <p:cNvSpPr>
            <a:spLocks noGrp="1"/>
          </p:cNvSpPr>
          <p:nvPr>
            <p:ph type="sldNum" sz="quarter" idx="5"/>
          </p:nvPr>
        </p:nvSpPr>
        <p:spPr/>
        <p:txBody>
          <a:bodyPr/>
          <a:lstStyle/>
          <a:p>
            <a:fld id="{2F3F99BA-43AD-B845-8E67-BF48FDFD6E96}" type="slidenum">
              <a:rPr lang="en-US" smtClean="0"/>
              <a:t>1</a:t>
            </a:fld>
            <a:endParaRPr lang="en-US"/>
          </a:p>
        </p:txBody>
      </p:sp>
    </p:spTree>
    <p:extLst>
      <p:ext uri="{BB962C8B-B14F-4D97-AF65-F5344CB8AC3E}">
        <p14:creationId xmlns:p14="http://schemas.microsoft.com/office/powerpoint/2010/main" val="1014480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Images: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1) </a:t>
            </a:r>
            <a:r>
              <a:rPr lang="en-GB" dirty="0">
                <a:hlinkClick r:id="rId3"/>
              </a:rPr>
              <a:t>https://socialsolihull.org.uk/localoffer/family-information-service-directory/4532/youngminds/</a:t>
            </a:r>
            <a:endParaRPr lang="en-US" b="0" dirty="0"/>
          </a:p>
        </p:txBody>
      </p:sp>
      <p:sp>
        <p:nvSpPr>
          <p:cNvPr id="4" name="Slide Number Placeholder 3"/>
          <p:cNvSpPr>
            <a:spLocks noGrp="1"/>
          </p:cNvSpPr>
          <p:nvPr>
            <p:ph type="sldNum" sz="quarter" idx="10"/>
          </p:nvPr>
        </p:nvSpPr>
        <p:spPr/>
        <p:txBody>
          <a:bodyPr/>
          <a:lstStyle/>
          <a:p>
            <a:fld id="{2F3F99BA-43AD-B845-8E67-BF48FDFD6E96}" type="slidenum">
              <a:rPr lang="en-US" smtClean="0"/>
              <a:t>10</a:t>
            </a:fld>
            <a:endParaRPr lang="en-US"/>
          </a:p>
        </p:txBody>
      </p:sp>
    </p:spTree>
    <p:extLst>
      <p:ext uri="{BB962C8B-B14F-4D97-AF65-F5344CB8AC3E}">
        <p14:creationId xmlns:p14="http://schemas.microsoft.com/office/powerpoint/2010/main" val="2677095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3" y="4724202"/>
            <a:ext cx="5486399" cy="4475560"/>
          </a:xfrm>
          <a:prstGeom prst="rect">
            <a:avLst/>
          </a:prstGeom>
        </p:spPr>
        <p:txBody>
          <a:bodyPr lIns="91425" tIns="91425" rIns="91425" bIns="91425" anchor="t" anchorCtr="0">
            <a:noAutofit/>
          </a:bodyPr>
          <a:lstStyle/>
          <a:p>
            <a:pPr marL="0" indent="0">
              <a:buNone/>
            </a:pPr>
            <a:r>
              <a:rPr lang="en-GB" sz="1200" b="0" i="0" u="none" strike="noStrike" kern="1200" dirty="0">
                <a:solidFill>
                  <a:schemeClr val="tx1"/>
                </a:solidFill>
                <a:effectLst/>
                <a:latin typeface="+mn-lt"/>
                <a:ea typeface="+mn-ea"/>
                <a:cs typeface="+mn-cs"/>
              </a:rPr>
              <a:t>Images:</a:t>
            </a:r>
          </a:p>
          <a:p>
            <a:pPr marL="0" indent="0">
              <a:buNone/>
            </a:pPr>
            <a:r>
              <a:rPr lang="en-GB" sz="1200" b="0" i="0" u="none" strike="noStrike" kern="1200" dirty="0">
                <a:solidFill>
                  <a:schemeClr val="tx1"/>
                </a:solidFill>
                <a:effectLst/>
                <a:latin typeface="+mn-lt"/>
                <a:ea typeface="+mn-ea"/>
                <a:cs typeface="+mn-cs"/>
              </a:rPr>
              <a:t>1-</a:t>
            </a:r>
            <a:r>
              <a:rPr lang="en-GB" dirty="0">
                <a:hlinkClick r:id="rId3"/>
              </a:rPr>
              <a:t>https://pixabay.com/photos/doctor-patient-hospital-child-899037/</a:t>
            </a:r>
            <a:endParaRPr lang="en-GB" dirty="0"/>
          </a:p>
          <a:p>
            <a:pPr marL="0" indent="0">
              <a:buNone/>
            </a:pPr>
            <a:r>
              <a:rPr lang="en-GB" sz="1200" b="0" i="0" u="none" strike="noStrike" kern="1200" dirty="0">
                <a:solidFill>
                  <a:schemeClr val="tx1"/>
                </a:solidFill>
                <a:effectLst/>
                <a:latin typeface="+mn-lt"/>
                <a:ea typeface="+mn-ea"/>
                <a:cs typeface="+mn-cs"/>
              </a:rPr>
              <a:t>2- </a:t>
            </a:r>
            <a:r>
              <a:rPr lang="en-GB" dirty="0">
                <a:hlinkClick r:id="rId4"/>
              </a:rPr>
              <a:t>https://www.flickr.com/photos/dfataustralianaid/10713786424</a:t>
            </a:r>
            <a:endParaRPr lang="en-GB" dirty="0"/>
          </a:p>
          <a:p>
            <a:pPr marL="0" indent="0">
              <a:buNone/>
            </a:pPr>
            <a:r>
              <a:rPr lang="en-GB" sz="1200" b="0" i="0" u="none" strike="noStrike" kern="1200" dirty="0">
                <a:solidFill>
                  <a:schemeClr val="tx1"/>
                </a:solidFill>
                <a:effectLst/>
                <a:latin typeface="+mn-lt"/>
                <a:ea typeface="+mn-ea"/>
                <a:cs typeface="+mn-cs"/>
              </a:rPr>
              <a:t>3- </a:t>
            </a:r>
            <a:r>
              <a:rPr lang="en-GB" dirty="0">
                <a:hlinkClick r:id="rId5"/>
              </a:rPr>
              <a:t>https://www.flickr.com/photos/usembassyphnompenh/39417347234</a:t>
            </a:r>
            <a:endParaRPr lang="en-GB" dirty="0"/>
          </a:p>
          <a:p>
            <a:pPr marL="0" indent="0">
              <a:buNone/>
            </a:pPr>
            <a:r>
              <a:rPr lang="en-GB" sz="1200" b="0" i="0" u="none" strike="noStrike" kern="1200" dirty="0">
                <a:solidFill>
                  <a:schemeClr val="tx1"/>
                </a:solidFill>
                <a:effectLst/>
                <a:latin typeface="+mn-lt"/>
                <a:ea typeface="+mn-ea"/>
                <a:cs typeface="+mn-cs"/>
              </a:rPr>
              <a:t>4- </a:t>
            </a:r>
            <a:r>
              <a:rPr lang="en-GB" dirty="0">
                <a:hlinkClick r:id="rId6"/>
              </a:rPr>
              <a:t>https://www.med.navy.mil/sites/cpen/newSite/Pages/20150406.aspx</a:t>
            </a:r>
            <a:endParaRPr lang="en-GB" dirty="0"/>
          </a:p>
          <a:p>
            <a:pPr marL="0" indent="0">
              <a:buNone/>
            </a:pPr>
            <a:r>
              <a:rPr lang="en-GB" sz="1200" b="0" i="0" u="none" strike="noStrike" kern="1200" dirty="0">
                <a:solidFill>
                  <a:schemeClr val="tx1"/>
                </a:solidFill>
                <a:effectLst/>
                <a:latin typeface="+mn-lt"/>
                <a:ea typeface="+mn-ea"/>
                <a:cs typeface="+mn-cs"/>
              </a:rPr>
              <a:t>5- iStock </a:t>
            </a:r>
          </a:p>
        </p:txBody>
      </p:sp>
      <p:sp>
        <p:nvSpPr>
          <p:cNvPr id="220" name="Shape 220"/>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5005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3" y="4724202"/>
            <a:ext cx="5486399" cy="4475560"/>
          </a:xfrm>
          <a:prstGeom prst="rect">
            <a:avLst/>
          </a:prstGeom>
        </p:spPr>
        <p:txBody>
          <a:bodyPr lIns="91425" tIns="91425" rIns="91425" bIns="91425" anchor="t" anchorCtr="0">
            <a:noAutofit/>
          </a:bodyPr>
          <a:lstStyle/>
          <a:p>
            <a:pPr marL="0" indent="0">
              <a:buNone/>
            </a:pPr>
            <a:r>
              <a:rPr lang="en-GB" sz="1200" b="1" i="0" u="none" strike="noStrike" kern="1200" dirty="0">
                <a:solidFill>
                  <a:schemeClr val="tx1"/>
                </a:solidFill>
                <a:effectLst/>
                <a:latin typeface="+mn-lt"/>
                <a:ea typeface="+mn-ea"/>
                <a:cs typeface="+mn-cs"/>
              </a:rPr>
              <a:t>For pathway progression use the link below:</a:t>
            </a:r>
          </a:p>
          <a:p>
            <a:pPr marL="0" indent="0">
              <a:buNone/>
            </a:pPr>
            <a:r>
              <a:rPr lang="en-GB" sz="1200" b="0" i="0" u="none" strike="noStrike" kern="1200" dirty="0">
                <a:solidFill>
                  <a:schemeClr val="tx1"/>
                </a:solidFill>
                <a:effectLst/>
                <a:latin typeface="+mn-lt"/>
                <a:ea typeface="+mn-ea"/>
                <a:cs typeface="+mn-cs"/>
              </a:rPr>
              <a:t>https://www.rsaacademies.org.uk/projects/the-wow-show-health-careers-special-making-a-difference-teacher-resources/</a:t>
            </a:r>
          </a:p>
          <a:p>
            <a:pPr marL="0" indent="0">
              <a:buNone/>
            </a:pPr>
            <a:endParaRPr lang="en-GB" sz="1200" b="1" i="0" u="none" strike="noStrike" kern="1200" dirty="0">
              <a:solidFill>
                <a:schemeClr val="tx1"/>
              </a:solidFill>
              <a:effectLst/>
              <a:latin typeface="+mn-lt"/>
              <a:ea typeface="+mn-ea"/>
              <a:cs typeface="+mn-cs"/>
            </a:endParaRPr>
          </a:p>
          <a:p>
            <a:pPr marL="0" indent="0">
              <a:buNone/>
            </a:pPr>
            <a:r>
              <a:rPr lang="en-GB" sz="1200" b="1" i="0" u="none" strike="noStrike" kern="1200" dirty="0">
                <a:solidFill>
                  <a:schemeClr val="tx1"/>
                </a:solidFill>
                <a:effectLst/>
                <a:latin typeface="+mn-lt"/>
                <a:ea typeface="+mn-ea"/>
                <a:cs typeface="+mn-cs"/>
              </a:rPr>
              <a:t>Images: </a:t>
            </a:r>
          </a:p>
          <a:p>
            <a:pPr marL="228600" indent="-228600">
              <a:buAutoNum type="arabicParenR"/>
            </a:pPr>
            <a:r>
              <a:rPr lang="en-GB" dirty="0">
                <a:hlinkClick r:id="rId3"/>
              </a:rPr>
              <a:t>https://www.nhs.uk/live-well/eat-well/the-eatwell-guide/</a:t>
            </a:r>
            <a:endParaRPr lang="en-GB" dirty="0"/>
          </a:p>
          <a:p>
            <a:pPr marL="228600" indent="-228600">
              <a:buAutoNum type="arabicParenR"/>
            </a:pPr>
            <a:r>
              <a:rPr lang="en-GB" dirty="0">
                <a:hlinkClick r:id="rId4"/>
              </a:rPr>
              <a:t>https://socialsolihull.org.uk/localoffer/family-information-service-directory/4532/youngminds/</a:t>
            </a:r>
            <a:endParaRPr lang="en-GB" sz="1200" b="0" i="0" u="none" strike="noStrike" kern="1200" dirty="0">
              <a:solidFill>
                <a:schemeClr val="tx1"/>
              </a:solidFill>
              <a:effectLst/>
              <a:latin typeface="+mn-lt"/>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GB" sz="1200" dirty="0">
                <a:hlinkClick r:id="rId5"/>
              </a:rPr>
              <a:t>https://www.healthcareers.nhs.uk/explore-roles/allied-health-professionals</a:t>
            </a:r>
            <a:endParaRPr lang="en-GB" dirty="0"/>
          </a:p>
          <a:p>
            <a:pPr marL="228600" indent="-228600">
              <a:buAutoNum type="arabicParenR"/>
            </a:pPr>
            <a:r>
              <a:rPr lang="en-GB" dirty="0">
                <a:hlinkClick r:id="rId6"/>
              </a:rPr>
              <a:t>https://learning.nspcc.org.uk/research-resources/schools/pants-teaching/</a:t>
            </a:r>
            <a:endParaRPr lang="en-GB" sz="1200" b="0" i="0" u="none" strike="noStrike" kern="1200" dirty="0">
              <a:solidFill>
                <a:schemeClr val="tx1"/>
              </a:solidFill>
              <a:effectLst/>
              <a:latin typeface="+mn-lt"/>
              <a:ea typeface="+mn-ea"/>
              <a:cs typeface="+mn-cs"/>
            </a:endParaRPr>
          </a:p>
        </p:txBody>
      </p:sp>
      <p:sp>
        <p:nvSpPr>
          <p:cNvPr id="220" name="Shape 220"/>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5864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3F99BA-43AD-B845-8E67-BF48FDFD6E96}" type="slidenum">
              <a:rPr lang="en-US" smtClean="0"/>
              <a:t>13</a:t>
            </a:fld>
            <a:endParaRPr lang="en-US"/>
          </a:p>
        </p:txBody>
      </p:sp>
    </p:spTree>
    <p:extLst>
      <p:ext uri="{BB962C8B-B14F-4D97-AF65-F5344CB8AC3E}">
        <p14:creationId xmlns:p14="http://schemas.microsoft.com/office/powerpoint/2010/main" val="374004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3" y="4724202"/>
            <a:ext cx="5486399" cy="4475560"/>
          </a:xfrm>
          <a:prstGeom prst="rect">
            <a:avLst/>
          </a:prstGeom>
        </p:spPr>
        <p:txBody>
          <a:bodyPr lIns="91425" tIns="91425" rIns="91425" bIns="91425" anchor="t" anchorCtr="0">
            <a:noAutofit/>
          </a:bodyPr>
          <a:lstStyle/>
          <a:p>
            <a:endParaRPr lang="en-GB" dirty="0"/>
          </a:p>
        </p:txBody>
      </p:sp>
      <p:sp>
        <p:nvSpPr>
          <p:cNvPr id="105" name="Shape 105"/>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1285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3</a:t>
            </a:fld>
            <a:endParaRPr lang="en-US"/>
          </a:p>
        </p:txBody>
      </p:sp>
    </p:spTree>
    <p:extLst>
      <p:ext uri="{BB962C8B-B14F-4D97-AF65-F5344CB8AC3E}">
        <p14:creationId xmlns:p14="http://schemas.microsoft.com/office/powerpoint/2010/main" val="2866020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r>
              <a:rPr lang="en-GB" b="0" dirty="0"/>
              <a:t>Video link: https://safeshare.tv/x/6ggb_-kLppc</a:t>
            </a:r>
          </a:p>
          <a:p>
            <a:r>
              <a:rPr lang="en-GB" b="0" dirty="0"/>
              <a:t>You tube: </a:t>
            </a:r>
            <a:r>
              <a:rPr lang="en-GB" sz="1200" b="0" i="0" kern="1200" dirty="0">
                <a:solidFill>
                  <a:schemeClr val="tx1"/>
                </a:solidFill>
                <a:effectLst/>
                <a:latin typeface="+mn-lt"/>
                <a:ea typeface="+mn-ea"/>
                <a:cs typeface="+mn-cs"/>
                <a:hlinkClick r:id="rId3"/>
              </a:rPr>
              <a:t>https://www.youtube.com/channel/UCXDSgY0E_aACHXcSqX14YNg</a:t>
            </a:r>
            <a:r>
              <a:rPr lang="en-GB" sz="1200" b="0" i="0" kern="1200" dirty="0">
                <a:solidFill>
                  <a:schemeClr val="tx1"/>
                </a:solidFill>
                <a:effectLst/>
                <a:latin typeface="+mn-lt"/>
                <a:ea typeface="+mn-ea"/>
                <a:cs typeface="+mn-cs"/>
              </a:rPr>
              <a:t> (teacher’s notes start video at 4:10 end at 5:05)</a:t>
            </a:r>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4</a:t>
            </a:fld>
            <a:endParaRPr lang="en-US"/>
          </a:p>
        </p:txBody>
      </p:sp>
    </p:spTree>
    <p:extLst>
      <p:ext uri="{BB962C8B-B14F-4D97-AF65-F5344CB8AC3E}">
        <p14:creationId xmlns:p14="http://schemas.microsoft.com/office/powerpoint/2010/main" val="394711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r>
              <a:rPr lang="en-GB" b="0" dirty="0"/>
              <a:t>Alternative video link:</a:t>
            </a:r>
          </a:p>
          <a:p>
            <a:r>
              <a:rPr lang="en-GB" b="0" dirty="0"/>
              <a:t>1- </a:t>
            </a:r>
            <a:r>
              <a:rPr lang="en-GB" dirty="0">
                <a:hlinkClick r:id="rId3"/>
              </a:rPr>
              <a:t>https://www.youtube.com/watch?v=2p4LmaUBXaM</a:t>
            </a:r>
            <a:endParaRPr lang="en-GB" dirty="0"/>
          </a:p>
          <a:p>
            <a:endParaRPr lang="en-GB" dirty="0"/>
          </a:p>
          <a:p>
            <a:r>
              <a:rPr lang="en-GB" dirty="0"/>
              <a:t>WOW Show link: </a:t>
            </a:r>
            <a:r>
              <a:rPr lang="en-US" sz="1200" u="sng" kern="1200" dirty="0">
                <a:solidFill>
                  <a:schemeClr val="tx1"/>
                </a:solidFill>
                <a:effectLst/>
                <a:latin typeface="+mn-lt"/>
                <a:ea typeface="+mn-ea"/>
                <a:cs typeface="+mn-cs"/>
                <a:hlinkClick r:id="rId4"/>
              </a:rPr>
              <a:t>https://www.youtube.com/watch?v=1k7xHSxk-gY&amp;t</a:t>
            </a:r>
            <a:endParaRPr lang="en-GB" dirty="0"/>
          </a:p>
          <a:p>
            <a:endParaRPr lang="en-GB" b="0" dirty="0"/>
          </a:p>
          <a:p>
            <a:r>
              <a:rPr lang="en-GB" b="0" dirty="0"/>
              <a:t>Images:</a:t>
            </a:r>
          </a:p>
          <a:p>
            <a:r>
              <a:rPr lang="en-GB" b="0" dirty="0"/>
              <a:t>1- iStock </a:t>
            </a:r>
          </a:p>
        </p:txBody>
      </p:sp>
      <p:sp>
        <p:nvSpPr>
          <p:cNvPr id="4" name="Slide Number Placeholder 3"/>
          <p:cNvSpPr>
            <a:spLocks noGrp="1"/>
          </p:cNvSpPr>
          <p:nvPr>
            <p:ph type="sldNum" sz="quarter" idx="10"/>
          </p:nvPr>
        </p:nvSpPr>
        <p:spPr/>
        <p:txBody>
          <a:bodyPr/>
          <a:lstStyle/>
          <a:p>
            <a:fld id="{2F3F99BA-43AD-B845-8E67-BF48FDFD6E96}" type="slidenum">
              <a:rPr lang="en-US" smtClean="0"/>
              <a:t>5</a:t>
            </a:fld>
            <a:endParaRPr lang="en-US"/>
          </a:p>
        </p:txBody>
      </p:sp>
    </p:spTree>
    <p:extLst>
      <p:ext uri="{BB962C8B-B14F-4D97-AF65-F5344CB8AC3E}">
        <p14:creationId xmlns:p14="http://schemas.microsoft.com/office/powerpoint/2010/main" val="3475497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6</a:t>
            </a:fld>
            <a:endParaRPr lang="en-US"/>
          </a:p>
        </p:txBody>
      </p:sp>
    </p:spTree>
    <p:extLst>
      <p:ext uri="{BB962C8B-B14F-4D97-AF65-F5344CB8AC3E}">
        <p14:creationId xmlns:p14="http://schemas.microsoft.com/office/powerpoint/2010/main" val="2690671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r>
              <a:rPr lang="en-GB" b="0" dirty="0"/>
              <a:t>Images:</a:t>
            </a:r>
          </a:p>
          <a:p>
            <a:r>
              <a:rPr lang="en-GB" b="0" dirty="0"/>
              <a:t>1- </a:t>
            </a:r>
            <a:r>
              <a:rPr lang="en-GB" dirty="0">
                <a:hlinkClick r:id="rId3"/>
              </a:rPr>
              <a:t>https://betterafter50.com/cindy-crawford-un-photoshopped/</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t>2- </a:t>
            </a:r>
            <a:r>
              <a:rPr lang="en-GB" dirty="0">
                <a:hlinkClick r:id="rId4"/>
              </a:rPr>
              <a:t>https://www.worldoffemale.com/celebrities-photoshopped-before-and-after/</a:t>
            </a:r>
            <a:endParaRPr lang="en-GB" dirty="0"/>
          </a:p>
          <a:p>
            <a:r>
              <a:rPr lang="en-GB" b="0" dirty="0"/>
              <a:t>3- </a:t>
            </a:r>
            <a:r>
              <a:rPr lang="en-GB" dirty="0">
                <a:hlinkClick r:id="rId5"/>
              </a:rPr>
              <a:t>https://swishtoday.com/celebrity/15-lowest-male-celebrity-photoshop-fails/</a:t>
            </a:r>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7</a:t>
            </a:fld>
            <a:endParaRPr lang="en-US"/>
          </a:p>
        </p:txBody>
      </p:sp>
    </p:spTree>
    <p:extLst>
      <p:ext uri="{BB962C8B-B14F-4D97-AF65-F5344CB8AC3E}">
        <p14:creationId xmlns:p14="http://schemas.microsoft.com/office/powerpoint/2010/main" val="1840875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r>
              <a:rPr lang="en-GB" b="0" dirty="0"/>
              <a:t>Alternative video link:</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t>1= </a:t>
            </a:r>
            <a:r>
              <a:rPr lang="en-GB" dirty="0">
                <a:highlight>
                  <a:srgbClr val="FFFF00"/>
                </a:highlight>
                <a:hlinkClick r:id="rId3"/>
              </a:rPr>
              <a:t>https://www.youtube.com/watch?v=4ju2G3KtKNA</a:t>
            </a:r>
            <a:endParaRPr lang="en-GB" dirty="0">
              <a:highlight>
                <a:srgbClr val="FFFF00"/>
              </a:highlight>
            </a:endParaRPr>
          </a:p>
          <a:p>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8</a:t>
            </a:fld>
            <a:endParaRPr lang="en-US"/>
          </a:p>
        </p:txBody>
      </p:sp>
    </p:spTree>
    <p:extLst>
      <p:ext uri="{BB962C8B-B14F-4D97-AF65-F5344CB8AC3E}">
        <p14:creationId xmlns:p14="http://schemas.microsoft.com/office/powerpoint/2010/main" val="135840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r>
              <a:rPr lang="en-GB" b="0" dirty="0"/>
              <a:t>Images:</a:t>
            </a:r>
          </a:p>
          <a:p>
            <a:r>
              <a:rPr lang="en-GB" b="0" dirty="0"/>
              <a:t>1- iStock </a:t>
            </a:r>
          </a:p>
        </p:txBody>
      </p:sp>
      <p:sp>
        <p:nvSpPr>
          <p:cNvPr id="4" name="Slide Number Placeholder 3"/>
          <p:cNvSpPr>
            <a:spLocks noGrp="1"/>
          </p:cNvSpPr>
          <p:nvPr>
            <p:ph type="sldNum" sz="quarter" idx="10"/>
          </p:nvPr>
        </p:nvSpPr>
        <p:spPr/>
        <p:txBody>
          <a:bodyPr/>
          <a:lstStyle/>
          <a:p>
            <a:fld id="{2F3F99BA-43AD-B845-8E67-BF48FDFD6E96}" type="slidenum">
              <a:rPr lang="en-US" smtClean="0"/>
              <a:t>9</a:t>
            </a:fld>
            <a:endParaRPr lang="en-US"/>
          </a:p>
        </p:txBody>
      </p:sp>
    </p:spTree>
    <p:extLst>
      <p:ext uri="{BB962C8B-B14F-4D97-AF65-F5344CB8AC3E}">
        <p14:creationId xmlns:p14="http://schemas.microsoft.com/office/powerpoint/2010/main" val="3887325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210869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79005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858525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425955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3636DD4-3030-3C4E-B0CA-BD7DA1983090}" type="datetimeFigureOut">
              <a:rPr lang="en-US" smtClean="0"/>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157549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3636DD4-3030-3C4E-B0CA-BD7DA1983090}" type="datetimeFigureOut">
              <a:rPr lang="en-US" smtClean="0"/>
              <a:t>7/1/2019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309234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3636DD4-3030-3C4E-B0CA-BD7DA1983090}" type="datetimeFigureOut">
              <a:rPr lang="en-US" smtClean="0"/>
              <a:t>7/1/2019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267104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3636DD4-3030-3C4E-B0CA-BD7DA1983090}" type="datetimeFigureOut">
              <a:rPr lang="en-US" smtClean="0"/>
              <a:t>7/1/2019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347139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36DD4-3030-3C4E-B0CA-BD7DA1983090}" type="datetimeFigureOut">
              <a:rPr lang="en-US" smtClean="0"/>
              <a:t>7/1/2019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281083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3636DD4-3030-3C4E-B0CA-BD7DA1983090}" type="datetimeFigureOut">
              <a:rPr lang="en-US" smtClean="0"/>
              <a:t>7/1/2019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609115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3636DD4-3030-3C4E-B0CA-BD7DA1983090}" type="datetimeFigureOut">
              <a:rPr lang="en-US" smtClean="0"/>
              <a:t>7/1/2019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106094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36DD4-3030-3C4E-B0CA-BD7DA1983090}" type="datetimeFigureOut">
              <a:rPr lang="en-US" smtClean="0"/>
              <a:t>7/1/2019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EFB5-B44B-A746-AD13-78F60F19D1C6}" type="slidenum">
              <a:rPr lang="en-US" smtClean="0"/>
              <a:t>‹#›</a:t>
            </a:fld>
            <a:endParaRPr lang="en-US"/>
          </a:p>
        </p:txBody>
      </p:sp>
    </p:spTree>
    <p:extLst>
      <p:ext uri="{BB962C8B-B14F-4D97-AF65-F5344CB8AC3E}">
        <p14:creationId xmlns:p14="http://schemas.microsoft.com/office/powerpoint/2010/main" val="1468720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hyperlink" Target="https://youngminds.org.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4.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8" Type="http://schemas.openxmlformats.org/officeDocument/2006/relationships/hyperlink" Target="https://www.nhs.uk/live-well/eat-well/" TargetMode="External"/><Relationship Id="rId3" Type="http://schemas.openxmlformats.org/officeDocument/2006/relationships/image" Target="../media/image4.jpeg"/><Relationship Id="rId7" Type="http://schemas.openxmlformats.org/officeDocument/2006/relationships/image" Target="../media/image38.png"/><Relationship Id="rId12" Type="http://schemas.openxmlformats.org/officeDocument/2006/relationships/image" Target="../media/image41.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healthcareers.nhs.uk/explore-roles/allied-health-professionals" TargetMode="External"/><Relationship Id="rId11" Type="http://schemas.openxmlformats.org/officeDocument/2006/relationships/image" Target="../media/image40.jpeg"/><Relationship Id="rId5" Type="http://schemas.openxmlformats.org/officeDocument/2006/relationships/hyperlink" Target="https://youngminds.org.uk/" TargetMode="External"/><Relationship Id="rId10" Type="http://schemas.openxmlformats.org/officeDocument/2006/relationships/hyperlink" Target="https://www.england.nhs.uk/ahp/role/" TargetMode="External"/><Relationship Id="rId4" Type="http://schemas.openxmlformats.org/officeDocument/2006/relationships/hyperlink" Target="https://learning.nspcc.org.uk/" TargetMode="External"/><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hyperlink" Target="https://safeshare.tv/x/6ggb_-kLpp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hyperlink" Target="https://safeshare.tv/x/2p4LmaUBXa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jpeg"/><Relationship Id="rId7" Type="http://schemas.openxmlformats.org/officeDocument/2006/relationships/image" Target="../media/image14.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4.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jpg"/><Relationship Id="rId11" Type="http://schemas.openxmlformats.org/officeDocument/2006/relationships/image" Target="../media/image24.jpeg"/><Relationship Id="rId5" Type="http://schemas.openxmlformats.org/officeDocument/2006/relationships/image" Target="../media/image18.jp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hyperlink" Target="https://safeshare.tv/x/ss5d0ce43caea01"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4.jpeg"/><Relationship Id="rId10" Type="http://schemas.openxmlformats.org/officeDocument/2006/relationships/image" Target="../media/image32.jpeg"/><Relationship Id="rId4" Type="http://schemas.openxmlformats.org/officeDocument/2006/relationships/image" Target="../media/image27.jpeg"/><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8"/>
          <p:cNvSpPr/>
          <p:nvPr/>
        </p:nvSpPr>
        <p:spPr>
          <a:xfrm>
            <a:off x="81553" y="116634"/>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Century Gothic" panose="020B0502020202020204" pitchFamily="34" charset="0"/>
              <a:ea typeface="Calibri"/>
              <a:cs typeface="Calibri"/>
              <a:sym typeface="Calibri"/>
            </a:endParaRPr>
          </a:p>
        </p:txBody>
      </p:sp>
      <p:pic>
        <p:nvPicPr>
          <p:cNvPr id="3" name="Picture 2">
            <a:extLst>
              <a:ext uri="{FF2B5EF4-FFF2-40B4-BE49-F238E27FC236}">
                <a16:creationId xmlns:a16="http://schemas.microsoft.com/office/drawing/2014/main" id="{A9DA56EC-6652-4997-8BE5-A4BE2AE984D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1276" y="5935516"/>
            <a:ext cx="3892379" cy="626025"/>
          </a:xfrm>
          <a:prstGeom prst="rect">
            <a:avLst/>
          </a:prstGeom>
        </p:spPr>
      </p:pic>
      <p:pic>
        <p:nvPicPr>
          <p:cNvPr id="2" name="Picture 1">
            <a:extLst>
              <a:ext uri="{FF2B5EF4-FFF2-40B4-BE49-F238E27FC236}">
                <a16:creationId xmlns:a16="http://schemas.microsoft.com/office/drawing/2014/main" id="{BEB6012D-B1D8-6245-A474-C08E21F3B4F3}"/>
              </a:ext>
            </a:extLst>
          </p:cNvPr>
          <p:cNvPicPr>
            <a:picLocks noChangeAspect="1"/>
          </p:cNvPicPr>
          <p:nvPr/>
        </p:nvPicPr>
        <p:blipFill>
          <a:blip r:embed="rId4"/>
          <a:stretch>
            <a:fillRect/>
          </a:stretch>
        </p:blipFill>
        <p:spPr>
          <a:xfrm>
            <a:off x="2727770" y="296459"/>
            <a:ext cx="3831423" cy="2853519"/>
          </a:xfrm>
          <a:prstGeom prst="rect">
            <a:avLst/>
          </a:prstGeom>
        </p:spPr>
      </p:pic>
      <p:sp>
        <p:nvSpPr>
          <p:cNvPr id="5" name="TextBox 4">
            <a:extLst>
              <a:ext uri="{FF2B5EF4-FFF2-40B4-BE49-F238E27FC236}">
                <a16:creationId xmlns:a16="http://schemas.microsoft.com/office/drawing/2014/main" id="{023EEBDF-2D30-4B48-ABB3-522037B54D19}"/>
              </a:ext>
            </a:extLst>
          </p:cNvPr>
          <p:cNvSpPr txBox="1"/>
          <p:nvPr/>
        </p:nvSpPr>
        <p:spPr>
          <a:xfrm>
            <a:off x="1530220" y="3653685"/>
            <a:ext cx="6344817" cy="1323439"/>
          </a:xfrm>
          <a:prstGeom prst="rect">
            <a:avLst/>
          </a:prstGeom>
          <a:noFill/>
        </p:spPr>
        <p:txBody>
          <a:bodyPr wrap="square" rtlCol="0">
            <a:spAutoFit/>
          </a:bodyPr>
          <a:lstStyle/>
          <a:p>
            <a:pPr algn="ctr"/>
            <a:r>
              <a:rPr lang="en-GB" sz="2000" b="1" dirty="0">
                <a:latin typeface="Helvetica Neue"/>
              </a:rPr>
              <a:t>Making a Difference – A Health Careers Special</a:t>
            </a:r>
          </a:p>
          <a:p>
            <a:pPr algn="ctr"/>
            <a:r>
              <a:rPr lang="en-GB" sz="2000" b="1" dirty="0">
                <a:latin typeface="Helvetica Neue"/>
              </a:rPr>
              <a:t>Lesson 2</a:t>
            </a:r>
          </a:p>
          <a:p>
            <a:pPr algn="ctr"/>
            <a:endParaRPr lang="en-GB" sz="2000" b="1" dirty="0">
              <a:latin typeface="Helvetica Neue"/>
            </a:endParaRPr>
          </a:p>
          <a:p>
            <a:pPr algn="ctr"/>
            <a:r>
              <a:rPr lang="en-GB" sz="2000" dirty="0">
                <a:latin typeface="Helvetica Neue"/>
              </a:rPr>
              <a:t>In association with</a:t>
            </a:r>
          </a:p>
        </p:txBody>
      </p:sp>
      <p:pic>
        <p:nvPicPr>
          <p:cNvPr id="6" name="Picture 5">
            <a:extLst>
              <a:ext uri="{FF2B5EF4-FFF2-40B4-BE49-F238E27FC236}">
                <a16:creationId xmlns:a16="http://schemas.microsoft.com/office/drawing/2014/main" id="{A47C860B-8AD1-4DD9-BEB9-868F4F714AAB}"/>
              </a:ext>
            </a:extLst>
          </p:cNvPr>
          <p:cNvPicPr>
            <a:picLocks noChangeAspect="1"/>
          </p:cNvPicPr>
          <p:nvPr/>
        </p:nvPicPr>
        <p:blipFill>
          <a:blip r:embed="rId5"/>
          <a:stretch>
            <a:fillRect/>
          </a:stretch>
        </p:blipFill>
        <p:spPr>
          <a:xfrm>
            <a:off x="2972791" y="4963325"/>
            <a:ext cx="3377650" cy="972191"/>
          </a:xfrm>
          <a:prstGeom prst="rect">
            <a:avLst/>
          </a:prstGeom>
        </p:spPr>
      </p:pic>
      <p:sp>
        <p:nvSpPr>
          <p:cNvPr id="7" name="Shape 102">
            <a:extLst>
              <a:ext uri="{FF2B5EF4-FFF2-40B4-BE49-F238E27FC236}">
                <a16:creationId xmlns:a16="http://schemas.microsoft.com/office/drawing/2014/main" id="{C4EF9BDF-73D2-4E8B-B4A9-02D47AB053AF}"/>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Century Gothic" panose="020B0502020202020204" pitchFamily="34" charset="0"/>
                <a:ea typeface="Helvetica Neue" panose="02000503000000020004" pitchFamily="2" charset="0"/>
                <a:cs typeface="Helvetica Neue" panose="02000503000000020004" pitchFamily="2" charset="0"/>
                <a:sym typeface="Lato"/>
              </a:rPr>
              <a:t>©VotesForSchools2019</a:t>
            </a:r>
          </a:p>
        </p:txBody>
      </p:sp>
    </p:spTree>
    <p:extLst>
      <p:ext uri="{BB962C8B-B14F-4D97-AF65-F5344CB8AC3E}">
        <p14:creationId xmlns:p14="http://schemas.microsoft.com/office/powerpoint/2010/main" val="952083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02">
            <a:extLst>
              <a:ext uri="{FF2B5EF4-FFF2-40B4-BE49-F238E27FC236}">
                <a16:creationId xmlns:a16="http://schemas.microsoft.com/office/drawing/2014/main" id="{9CDD5B44-CA19-4BE4-A1A1-2D69167CF9F4}"/>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
        <p:nvSpPr>
          <p:cNvPr id="10" name="Shape 114">
            <a:extLst>
              <a:ext uri="{FF2B5EF4-FFF2-40B4-BE49-F238E27FC236}">
                <a16:creationId xmlns:a16="http://schemas.microsoft.com/office/drawing/2014/main" id="{C65ECCCA-541B-6747-BBA6-E7FAB693D6B1}"/>
              </a:ext>
            </a:extLst>
          </p:cNvPr>
          <p:cNvSpPr/>
          <p:nvPr/>
        </p:nvSpPr>
        <p:spPr>
          <a:xfrm>
            <a:off x="715849" y="215387"/>
            <a:ext cx="7916693" cy="531827"/>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Where can you find support for stress and anxiety?</a:t>
            </a:r>
          </a:p>
        </p:txBody>
      </p:sp>
      <p:sp>
        <p:nvSpPr>
          <p:cNvPr id="14" name="Shape 88">
            <a:extLst>
              <a:ext uri="{FF2B5EF4-FFF2-40B4-BE49-F238E27FC236}">
                <a16:creationId xmlns:a16="http://schemas.microsoft.com/office/drawing/2014/main" id="{898E861F-C98E-8E43-B221-168B55957E03}"/>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5" name="Pentagon 20">
            <a:extLst>
              <a:ext uri="{FF2B5EF4-FFF2-40B4-BE49-F238E27FC236}">
                <a16:creationId xmlns:a16="http://schemas.microsoft.com/office/drawing/2014/main" id="{30B7ACA0-D169-2945-BD63-E0622FEE9BDF}"/>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7</a:t>
            </a:r>
          </a:p>
        </p:txBody>
      </p:sp>
      <p:sp>
        <p:nvSpPr>
          <p:cNvPr id="16" name="Cloud 15">
            <a:extLst>
              <a:ext uri="{FF2B5EF4-FFF2-40B4-BE49-F238E27FC236}">
                <a16:creationId xmlns:a16="http://schemas.microsoft.com/office/drawing/2014/main" id="{F76A8D78-5742-2E41-8706-20115BB35CE5}"/>
              </a:ext>
            </a:extLst>
          </p:cNvPr>
          <p:cNvSpPr/>
          <p:nvPr/>
        </p:nvSpPr>
        <p:spPr>
          <a:xfrm>
            <a:off x="279803" y="694949"/>
            <a:ext cx="4460222" cy="167806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 discussion (1 min)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Where can you get help if you are feeling stressed or anxious? </a:t>
            </a:r>
          </a:p>
        </p:txBody>
      </p:sp>
      <p:sp>
        <p:nvSpPr>
          <p:cNvPr id="24" name="Rectangle: Rounded Corners 33">
            <a:extLst>
              <a:ext uri="{FF2B5EF4-FFF2-40B4-BE49-F238E27FC236}">
                <a16:creationId xmlns:a16="http://schemas.microsoft.com/office/drawing/2014/main" id="{CEE13E16-3B0C-4EF7-9C47-ADA761FAA8A8}"/>
              </a:ext>
            </a:extLst>
          </p:cNvPr>
          <p:cNvSpPr/>
          <p:nvPr/>
        </p:nvSpPr>
        <p:spPr>
          <a:xfrm>
            <a:off x="370100" y="4704010"/>
            <a:ext cx="4053573" cy="1678062"/>
          </a:xfrm>
          <a:prstGeom prst="roundRect">
            <a:avLst/>
          </a:prstGeom>
          <a:solidFill>
            <a:srgbClr val="F8D0D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There are people you can talk to in school if you are feeling stressed or anxious. Or, if you would rather speak to someone else, click the image to visit the Young Minds website for help and advice. </a:t>
            </a:r>
          </a:p>
        </p:txBody>
      </p:sp>
      <p:sp>
        <p:nvSpPr>
          <p:cNvPr id="11" name="Rectangle: Rounded Corners 33">
            <a:extLst>
              <a:ext uri="{FF2B5EF4-FFF2-40B4-BE49-F238E27FC236}">
                <a16:creationId xmlns:a16="http://schemas.microsoft.com/office/drawing/2014/main" id="{D513E39C-21E1-4B52-8186-F0C6813D96D4}"/>
              </a:ext>
            </a:extLst>
          </p:cNvPr>
          <p:cNvSpPr/>
          <p:nvPr/>
        </p:nvSpPr>
        <p:spPr>
          <a:xfrm>
            <a:off x="5026857" y="950462"/>
            <a:ext cx="3710743" cy="3342138"/>
          </a:xfrm>
          <a:prstGeom prst="roundRect">
            <a:avLst/>
          </a:prstGeom>
          <a:solidFill>
            <a:srgbClr val="F8D0D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Helvetica Neue" panose="02000503000000020004"/>
              </a:rPr>
              <a:t>Fact!</a:t>
            </a:r>
          </a:p>
          <a:p>
            <a:pPr algn="ctr"/>
            <a:r>
              <a:rPr lang="en-GB" sz="1600" dirty="0">
                <a:solidFill>
                  <a:schemeClr val="tx1"/>
                </a:solidFill>
                <a:latin typeface="Helvetica Neue" panose="02000503000000020004"/>
              </a:rPr>
              <a:t>Recent research suggests that as many as 1 in 6 young people will experience an anxiety condition at some point in their lives. This means that up to 5 people in your class may be living with some form of anxiety, whether that be OCD (obsessive compulsive disorder), social anxiety and shyness, exam stress, worry or panic attacks.</a:t>
            </a:r>
          </a:p>
        </p:txBody>
      </p:sp>
      <p:sp>
        <p:nvSpPr>
          <p:cNvPr id="12" name="Shape 102">
            <a:extLst>
              <a:ext uri="{FF2B5EF4-FFF2-40B4-BE49-F238E27FC236}">
                <a16:creationId xmlns:a16="http://schemas.microsoft.com/office/drawing/2014/main" id="{B8F6233F-50D8-4338-88D9-7BEEB5F61CC5}"/>
              </a:ext>
            </a:extLst>
          </p:cNvPr>
          <p:cNvSpPr txBox="1"/>
          <p:nvPr/>
        </p:nvSpPr>
        <p:spPr>
          <a:xfrm>
            <a:off x="7487345" y="659370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Century Gothic" panose="020B0502020202020204" pitchFamily="34" charset="0"/>
                <a:ea typeface="Helvetica Neue" panose="02000503000000020004" pitchFamily="2" charset="0"/>
                <a:cs typeface="Helvetica Neue" panose="02000503000000020004" pitchFamily="2" charset="0"/>
                <a:sym typeface="Lato"/>
              </a:rPr>
              <a:t>©VotesForSchools2019</a:t>
            </a:r>
          </a:p>
        </p:txBody>
      </p:sp>
      <p:pic>
        <p:nvPicPr>
          <p:cNvPr id="5" name="Picture 4">
            <a:hlinkClick r:id="rId3"/>
            <a:extLst>
              <a:ext uri="{FF2B5EF4-FFF2-40B4-BE49-F238E27FC236}">
                <a16:creationId xmlns:a16="http://schemas.microsoft.com/office/drawing/2014/main" id="{62CAE353-FC74-4335-B335-03E874C4C38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5129" y="4851400"/>
            <a:ext cx="4114768" cy="1462977"/>
          </a:xfrm>
          <a:prstGeom prst="rect">
            <a:avLst/>
          </a:prstGeom>
        </p:spPr>
      </p:pic>
      <p:pic>
        <p:nvPicPr>
          <p:cNvPr id="13" name="Picture 12">
            <a:extLst>
              <a:ext uri="{FF2B5EF4-FFF2-40B4-BE49-F238E27FC236}">
                <a16:creationId xmlns:a16="http://schemas.microsoft.com/office/drawing/2014/main" id="{94D622C3-E411-5340-AAF8-58A7CAF6A7D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8334" y="2485152"/>
            <a:ext cx="3139153" cy="2026247"/>
          </a:xfrm>
          <a:prstGeom prst="rect">
            <a:avLst/>
          </a:prstGeom>
        </p:spPr>
      </p:pic>
    </p:spTree>
    <p:extLst>
      <p:ext uri="{BB962C8B-B14F-4D97-AF65-F5344CB8AC3E}">
        <p14:creationId xmlns:p14="http://schemas.microsoft.com/office/powerpoint/2010/main" val="191360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4" name="Picture 3" descr="A person sitting on a table&#10;&#10;Description automatically generated">
            <a:extLst>
              <a:ext uri="{FF2B5EF4-FFF2-40B4-BE49-F238E27FC236}">
                <a16:creationId xmlns:a16="http://schemas.microsoft.com/office/drawing/2014/main" id="{55042F3F-A19B-8848-B7E0-3B401E4EC78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56916" y="3292037"/>
            <a:ext cx="2949916" cy="1964679"/>
          </a:xfrm>
          <a:prstGeom prst="rect">
            <a:avLst/>
          </a:prstGeom>
        </p:spPr>
      </p:pic>
      <p:pic>
        <p:nvPicPr>
          <p:cNvPr id="22" name="Picture 21" descr="A person looking at the camera&#10;&#10;Description automatically generated">
            <a:extLst>
              <a:ext uri="{FF2B5EF4-FFF2-40B4-BE49-F238E27FC236}">
                <a16:creationId xmlns:a16="http://schemas.microsoft.com/office/drawing/2014/main" id="{BED440C1-55FB-6442-ABD2-739428EB2B8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5276" y="796549"/>
            <a:ext cx="3506044" cy="2287145"/>
          </a:xfrm>
          <a:prstGeom prst="rect">
            <a:avLst/>
          </a:prstGeom>
        </p:spPr>
      </p:pic>
      <p:pic>
        <p:nvPicPr>
          <p:cNvPr id="25" name="Picture 2" descr="Image result for wow careers">
            <a:extLst>
              <a:ext uri="{FF2B5EF4-FFF2-40B4-BE49-F238E27FC236}">
                <a16:creationId xmlns:a16="http://schemas.microsoft.com/office/drawing/2014/main" id="{0F0CB3D4-C590-574B-9E71-FEBB729F7A9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225" name="Shape 225"/>
          <p:cNvSpPr txBox="1">
            <a:spLocks noGrp="1"/>
          </p:cNvSpPr>
          <p:nvPr>
            <p:ph type="sldNum" idx="12"/>
          </p:nvPr>
        </p:nvSpPr>
        <p:spPr>
          <a:xfrm>
            <a:off x="6553202" y="6356351"/>
            <a:ext cx="2133599" cy="365125"/>
          </a:xfrm>
          <a:prstGeom prst="rect">
            <a:avLst/>
          </a:prstGeom>
          <a:noFill/>
          <a:ln>
            <a:noFill/>
          </a:ln>
        </p:spPr>
        <p:txBody>
          <a:bodyPr vert="horz" lIns="91425" tIns="45700" rIns="91425" bIns="45700" rtlCol="0" anchor="ctr" anchorCtr="0">
            <a:noAutofit/>
          </a:bodyPr>
          <a:lstStyle/>
          <a:p>
            <a:pPr>
              <a:buSzPct val="25000"/>
            </a:pPr>
            <a:fld id="{00000000-1234-1234-1234-123412341234}" type="slidenum">
              <a:rPr lang="en-GB">
                <a:solidFill>
                  <a:srgbClr val="888888"/>
                </a:solidFill>
                <a:latin typeface="Calibri"/>
                <a:ea typeface="Calibri"/>
                <a:cs typeface="Calibri"/>
                <a:sym typeface="Calibri"/>
              </a:rPr>
              <a:pPr>
                <a:buSzPct val="25000"/>
              </a:pPr>
              <a:t>11</a:t>
            </a:fld>
            <a:endParaRPr lang="en-GB" dirty="0">
              <a:solidFill>
                <a:srgbClr val="888888"/>
              </a:solidFill>
              <a:latin typeface="Calibri"/>
              <a:ea typeface="Calibri"/>
              <a:cs typeface="Calibri"/>
              <a:sym typeface="Calibri"/>
            </a:endParaRPr>
          </a:p>
        </p:txBody>
      </p:sp>
      <p:sp>
        <p:nvSpPr>
          <p:cNvPr id="10" name="Shape 102">
            <a:extLst>
              <a:ext uri="{FF2B5EF4-FFF2-40B4-BE49-F238E27FC236}">
                <a16:creationId xmlns:a16="http://schemas.microsoft.com/office/drawing/2014/main" id="{628CF1BE-836A-4D83-AD92-3942BD8C915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Lato"/>
                <a:cs typeface="Lato"/>
                <a:sym typeface="Lato"/>
              </a:rPr>
              <a:t> </a:t>
            </a:r>
            <a:r>
              <a:rPr lang="en-GB" sz="1000" dirty="0">
                <a:solidFill>
                  <a:srgbClr val="2D2D2D"/>
                </a:solidFill>
                <a:latin typeface="Century Gothic" panose="020B0502020202020204" pitchFamily="34" charset="0"/>
                <a:ea typeface="Lato"/>
                <a:cs typeface="Lato"/>
                <a:sym typeface="Lato"/>
              </a:rPr>
              <a:t>©VotesForSchools2019</a:t>
            </a:r>
          </a:p>
        </p:txBody>
      </p:sp>
      <p:sp>
        <p:nvSpPr>
          <p:cNvPr id="13" name="Shape 227">
            <a:extLst>
              <a:ext uri="{FF2B5EF4-FFF2-40B4-BE49-F238E27FC236}">
                <a16:creationId xmlns:a16="http://schemas.microsoft.com/office/drawing/2014/main" id="{967D3D0C-B166-224D-A63D-BDDF7419B91E}"/>
              </a:ext>
            </a:extLst>
          </p:cNvPr>
          <p:cNvSpPr txBox="1"/>
          <p:nvPr/>
        </p:nvSpPr>
        <p:spPr>
          <a:xfrm>
            <a:off x="-173529" y="203412"/>
            <a:ext cx="7427743" cy="727371"/>
          </a:xfrm>
          <a:prstGeom prst="rect">
            <a:avLst/>
          </a:prstGeom>
          <a:noFill/>
          <a:ln>
            <a:noFill/>
          </a:ln>
        </p:spPr>
        <p:txBody>
          <a:bodyPr lIns="91425" tIns="45700" rIns="91425" bIns="45700" anchor="t" anchorCtr="0">
            <a:noAutofit/>
          </a:bodyPr>
          <a:lstStyle/>
          <a:p>
            <a:pPr lvl="0" algn="ct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What about people’s right to privacy?</a:t>
            </a:r>
            <a:endParaRPr lang="en-GB" sz="40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9" name="Shape 88">
            <a:extLst>
              <a:ext uri="{FF2B5EF4-FFF2-40B4-BE49-F238E27FC236}">
                <a16:creationId xmlns:a16="http://schemas.microsoft.com/office/drawing/2014/main" id="{74D0E967-07C6-0144-8948-B1D87C13B2BB}"/>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1" name="Pentagon 20">
            <a:extLst>
              <a:ext uri="{FF2B5EF4-FFF2-40B4-BE49-F238E27FC236}">
                <a16:creationId xmlns:a16="http://schemas.microsoft.com/office/drawing/2014/main" id="{DB61C38E-B8A3-974D-B4B9-A075A5B2923C}"/>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8</a:t>
            </a:r>
          </a:p>
        </p:txBody>
      </p:sp>
      <p:sp>
        <p:nvSpPr>
          <p:cNvPr id="20" name="Rectangle: Rounded Corners 33">
            <a:extLst>
              <a:ext uri="{FF2B5EF4-FFF2-40B4-BE49-F238E27FC236}">
                <a16:creationId xmlns:a16="http://schemas.microsoft.com/office/drawing/2014/main" id="{745A85DD-A556-8D44-AAF4-CF5EE5F8CED9}"/>
              </a:ext>
            </a:extLst>
          </p:cNvPr>
          <p:cNvSpPr/>
          <p:nvPr/>
        </p:nvSpPr>
        <p:spPr>
          <a:xfrm>
            <a:off x="385277" y="5497748"/>
            <a:ext cx="8227500" cy="992266"/>
          </a:xfrm>
          <a:prstGeom prst="roundRect">
            <a:avLst/>
          </a:prstGeom>
          <a:solidFill>
            <a:srgbClr val="F8D0D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Many of the careers we have discussed require </a:t>
            </a: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confidentiality</a:t>
            </a: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It is important that people feel safe discussing how they’re feeling and that their personal information is kept private, often between them and a family member or professional.  </a:t>
            </a:r>
          </a:p>
        </p:txBody>
      </p:sp>
      <p:sp>
        <p:nvSpPr>
          <p:cNvPr id="18" name="Cloud 17">
            <a:extLst>
              <a:ext uri="{FF2B5EF4-FFF2-40B4-BE49-F238E27FC236}">
                <a16:creationId xmlns:a16="http://schemas.microsoft.com/office/drawing/2014/main" id="{243B565F-C92C-43C9-9734-7B3A69D4BED0}"/>
              </a:ext>
            </a:extLst>
          </p:cNvPr>
          <p:cNvSpPr/>
          <p:nvPr/>
        </p:nvSpPr>
        <p:spPr>
          <a:xfrm>
            <a:off x="3962995" y="703116"/>
            <a:ext cx="4795729" cy="243797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 discussion (1 min)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Why is confidentiality so important when it comes to your health? Can you think of an example of a situation in which confidentiality should not apply?</a:t>
            </a:r>
          </a:p>
        </p:txBody>
      </p:sp>
      <p:sp>
        <p:nvSpPr>
          <p:cNvPr id="14" name="Rectangle: Rounded Corners 33">
            <a:extLst>
              <a:ext uri="{FF2B5EF4-FFF2-40B4-BE49-F238E27FC236}">
                <a16:creationId xmlns:a16="http://schemas.microsoft.com/office/drawing/2014/main" id="{1968DD2D-791E-45E3-BF3A-EE810F8FCD27}"/>
              </a:ext>
            </a:extLst>
          </p:cNvPr>
          <p:cNvSpPr/>
          <p:nvPr/>
        </p:nvSpPr>
        <p:spPr>
          <a:xfrm>
            <a:off x="385276" y="3459750"/>
            <a:ext cx="1908589" cy="1755311"/>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Confidentiality:</a:t>
            </a:r>
          </a:p>
          <a:p>
            <a:pPr algn="ctr"/>
            <a:r>
              <a:rPr lang="en-GB" sz="1600" dirty="0">
                <a:solidFill>
                  <a:schemeClr val="tx1"/>
                </a:solidFill>
                <a:latin typeface="Helvetica Neue" panose="02000503000000020004"/>
              </a:rPr>
              <a:t>The state of keeping or being kept secret or private.</a:t>
            </a: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2" name="Shape 102">
            <a:extLst>
              <a:ext uri="{FF2B5EF4-FFF2-40B4-BE49-F238E27FC236}">
                <a16:creationId xmlns:a16="http://schemas.microsoft.com/office/drawing/2014/main" id="{1FDC226C-0C20-4BFD-ADFD-D3EE93DB96CB}"/>
              </a:ext>
            </a:extLst>
          </p:cNvPr>
          <p:cNvSpPr txBox="1"/>
          <p:nvPr/>
        </p:nvSpPr>
        <p:spPr>
          <a:xfrm>
            <a:off x="7485898" y="6582172"/>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Century Gothic" panose="020B0502020202020204" pitchFamily="34" charset="0"/>
                <a:ea typeface="Helvetica Neue" panose="02000503000000020004" pitchFamily="2" charset="0"/>
                <a:cs typeface="Helvetica Neue" panose="02000503000000020004" pitchFamily="2" charset="0"/>
                <a:sym typeface="Lato"/>
              </a:rPr>
              <a:t>©VotesForSchools2019</a:t>
            </a:r>
          </a:p>
        </p:txBody>
      </p:sp>
      <p:pic>
        <p:nvPicPr>
          <p:cNvPr id="6" name="Picture 5" descr="A person sitting on a bed&#10;&#10;Description automatically generated">
            <a:extLst>
              <a:ext uri="{FF2B5EF4-FFF2-40B4-BE49-F238E27FC236}">
                <a16:creationId xmlns:a16="http://schemas.microsoft.com/office/drawing/2014/main" id="{3C00A52D-9B15-3F4D-8634-3EDA58C6173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895652" y="3323578"/>
            <a:ext cx="2717124" cy="1985746"/>
          </a:xfrm>
          <a:prstGeom prst="rect">
            <a:avLst/>
          </a:prstGeom>
        </p:spPr>
      </p:pic>
    </p:spTree>
    <p:extLst>
      <p:ext uri="{BB962C8B-B14F-4D97-AF65-F5344CB8AC3E}">
        <p14:creationId xmlns:p14="http://schemas.microsoft.com/office/powerpoint/2010/main" val="359022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5" name="Shape 225"/>
          <p:cNvSpPr txBox="1">
            <a:spLocks noGrp="1"/>
          </p:cNvSpPr>
          <p:nvPr>
            <p:ph type="sldNum" idx="12"/>
          </p:nvPr>
        </p:nvSpPr>
        <p:spPr>
          <a:xfrm>
            <a:off x="6553202" y="6356351"/>
            <a:ext cx="2133599" cy="365125"/>
          </a:xfrm>
          <a:prstGeom prst="rect">
            <a:avLst/>
          </a:prstGeom>
          <a:noFill/>
          <a:ln>
            <a:noFill/>
          </a:ln>
        </p:spPr>
        <p:txBody>
          <a:bodyPr vert="horz" lIns="91425" tIns="45700" rIns="91425" bIns="45700" rtlCol="0" anchor="ctr" anchorCtr="0">
            <a:noAutofit/>
          </a:bodyPr>
          <a:lstStyle/>
          <a:p>
            <a:pPr>
              <a:buSzPct val="25000"/>
            </a:pPr>
            <a:fld id="{00000000-1234-1234-1234-123412341234}" type="slidenum">
              <a:rPr lang="en-GB">
                <a:solidFill>
                  <a:srgbClr val="888888"/>
                </a:solidFill>
                <a:latin typeface="Calibri"/>
                <a:ea typeface="Calibri"/>
                <a:cs typeface="Calibri"/>
                <a:sym typeface="Calibri"/>
              </a:rPr>
              <a:pPr>
                <a:buSzPct val="25000"/>
              </a:pPr>
              <a:t>12</a:t>
            </a:fld>
            <a:endParaRPr lang="en-GB" dirty="0">
              <a:solidFill>
                <a:srgbClr val="888888"/>
              </a:solidFill>
              <a:latin typeface="Calibri"/>
              <a:ea typeface="Calibri"/>
              <a:cs typeface="Calibri"/>
              <a:sym typeface="Calibri"/>
            </a:endParaRPr>
          </a:p>
        </p:txBody>
      </p:sp>
      <p:sp>
        <p:nvSpPr>
          <p:cNvPr id="10" name="Shape 102">
            <a:extLst>
              <a:ext uri="{FF2B5EF4-FFF2-40B4-BE49-F238E27FC236}">
                <a16:creationId xmlns:a16="http://schemas.microsoft.com/office/drawing/2014/main" id="{628CF1BE-836A-4D83-AD92-3942BD8C915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Lato"/>
                <a:cs typeface="Lato"/>
                <a:sym typeface="Lato"/>
              </a:rPr>
              <a:t> </a:t>
            </a:r>
            <a:r>
              <a:rPr lang="en-GB" sz="1000" dirty="0">
                <a:solidFill>
                  <a:srgbClr val="2D2D2D"/>
                </a:solidFill>
                <a:latin typeface="Century Gothic" panose="020B0502020202020204" pitchFamily="34" charset="0"/>
                <a:ea typeface="Lato"/>
                <a:cs typeface="Lato"/>
                <a:sym typeface="Lato"/>
              </a:rPr>
              <a:t>©VotesForSchools2019</a:t>
            </a:r>
          </a:p>
        </p:txBody>
      </p:sp>
      <p:sp>
        <p:nvSpPr>
          <p:cNvPr id="7" name="Shape 88">
            <a:extLst>
              <a:ext uri="{FF2B5EF4-FFF2-40B4-BE49-F238E27FC236}">
                <a16:creationId xmlns:a16="http://schemas.microsoft.com/office/drawing/2014/main" id="{14ED400D-E141-E24D-8586-6452A42022FD}"/>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8" name="Picture 2" descr="Image result for wow careers">
            <a:extLst>
              <a:ext uri="{FF2B5EF4-FFF2-40B4-BE49-F238E27FC236}">
                <a16:creationId xmlns:a16="http://schemas.microsoft.com/office/drawing/2014/main" id="{58B4FCBA-72FA-124E-A513-CBE378104B9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33">
            <a:extLst>
              <a:ext uri="{FF2B5EF4-FFF2-40B4-BE49-F238E27FC236}">
                <a16:creationId xmlns:a16="http://schemas.microsoft.com/office/drawing/2014/main" id="{4B42799B-2B59-4E5C-AFF3-C6A98E1EBA33}"/>
              </a:ext>
            </a:extLst>
          </p:cNvPr>
          <p:cNvSpPr/>
          <p:nvPr/>
        </p:nvSpPr>
        <p:spPr>
          <a:xfrm>
            <a:off x="5018275" y="5537450"/>
            <a:ext cx="3492360" cy="895648"/>
          </a:xfrm>
          <a:prstGeom prst="roundRect">
            <a:avLst/>
          </a:prstGeom>
          <a:solidFill>
            <a:srgbClr val="F8D0D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Safeguarding</a:t>
            </a:r>
          </a:p>
          <a:p>
            <a:pPr algn="ctr"/>
            <a:r>
              <a:rPr lang="en-GB" sz="1600" dirty="0">
                <a:latin typeface="Helvetica Neue" panose="02000503000000020004"/>
                <a:hlinkClick r:id="rId4"/>
              </a:rPr>
              <a:t>https://learning.nspcc.org.uk</a:t>
            </a:r>
            <a:endParaRPr lang="en-GB"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1" name="Rectangle: Rounded Corners 33">
            <a:extLst>
              <a:ext uri="{FF2B5EF4-FFF2-40B4-BE49-F238E27FC236}">
                <a16:creationId xmlns:a16="http://schemas.microsoft.com/office/drawing/2014/main" id="{8322EED5-FCB5-466F-9B31-F532CC82FE62}"/>
              </a:ext>
            </a:extLst>
          </p:cNvPr>
          <p:cNvSpPr/>
          <p:nvPr/>
        </p:nvSpPr>
        <p:spPr>
          <a:xfrm>
            <a:off x="5007260" y="2677099"/>
            <a:ext cx="3492360" cy="895648"/>
          </a:xfrm>
          <a:prstGeom prst="roundRect">
            <a:avLst/>
          </a:prstGeom>
          <a:solidFill>
            <a:srgbClr val="F8D0D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Mental Health</a:t>
            </a:r>
          </a:p>
          <a:p>
            <a:pPr algn="ctr"/>
            <a:r>
              <a:rPr lang="en-GB" sz="1600" dirty="0">
                <a:latin typeface="Helvetica Neue" panose="02000503000000020004"/>
                <a:hlinkClick r:id="rId5"/>
              </a:rPr>
              <a:t>https://youngminds.org.uk</a:t>
            </a:r>
            <a:endParaRPr lang="en-GB"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3" name="Rectangle: Rounded Corners 33">
            <a:extLst>
              <a:ext uri="{FF2B5EF4-FFF2-40B4-BE49-F238E27FC236}">
                <a16:creationId xmlns:a16="http://schemas.microsoft.com/office/drawing/2014/main" id="{79D0CD2D-80BF-4B5E-B3D7-DBA309F3D12E}"/>
              </a:ext>
            </a:extLst>
          </p:cNvPr>
          <p:cNvSpPr/>
          <p:nvPr/>
        </p:nvSpPr>
        <p:spPr>
          <a:xfrm>
            <a:off x="605915" y="5403238"/>
            <a:ext cx="3492360" cy="1135675"/>
          </a:xfrm>
          <a:prstGeom prst="roundRect">
            <a:avLst/>
          </a:prstGeom>
          <a:solidFill>
            <a:srgbClr val="F8D0D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Learn more about Allied Health Professions (AHP)</a:t>
            </a:r>
          </a:p>
          <a:p>
            <a:pPr algn="ctr"/>
            <a:r>
              <a:rPr lang="en-GB" sz="1400" dirty="0">
                <a:hlinkClick r:id="rId6"/>
              </a:rPr>
              <a:t>https://www.healthcareers.nhs.uk/explore-roles/allied-health-professionals</a:t>
            </a:r>
            <a:endParaRPr lang="en-GB" sz="1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Shape 102">
            <a:extLst>
              <a:ext uri="{FF2B5EF4-FFF2-40B4-BE49-F238E27FC236}">
                <a16:creationId xmlns:a16="http://schemas.microsoft.com/office/drawing/2014/main" id="{30EF253F-2DB2-4F8B-B507-8FD9A95FA58A}"/>
              </a:ext>
            </a:extLst>
          </p:cNvPr>
          <p:cNvSpPr txBox="1"/>
          <p:nvPr/>
        </p:nvSpPr>
        <p:spPr>
          <a:xfrm>
            <a:off x="7425925" y="6591815"/>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Century Gothic" panose="020B0502020202020204" pitchFamily="34" charset="0"/>
                <a:ea typeface="Helvetica Neue" panose="02000503000000020004" pitchFamily="2" charset="0"/>
                <a:cs typeface="Helvetica Neue" panose="02000503000000020004" pitchFamily="2" charset="0"/>
                <a:sym typeface="Lato"/>
              </a:rPr>
              <a:t>©VotesForSchools2019</a:t>
            </a:r>
          </a:p>
        </p:txBody>
      </p:sp>
      <p:sp>
        <p:nvSpPr>
          <p:cNvPr id="16" name="Shape 227">
            <a:extLst>
              <a:ext uri="{FF2B5EF4-FFF2-40B4-BE49-F238E27FC236}">
                <a16:creationId xmlns:a16="http://schemas.microsoft.com/office/drawing/2014/main" id="{16927A33-270F-4017-8106-465E5F215FED}"/>
              </a:ext>
            </a:extLst>
          </p:cNvPr>
          <p:cNvSpPr txBox="1"/>
          <p:nvPr/>
        </p:nvSpPr>
        <p:spPr>
          <a:xfrm>
            <a:off x="-272681" y="400369"/>
            <a:ext cx="7427743" cy="727371"/>
          </a:xfrm>
          <a:prstGeom prst="rect">
            <a:avLst/>
          </a:prstGeom>
          <a:noFill/>
          <a:ln>
            <a:noFill/>
          </a:ln>
        </p:spPr>
        <p:txBody>
          <a:bodyPr lIns="91425" tIns="45700" rIns="91425" bIns="45700" anchor="t" anchorCtr="0">
            <a:noAutofit/>
          </a:bodyPr>
          <a:lstStyle/>
          <a:p>
            <a:pPr lvl="0" algn="ct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Useful websites for extension activities:</a:t>
            </a:r>
            <a:endParaRPr lang="en-GB" sz="40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pic>
        <p:nvPicPr>
          <p:cNvPr id="17" name="Picture 16">
            <a:hlinkClick r:id="rId5"/>
            <a:extLst>
              <a:ext uri="{FF2B5EF4-FFF2-40B4-BE49-F238E27FC236}">
                <a16:creationId xmlns:a16="http://schemas.microsoft.com/office/drawing/2014/main" id="{8CE2B204-829E-4C89-A10F-5423B61C321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018275" y="1240741"/>
            <a:ext cx="3492360" cy="1285408"/>
          </a:xfrm>
          <a:prstGeom prst="rect">
            <a:avLst/>
          </a:prstGeom>
        </p:spPr>
      </p:pic>
      <p:pic>
        <p:nvPicPr>
          <p:cNvPr id="3" name="Picture 2">
            <a:hlinkClick r:id="rId8"/>
            <a:extLst>
              <a:ext uri="{FF2B5EF4-FFF2-40B4-BE49-F238E27FC236}">
                <a16:creationId xmlns:a16="http://schemas.microsoft.com/office/drawing/2014/main" id="{0C823063-06C6-48C9-BC41-2ACD11BFB918}"/>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090663" y="875366"/>
            <a:ext cx="2522863" cy="1650783"/>
          </a:xfrm>
          <a:prstGeom prst="ellipse">
            <a:avLst/>
          </a:prstGeom>
        </p:spPr>
      </p:pic>
      <p:sp>
        <p:nvSpPr>
          <p:cNvPr id="14" name="Rectangle: Rounded Corners 33">
            <a:extLst>
              <a:ext uri="{FF2B5EF4-FFF2-40B4-BE49-F238E27FC236}">
                <a16:creationId xmlns:a16="http://schemas.microsoft.com/office/drawing/2014/main" id="{CB28BF61-CFF8-4B34-B7AF-2ECC3D03C39F}"/>
              </a:ext>
            </a:extLst>
          </p:cNvPr>
          <p:cNvSpPr/>
          <p:nvPr/>
        </p:nvSpPr>
        <p:spPr>
          <a:xfrm>
            <a:off x="605915" y="2664237"/>
            <a:ext cx="3492360" cy="895648"/>
          </a:xfrm>
          <a:prstGeom prst="roundRect">
            <a:avLst/>
          </a:prstGeom>
          <a:solidFill>
            <a:srgbClr val="F8D0D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Healthy Diet</a:t>
            </a:r>
          </a:p>
          <a:p>
            <a:pPr algn="ctr"/>
            <a:r>
              <a:rPr lang="en-GB" sz="1600" dirty="0">
                <a:latin typeface="Helvetica Neue" panose="02000503000000020004"/>
                <a:hlinkClick r:id="rId8"/>
              </a:rPr>
              <a:t>https://www.nhs.uk/live-well/eat-well/</a:t>
            </a:r>
            <a:endParaRPr lang="en-GB"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pic>
        <p:nvPicPr>
          <p:cNvPr id="5" name="Picture 4" descr="A close up of a logo&#10;&#10;Description automatically generated">
            <a:hlinkClick r:id="rId10"/>
            <a:extLst>
              <a:ext uri="{FF2B5EF4-FFF2-40B4-BE49-F238E27FC236}">
                <a16:creationId xmlns:a16="http://schemas.microsoft.com/office/drawing/2014/main" id="{B9B4D4CE-5E7F-4DB0-A0EC-9457C8A7780D}"/>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944126" y="3641191"/>
            <a:ext cx="2815935" cy="1680741"/>
          </a:xfrm>
          <a:prstGeom prst="rect">
            <a:avLst/>
          </a:prstGeom>
        </p:spPr>
      </p:pic>
      <p:pic>
        <p:nvPicPr>
          <p:cNvPr id="18" name="Picture 17" descr="A close up of a sign&#10;&#10;Description automatically generated">
            <a:hlinkClick r:id="rId4"/>
            <a:extLst>
              <a:ext uri="{FF2B5EF4-FFF2-40B4-BE49-F238E27FC236}">
                <a16:creationId xmlns:a16="http://schemas.microsoft.com/office/drawing/2014/main" id="{F44BAE59-BDC8-40D3-8353-477D0331B658}"/>
              </a:ext>
            </a:extLst>
          </p:cNvPr>
          <p:cNvPicPr>
            <a:picLocks noChangeAspect="1"/>
          </p:cNvPicPr>
          <p:nvPr/>
        </p:nvPicPr>
        <p:blipFill>
          <a:blip r:embed="rId12"/>
          <a:stretch>
            <a:fillRect/>
          </a:stretch>
        </p:blipFill>
        <p:spPr>
          <a:xfrm>
            <a:off x="5007260" y="3808211"/>
            <a:ext cx="3492360" cy="1680741"/>
          </a:xfrm>
          <a:prstGeom prst="rect">
            <a:avLst/>
          </a:prstGeom>
        </p:spPr>
      </p:pic>
    </p:spTree>
    <p:extLst>
      <p:ext uri="{BB962C8B-B14F-4D97-AF65-F5344CB8AC3E}">
        <p14:creationId xmlns:p14="http://schemas.microsoft.com/office/powerpoint/2010/main" val="2030599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8"/>
          <p:cNvSpPr/>
          <p:nvPr/>
        </p:nvSpPr>
        <p:spPr>
          <a:xfrm>
            <a:off x="81553" y="116634"/>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Century Gothic" panose="020B0502020202020204" pitchFamily="34" charset="0"/>
              <a:ea typeface="Calibri"/>
              <a:cs typeface="Calibri"/>
              <a:sym typeface="Calibri"/>
            </a:endParaRPr>
          </a:p>
        </p:txBody>
      </p:sp>
      <p:pic>
        <p:nvPicPr>
          <p:cNvPr id="3" name="Picture 2">
            <a:extLst>
              <a:ext uri="{FF2B5EF4-FFF2-40B4-BE49-F238E27FC236}">
                <a16:creationId xmlns:a16="http://schemas.microsoft.com/office/drawing/2014/main" id="{A9DA56EC-6652-4997-8BE5-A4BE2AE984D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1276" y="5935516"/>
            <a:ext cx="3892379" cy="626025"/>
          </a:xfrm>
          <a:prstGeom prst="rect">
            <a:avLst/>
          </a:prstGeom>
        </p:spPr>
      </p:pic>
      <p:pic>
        <p:nvPicPr>
          <p:cNvPr id="2" name="Picture 1">
            <a:extLst>
              <a:ext uri="{FF2B5EF4-FFF2-40B4-BE49-F238E27FC236}">
                <a16:creationId xmlns:a16="http://schemas.microsoft.com/office/drawing/2014/main" id="{BEB6012D-B1D8-6245-A474-C08E21F3B4F3}"/>
              </a:ext>
            </a:extLst>
          </p:cNvPr>
          <p:cNvPicPr>
            <a:picLocks noChangeAspect="1"/>
          </p:cNvPicPr>
          <p:nvPr/>
        </p:nvPicPr>
        <p:blipFill>
          <a:blip r:embed="rId4"/>
          <a:stretch>
            <a:fillRect/>
          </a:stretch>
        </p:blipFill>
        <p:spPr>
          <a:xfrm>
            <a:off x="2727770" y="296459"/>
            <a:ext cx="3831423" cy="2853519"/>
          </a:xfrm>
          <a:prstGeom prst="rect">
            <a:avLst/>
          </a:prstGeom>
        </p:spPr>
      </p:pic>
      <p:sp>
        <p:nvSpPr>
          <p:cNvPr id="6" name="Shape 102">
            <a:extLst>
              <a:ext uri="{FF2B5EF4-FFF2-40B4-BE49-F238E27FC236}">
                <a16:creationId xmlns:a16="http://schemas.microsoft.com/office/drawing/2014/main" id="{22C24339-8757-4A89-825B-282B12916325}"/>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Century Gothic" panose="020B0502020202020204" pitchFamily="34" charset="0"/>
                <a:ea typeface="Helvetica Neue" panose="02000503000000020004" pitchFamily="2" charset="0"/>
                <a:cs typeface="Helvetica Neue" panose="02000503000000020004" pitchFamily="2" charset="0"/>
                <a:sym typeface="Lato"/>
              </a:rPr>
              <a:t>©VotesForSchools2019</a:t>
            </a:r>
          </a:p>
        </p:txBody>
      </p:sp>
      <p:sp>
        <p:nvSpPr>
          <p:cNvPr id="7" name="TextBox 6">
            <a:extLst>
              <a:ext uri="{FF2B5EF4-FFF2-40B4-BE49-F238E27FC236}">
                <a16:creationId xmlns:a16="http://schemas.microsoft.com/office/drawing/2014/main" id="{481A2E7A-9C15-4387-8778-F993DF3AC0BE}"/>
              </a:ext>
            </a:extLst>
          </p:cNvPr>
          <p:cNvSpPr txBox="1"/>
          <p:nvPr/>
        </p:nvSpPr>
        <p:spPr>
          <a:xfrm>
            <a:off x="1530220" y="3653685"/>
            <a:ext cx="6344817" cy="1323439"/>
          </a:xfrm>
          <a:prstGeom prst="rect">
            <a:avLst/>
          </a:prstGeom>
          <a:noFill/>
        </p:spPr>
        <p:txBody>
          <a:bodyPr wrap="square" rtlCol="0">
            <a:spAutoFit/>
          </a:bodyPr>
          <a:lstStyle/>
          <a:p>
            <a:pPr algn="ctr"/>
            <a:r>
              <a:rPr lang="en-GB" sz="2000" b="1" dirty="0">
                <a:latin typeface="Helvetica Neue"/>
              </a:rPr>
              <a:t>Making a Difference – A Health Careers Special</a:t>
            </a:r>
          </a:p>
          <a:p>
            <a:pPr algn="ctr"/>
            <a:r>
              <a:rPr lang="en-GB" sz="2000" b="1" dirty="0">
                <a:latin typeface="Helvetica Neue"/>
              </a:rPr>
              <a:t>Lesson 2</a:t>
            </a:r>
          </a:p>
          <a:p>
            <a:pPr algn="ctr"/>
            <a:endParaRPr lang="en-GB" sz="2000" b="1" dirty="0">
              <a:latin typeface="Helvetica Neue"/>
            </a:endParaRPr>
          </a:p>
          <a:p>
            <a:pPr algn="ctr"/>
            <a:r>
              <a:rPr lang="en-GB" sz="2000" dirty="0">
                <a:latin typeface="Helvetica Neue"/>
              </a:rPr>
              <a:t>In association with</a:t>
            </a:r>
          </a:p>
        </p:txBody>
      </p:sp>
      <p:pic>
        <p:nvPicPr>
          <p:cNvPr id="8" name="Picture 7">
            <a:extLst>
              <a:ext uri="{FF2B5EF4-FFF2-40B4-BE49-F238E27FC236}">
                <a16:creationId xmlns:a16="http://schemas.microsoft.com/office/drawing/2014/main" id="{E8A5B630-9E37-456D-ACDC-7AB8050AE91F}"/>
              </a:ext>
            </a:extLst>
          </p:cNvPr>
          <p:cNvPicPr>
            <a:picLocks noChangeAspect="1"/>
          </p:cNvPicPr>
          <p:nvPr/>
        </p:nvPicPr>
        <p:blipFill>
          <a:blip r:embed="rId5"/>
          <a:stretch>
            <a:fillRect/>
          </a:stretch>
        </p:blipFill>
        <p:spPr>
          <a:xfrm>
            <a:off x="2972791" y="4963325"/>
            <a:ext cx="3377650" cy="972191"/>
          </a:xfrm>
          <a:prstGeom prst="rect">
            <a:avLst/>
          </a:prstGeom>
        </p:spPr>
      </p:pic>
    </p:spTree>
    <p:extLst>
      <p:ext uri="{BB962C8B-B14F-4D97-AF65-F5344CB8AC3E}">
        <p14:creationId xmlns:p14="http://schemas.microsoft.com/office/powerpoint/2010/main" val="1941024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cxnSp>
        <p:nvCxnSpPr>
          <p:cNvPr id="6" name="Straight Connector 5"/>
          <p:cNvCxnSpPr/>
          <p:nvPr/>
        </p:nvCxnSpPr>
        <p:spPr>
          <a:xfrm>
            <a:off x="53752" y="3291355"/>
            <a:ext cx="9036496"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0" name="Shape 110"/>
          <p:cNvSpPr txBox="1">
            <a:spLocks noGrp="1"/>
          </p:cNvSpPr>
          <p:nvPr>
            <p:ph type="sldNum" idx="12"/>
          </p:nvPr>
        </p:nvSpPr>
        <p:spPr>
          <a:xfrm>
            <a:off x="6553202" y="6356351"/>
            <a:ext cx="2133599" cy="365125"/>
          </a:xfrm>
          <a:prstGeom prst="rect">
            <a:avLst/>
          </a:prstGeom>
          <a:noFill/>
          <a:ln>
            <a:noFill/>
          </a:ln>
        </p:spPr>
        <p:txBody>
          <a:bodyPr vert="horz" lIns="91425" tIns="45700" rIns="91425" bIns="45700" rtlCol="0" anchor="ctr" anchorCtr="0">
            <a:noAutofit/>
          </a:bodyPr>
          <a:lstStyle/>
          <a:p>
            <a:pPr>
              <a:buSzPct val="25000"/>
            </a:pPr>
            <a:fld id="{00000000-1234-1234-1234-123412341234}" type="slidenum">
              <a:rPr lang="en-GB">
                <a:solidFill>
                  <a:srgbClr val="888888"/>
                </a:solidFill>
                <a:latin typeface="Helvetica Neue" panose="02000503000000020004" pitchFamily="2" charset="0"/>
                <a:ea typeface="Helvetica Neue" panose="02000503000000020004" pitchFamily="2" charset="0"/>
                <a:cs typeface="Helvetica Neue" panose="02000503000000020004" pitchFamily="2" charset="0"/>
                <a:sym typeface="Calibri"/>
              </a:rPr>
              <a:pPr>
                <a:buSzPct val="25000"/>
              </a:pPr>
              <a:t>2</a:t>
            </a:fld>
            <a:endParaRPr lang="en-GB" dirty="0">
              <a:solidFill>
                <a:srgbClr val="888888"/>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14" name="Shape 114"/>
          <p:cNvSpPr/>
          <p:nvPr/>
        </p:nvSpPr>
        <p:spPr>
          <a:xfrm>
            <a:off x="540002" y="380531"/>
            <a:ext cx="6559300"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Learning objectives for today</a:t>
            </a:r>
          </a:p>
        </p:txBody>
      </p:sp>
      <p:sp>
        <p:nvSpPr>
          <p:cNvPr id="22" name="Shape 114"/>
          <p:cNvSpPr/>
          <p:nvPr/>
        </p:nvSpPr>
        <p:spPr>
          <a:xfrm>
            <a:off x="457198" y="3482481"/>
            <a:ext cx="6559300"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Keywords</a:t>
            </a:r>
          </a:p>
        </p:txBody>
      </p:sp>
      <p:sp>
        <p:nvSpPr>
          <p:cNvPr id="11" name="Shape 113"/>
          <p:cNvSpPr/>
          <p:nvPr/>
        </p:nvSpPr>
        <p:spPr>
          <a:xfrm>
            <a:off x="540002" y="1336539"/>
            <a:ext cx="7994399" cy="1392179"/>
          </a:xfrm>
          <a:prstGeom prst="rect">
            <a:avLst/>
          </a:prstGeom>
          <a:noFill/>
          <a:ln>
            <a:noFill/>
          </a:ln>
        </p:spPr>
        <p:txBody>
          <a:bodyPr lIns="91425" tIns="45700" rIns="91425" bIns="45700" anchor="t" anchorCtr="0">
            <a:noAutofit/>
          </a:bodyPr>
          <a:lstStyle/>
          <a:p>
            <a:pPr marL="457189" indent="-457189">
              <a:buClr>
                <a:srgbClr val="43D6B7"/>
              </a:buClr>
              <a:buSzPct val="100000"/>
              <a:buFont typeface="+mj-lt"/>
              <a:buAutoNum type="arabicPeriod"/>
            </a:pPr>
            <a:endParaRPr lang="en-GB" sz="16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2" name="Shape 113"/>
          <p:cNvSpPr/>
          <p:nvPr/>
        </p:nvSpPr>
        <p:spPr>
          <a:xfrm>
            <a:off x="472484" y="4004147"/>
            <a:ext cx="8199031" cy="2580247"/>
          </a:xfrm>
          <a:prstGeom prst="rect">
            <a:avLst/>
          </a:prstGeom>
          <a:noFill/>
          <a:ln>
            <a:noFill/>
          </a:ln>
        </p:spPr>
        <p:txBody>
          <a:bodyPr lIns="91425" tIns="45700" rIns="91425" bIns="45700" anchor="t" anchorCtr="0">
            <a:noAutofit/>
          </a:bodyPr>
          <a:lstStyle/>
          <a:p>
            <a:pPr marL="285744" indent="-285744">
              <a:buClr>
                <a:srgbClr val="BA1A1A"/>
              </a:buClr>
              <a:buSzPct val="100000"/>
              <a:buFont typeface="Arial"/>
              <a:buChar char="•"/>
            </a:pPr>
            <a:endParaRPr lang="en-GB" sz="1600" b="1" dirty="0">
              <a:solidFill>
                <a:srgbClr val="BA1A1A"/>
              </a:solidFill>
              <a:latin typeface="Helvetica Neue" panose="02000503000000020004" pitchFamily="2" charset="0"/>
              <a:ea typeface="Helvetica Neue" panose="02000503000000020004" pitchFamily="2" charset="0"/>
              <a:cs typeface="Helvetica Neue" panose="02000503000000020004" pitchFamily="2" charset="0"/>
              <a:sym typeface="Lato"/>
            </a:endParaRPr>
          </a:p>
          <a:p>
            <a:pPr marL="285744" indent="-285744">
              <a:buClr>
                <a:srgbClr val="BA1A1A"/>
              </a:buClr>
              <a:buSzPct val="100000"/>
              <a:buFont typeface="Arial"/>
              <a:buChar char="•"/>
            </a:pPr>
            <a:r>
              <a:rPr lang="en-GB" sz="1600" b="1" dirty="0">
                <a:solidFill>
                  <a:srgbClr val="BA1A1A"/>
                </a:solidFill>
                <a:latin typeface="Helvetica Neue" panose="02000503000000020004" pitchFamily="2" charset="0"/>
                <a:ea typeface="Helvetica Neue" panose="02000503000000020004" pitchFamily="2" charset="0"/>
                <a:cs typeface="Helvetica Neue" panose="02000503000000020004" pitchFamily="2" charset="0"/>
                <a:sym typeface="Lato"/>
              </a:rPr>
              <a:t>Anorexia – </a:t>
            </a:r>
            <a:r>
              <a:rPr lang="en-GB" sz="1600" dirty="0">
                <a:latin typeface="Helvetica Neue" panose="02000503000000020004"/>
              </a:rPr>
              <a:t>An emotional disorder characterised by an obsessive desire to lose weight by refusing to eat.</a:t>
            </a:r>
          </a:p>
          <a:p>
            <a:pPr marL="285744" indent="-285744">
              <a:buClr>
                <a:srgbClr val="BA1A1A"/>
              </a:buClr>
              <a:buSzPct val="100000"/>
              <a:buFont typeface="Arial"/>
              <a:buChar char="•"/>
            </a:pPr>
            <a:endParaRPr lang="en-GB" sz="1200" b="1" dirty="0">
              <a:latin typeface="Helvetica Neue" panose="02000503000000020004"/>
              <a:ea typeface="Helvetica Neue" panose="02000503000000020004" pitchFamily="2" charset="0"/>
              <a:cs typeface="Helvetica Neue" panose="02000503000000020004" pitchFamily="2" charset="0"/>
              <a:sym typeface="Lato"/>
            </a:endParaRPr>
          </a:p>
          <a:p>
            <a:pPr marL="285744" indent="-285744">
              <a:buClr>
                <a:srgbClr val="BA1A1A"/>
              </a:buClr>
              <a:buSzPct val="100000"/>
              <a:buFont typeface="Arial"/>
              <a:buChar char="•"/>
            </a:pPr>
            <a:r>
              <a:rPr lang="en-GB" sz="1600" b="1" dirty="0">
                <a:solidFill>
                  <a:srgbClr val="BA1A1A"/>
                </a:solidFill>
                <a:latin typeface="Helvetica Neue" panose="02000503000000020004" pitchFamily="2" charset="0"/>
                <a:ea typeface="Helvetica Neue" panose="02000503000000020004" pitchFamily="2" charset="0"/>
                <a:cs typeface="Helvetica Neue" panose="02000503000000020004" pitchFamily="2" charset="0"/>
                <a:sym typeface="Lato"/>
              </a:rPr>
              <a:t>Body dysmorphic disorder – </a:t>
            </a:r>
            <a:r>
              <a:rPr lang="en-GB" sz="1600" dirty="0">
                <a:latin typeface="Helvetica Neue" panose="02000503000000020004"/>
              </a:rPr>
              <a:t>A psychological disorder in which a person becomes obsessed with imaginary defects in their appearance.</a:t>
            </a:r>
          </a:p>
          <a:p>
            <a:pPr>
              <a:buClr>
                <a:srgbClr val="BA1A1A"/>
              </a:buClr>
              <a:buSzPct val="100000"/>
            </a:pPr>
            <a:endParaRPr lang="en-GB" sz="1600" dirty="0">
              <a:latin typeface="Helvetica Neue" panose="02000503000000020004" pitchFamily="2" charset="0"/>
              <a:ea typeface="Helvetica Neue" panose="02000503000000020004" pitchFamily="2" charset="0"/>
              <a:cs typeface="Helvetica Neue" panose="02000503000000020004" pitchFamily="2" charset="0"/>
              <a:sym typeface="Lato"/>
            </a:endParaRPr>
          </a:p>
          <a:p>
            <a:pPr marL="285744" indent="-285744">
              <a:buClr>
                <a:srgbClr val="BA1A1A"/>
              </a:buClr>
              <a:buSzPct val="100000"/>
              <a:buFont typeface="Arial"/>
              <a:buChar char="•"/>
            </a:pPr>
            <a:r>
              <a:rPr lang="en-GB" sz="1600" b="1" dirty="0">
                <a:solidFill>
                  <a:srgbClr val="BA1A1A"/>
                </a:solidFill>
                <a:latin typeface="Helvetica Neue" panose="02000503000000020004" pitchFamily="2" charset="0"/>
                <a:ea typeface="Helvetica Neue" panose="02000503000000020004" pitchFamily="2" charset="0"/>
                <a:cs typeface="Helvetica Neue" panose="02000503000000020004" pitchFamily="2" charset="0"/>
                <a:sym typeface="Lato"/>
              </a:rPr>
              <a:t>Confidentiality – </a:t>
            </a:r>
            <a:r>
              <a:rPr lang="en-GB" sz="1600" dirty="0">
                <a:latin typeface="Helvetica Neue" panose="02000503000000020004"/>
              </a:rPr>
              <a:t>The state of keeping or being kept secret or private.</a:t>
            </a:r>
            <a:endParaRPr lang="en-GB" sz="1600" dirty="0">
              <a:latin typeface="Helvetica Neue" panose="02000503000000020004"/>
              <a:ea typeface="Helvetica Neue" panose="02000503000000020004" pitchFamily="2" charset="0"/>
              <a:cs typeface="Helvetica Neue" panose="02000503000000020004" pitchFamily="2" charset="0"/>
              <a:sym typeface="Lato"/>
            </a:endParaRPr>
          </a:p>
        </p:txBody>
      </p:sp>
      <p:sp>
        <p:nvSpPr>
          <p:cNvPr id="14" name="Shape 113"/>
          <p:cNvSpPr/>
          <p:nvPr/>
        </p:nvSpPr>
        <p:spPr>
          <a:xfrm>
            <a:off x="513883" y="991210"/>
            <a:ext cx="8146799" cy="1339063"/>
          </a:xfrm>
          <a:prstGeom prst="rect">
            <a:avLst/>
          </a:prstGeom>
          <a:noFill/>
          <a:ln>
            <a:noFill/>
          </a:ln>
        </p:spPr>
        <p:txBody>
          <a:bodyPr lIns="91425" tIns="45700" rIns="91425" bIns="45700" anchor="t" anchorCtr="0">
            <a:noAutofit/>
          </a:bodyPr>
          <a:lstStyle/>
          <a:p>
            <a:pPr marL="457189" indent="-457189">
              <a:buClr>
                <a:srgbClr val="BA1A1A"/>
              </a:buClr>
              <a:buSzPct val="100000"/>
              <a:buFont typeface="+mj-lt"/>
              <a:buAutoNum type="arabicPeriod"/>
            </a:pPr>
            <a:r>
              <a:rPr lang="en-GB" sz="1600" dirty="0">
                <a:latin typeface="Helvetica Neue" panose="02000503000000020004" pitchFamily="2" charset="0"/>
                <a:ea typeface="Helvetica Neue" panose="02000503000000020004" pitchFamily="2" charset="0"/>
                <a:cs typeface="Helvetica Neue" panose="02000503000000020004" pitchFamily="2" charset="0"/>
              </a:rPr>
              <a:t>To understand what constitutes a balanced diet, including the risks of overeating and dieting.</a:t>
            </a:r>
          </a:p>
          <a:p>
            <a:pPr marL="457189" indent="-457189">
              <a:buClr>
                <a:srgbClr val="BA1A1A"/>
              </a:buClr>
              <a:buSzPct val="100000"/>
              <a:buFont typeface="+mj-lt"/>
              <a:buAutoNum type="arabicPeriod"/>
            </a:pPr>
            <a:endParaRPr lang="en-GB" sz="1600" dirty="0">
              <a:latin typeface="Helvetica Neue" panose="02000503000000020004" pitchFamily="2" charset="0"/>
              <a:ea typeface="Helvetica Neue" panose="02000503000000020004" pitchFamily="2" charset="0"/>
              <a:cs typeface="Helvetica Neue" panose="02000503000000020004" pitchFamily="2" charset="0"/>
            </a:endParaRPr>
          </a:p>
          <a:p>
            <a:pPr marL="457189" indent="-457189">
              <a:buClr>
                <a:srgbClr val="BA1A1A"/>
              </a:buClr>
              <a:buSzPct val="100000"/>
              <a:buFont typeface="+mj-lt"/>
              <a:buAutoNum type="arabicPeriod"/>
            </a:pPr>
            <a:r>
              <a:rPr lang="en-GB" sz="1600" dirty="0">
                <a:latin typeface="Helvetica Neue" panose="02000503000000020004" pitchFamily="2" charset="0"/>
                <a:ea typeface="Helvetica Neue" panose="02000503000000020004" pitchFamily="2" charset="0"/>
                <a:cs typeface="Helvetica Neue" panose="02000503000000020004" pitchFamily="2" charset="0"/>
              </a:rPr>
              <a:t>To learn about eating disorders and how to get help, where to go for support.</a:t>
            </a:r>
          </a:p>
          <a:p>
            <a:pPr marL="457189" indent="-457189">
              <a:buClr>
                <a:srgbClr val="BA1A1A"/>
              </a:buClr>
              <a:buSzPct val="100000"/>
              <a:buFont typeface="+mj-lt"/>
              <a:buAutoNum type="arabicPeriod"/>
            </a:pPr>
            <a:endParaRPr lang="en-GB" sz="1600" dirty="0">
              <a:latin typeface="Helvetica Neue" panose="02000503000000020004" pitchFamily="2" charset="0"/>
              <a:ea typeface="Helvetica Neue" panose="02000503000000020004" pitchFamily="2" charset="0"/>
              <a:cs typeface="Helvetica Neue" panose="02000503000000020004" pitchFamily="2" charset="0"/>
            </a:endParaRPr>
          </a:p>
          <a:p>
            <a:pPr marL="457189" indent="-457189">
              <a:buClr>
                <a:srgbClr val="BA1A1A"/>
              </a:buClr>
              <a:buSzPct val="100000"/>
              <a:buFont typeface="+mj-lt"/>
              <a:buAutoNum type="arabicPeriod"/>
            </a:pPr>
            <a:r>
              <a:rPr lang="en-GB" sz="1600" dirty="0">
                <a:latin typeface="Helvetica Neue" panose="02000503000000020004"/>
              </a:rPr>
              <a:t>To explore the characteristics of emotional and mental health and the causes, symptoms and treatments of some mental and emotional health disorders (including stress, anxiety and depression).</a:t>
            </a:r>
            <a:endParaRPr lang="en-GB" sz="1600" dirty="0">
              <a:latin typeface="Helvetica Neue" panose="02000503000000020004"/>
              <a:ea typeface="Helvetica Neue" panose="02000503000000020004" pitchFamily="2" charset="0"/>
              <a:cs typeface="Helvetica Neue" panose="02000503000000020004" pitchFamily="2" charset="0"/>
            </a:endParaRPr>
          </a:p>
        </p:txBody>
      </p:sp>
      <p:sp>
        <p:nvSpPr>
          <p:cNvPr id="13" name="Shape 88">
            <a:extLst>
              <a:ext uri="{FF2B5EF4-FFF2-40B4-BE49-F238E27FC236}">
                <a16:creationId xmlns:a16="http://schemas.microsoft.com/office/drawing/2014/main" id="{87C43558-C0BA-47B5-84FA-DCCFAB0FEA9C}"/>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6" name="Shape 102">
            <a:extLst>
              <a:ext uri="{FF2B5EF4-FFF2-40B4-BE49-F238E27FC236}">
                <a16:creationId xmlns:a16="http://schemas.microsoft.com/office/drawing/2014/main" id="{D353FB31-4AD1-4C7C-BB85-D0705A889E9C}"/>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Century Gothic" panose="020B0502020202020204" pitchFamily="34" charset="0"/>
                <a:ea typeface="Helvetica Neue" panose="02000503000000020004" pitchFamily="2" charset="0"/>
                <a:cs typeface="Helvetica Neue" panose="02000503000000020004" pitchFamily="2" charset="0"/>
                <a:sym typeface="Lato"/>
              </a:rPr>
              <a:t>©VotesForSchools2019</a:t>
            </a:r>
          </a:p>
        </p:txBody>
      </p:sp>
      <p:pic>
        <p:nvPicPr>
          <p:cNvPr id="15" name="Picture 2" descr="Image result for wow careers">
            <a:extLst>
              <a:ext uri="{FF2B5EF4-FFF2-40B4-BE49-F238E27FC236}">
                <a16:creationId xmlns:a16="http://schemas.microsoft.com/office/drawing/2014/main" id="{CF505FC2-E67B-4A46-A1B9-0FB26875A5A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918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Image result for wow careers">
            <a:extLst>
              <a:ext uri="{FF2B5EF4-FFF2-40B4-BE49-F238E27FC236}">
                <a16:creationId xmlns:a16="http://schemas.microsoft.com/office/drawing/2014/main" id="{A39FCC6F-6C22-4790-9670-B9937444339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31" name="Shape 102">
            <a:extLst>
              <a:ext uri="{FF2B5EF4-FFF2-40B4-BE49-F238E27FC236}">
                <a16:creationId xmlns:a16="http://schemas.microsoft.com/office/drawing/2014/main" id="{AAA1CDBA-BA86-4C79-A3DF-F9EF5E17152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
        <p:nvSpPr>
          <p:cNvPr id="29" name="Shape 114">
            <a:extLst>
              <a:ext uri="{FF2B5EF4-FFF2-40B4-BE49-F238E27FC236}">
                <a16:creationId xmlns:a16="http://schemas.microsoft.com/office/drawing/2014/main" id="{320CE8B6-3700-AC41-BDB8-785348655E54}"/>
              </a:ext>
            </a:extLst>
          </p:cNvPr>
          <p:cNvSpPr/>
          <p:nvPr/>
        </p:nvSpPr>
        <p:spPr>
          <a:xfrm>
            <a:off x="824255" y="247616"/>
            <a:ext cx="8001569"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What did you think of the careers?</a:t>
            </a:r>
          </a:p>
        </p:txBody>
      </p:sp>
      <p:sp>
        <p:nvSpPr>
          <p:cNvPr id="27" name="Cloud 26">
            <a:extLst>
              <a:ext uri="{FF2B5EF4-FFF2-40B4-BE49-F238E27FC236}">
                <a16:creationId xmlns:a16="http://schemas.microsoft.com/office/drawing/2014/main" id="{721C0108-1D92-3040-A830-7E23360CE664}"/>
              </a:ext>
            </a:extLst>
          </p:cNvPr>
          <p:cNvSpPr/>
          <p:nvPr/>
        </p:nvSpPr>
        <p:spPr>
          <a:xfrm>
            <a:off x="318176" y="753952"/>
            <a:ext cx="3769634" cy="248229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 discussion (2 mins)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Which careers did you find interesting in the WOW Show film?</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Would you consider one of the roles in future?</a:t>
            </a:r>
          </a:p>
        </p:txBody>
      </p:sp>
      <p:sp>
        <p:nvSpPr>
          <p:cNvPr id="28" name="Rectangle: Rounded Corners 33">
            <a:extLst>
              <a:ext uri="{FF2B5EF4-FFF2-40B4-BE49-F238E27FC236}">
                <a16:creationId xmlns:a16="http://schemas.microsoft.com/office/drawing/2014/main" id="{D8B25A0A-3DF0-1A48-BD66-104C43700664}"/>
              </a:ext>
            </a:extLst>
          </p:cNvPr>
          <p:cNvSpPr/>
          <p:nvPr/>
        </p:nvSpPr>
        <p:spPr>
          <a:xfrm>
            <a:off x="488228" y="5676925"/>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Radiographer?</a:t>
            </a:r>
          </a:p>
        </p:txBody>
      </p:sp>
      <p:sp>
        <p:nvSpPr>
          <p:cNvPr id="32" name="Rectangle: Rounded Corners 33">
            <a:extLst>
              <a:ext uri="{FF2B5EF4-FFF2-40B4-BE49-F238E27FC236}">
                <a16:creationId xmlns:a16="http://schemas.microsoft.com/office/drawing/2014/main" id="{86604472-8559-B545-BA4A-A203E5229AD9}"/>
              </a:ext>
            </a:extLst>
          </p:cNvPr>
          <p:cNvSpPr/>
          <p:nvPr/>
        </p:nvSpPr>
        <p:spPr>
          <a:xfrm>
            <a:off x="4309530" y="2637469"/>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Orthoptist?</a:t>
            </a:r>
          </a:p>
        </p:txBody>
      </p:sp>
      <p:sp>
        <p:nvSpPr>
          <p:cNvPr id="33" name="Rectangle: Rounded Corners 33">
            <a:extLst>
              <a:ext uri="{FF2B5EF4-FFF2-40B4-BE49-F238E27FC236}">
                <a16:creationId xmlns:a16="http://schemas.microsoft.com/office/drawing/2014/main" id="{5B4557BB-8351-E04E-B1ED-8595A9FA84B5}"/>
              </a:ext>
            </a:extLst>
          </p:cNvPr>
          <p:cNvSpPr/>
          <p:nvPr/>
        </p:nvSpPr>
        <p:spPr>
          <a:xfrm>
            <a:off x="2989953" y="5676925"/>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Music Therapist?</a:t>
            </a:r>
          </a:p>
        </p:txBody>
      </p:sp>
      <p:sp>
        <p:nvSpPr>
          <p:cNvPr id="35" name="Rectangle: Rounded Corners 33">
            <a:extLst>
              <a:ext uri="{FF2B5EF4-FFF2-40B4-BE49-F238E27FC236}">
                <a16:creationId xmlns:a16="http://schemas.microsoft.com/office/drawing/2014/main" id="{9E87F24C-040A-4F48-A539-85BE91C03788}"/>
              </a:ext>
            </a:extLst>
          </p:cNvPr>
          <p:cNvSpPr/>
          <p:nvPr/>
        </p:nvSpPr>
        <p:spPr>
          <a:xfrm>
            <a:off x="6811972" y="2637469"/>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Podiatrist?</a:t>
            </a:r>
          </a:p>
        </p:txBody>
      </p:sp>
      <p:sp>
        <p:nvSpPr>
          <p:cNvPr id="19" name="Rectangle: Rounded Corners 33">
            <a:extLst>
              <a:ext uri="{FF2B5EF4-FFF2-40B4-BE49-F238E27FC236}">
                <a16:creationId xmlns:a16="http://schemas.microsoft.com/office/drawing/2014/main" id="{D8B25A0A-3DF0-1A48-BD66-104C43700664}"/>
              </a:ext>
            </a:extLst>
          </p:cNvPr>
          <p:cNvSpPr/>
          <p:nvPr/>
        </p:nvSpPr>
        <p:spPr>
          <a:xfrm>
            <a:off x="696485" y="3447223"/>
            <a:ext cx="7831517" cy="470635"/>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Note! </a:t>
            </a: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 roles are varied and have different entry requirements and skills.</a:t>
            </a:r>
          </a:p>
        </p:txBody>
      </p:sp>
      <p:sp>
        <p:nvSpPr>
          <p:cNvPr id="16" name="Shape 88">
            <a:extLst>
              <a:ext uri="{FF2B5EF4-FFF2-40B4-BE49-F238E27FC236}">
                <a16:creationId xmlns:a16="http://schemas.microsoft.com/office/drawing/2014/main" id="{37841430-C7A2-4421-8B88-08F7ED18B6B1}"/>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7" name="Pentagon 20">
            <a:extLst>
              <a:ext uri="{FF2B5EF4-FFF2-40B4-BE49-F238E27FC236}">
                <a16:creationId xmlns:a16="http://schemas.microsoft.com/office/drawing/2014/main" id="{C594BE3D-0457-469E-95A0-205B67D4900D}"/>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6" name="Cloud 25">
            <a:extLst>
              <a:ext uri="{FF2B5EF4-FFF2-40B4-BE49-F238E27FC236}">
                <a16:creationId xmlns:a16="http://schemas.microsoft.com/office/drawing/2014/main" id="{C0FE9FE9-FB61-40E8-BE58-CF666E5E8585}"/>
              </a:ext>
            </a:extLst>
          </p:cNvPr>
          <p:cNvSpPr/>
          <p:nvPr/>
        </p:nvSpPr>
        <p:spPr>
          <a:xfrm>
            <a:off x="5160578" y="4082681"/>
            <a:ext cx="3758796" cy="2333429"/>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Reflect and share (1 min)</a:t>
            </a: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Were you surprised by any of the roles and what they involved?</a:t>
            </a:r>
          </a:p>
        </p:txBody>
      </p:sp>
      <p:sp>
        <p:nvSpPr>
          <p:cNvPr id="20" name="Shape 102">
            <a:extLst>
              <a:ext uri="{FF2B5EF4-FFF2-40B4-BE49-F238E27FC236}">
                <a16:creationId xmlns:a16="http://schemas.microsoft.com/office/drawing/2014/main" id="{1938463E-A67E-4D30-9612-13932279AE69}"/>
              </a:ext>
            </a:extLst>
          </p:cNvPr>
          <p:cNvSpPr txBox="1"/>
          <p:nvPr/>
        </p:nvSpPr>
        <p:spPr>
          <a:xfrm>
            <a:off x="7449620" y="6587030"/>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Century Gothic" panose="020B0502020202020204" pitchFamily="34" charset="0"/>
                <a:ea typeface="Helvetica Neue" panose="02000503000000020004" pitchFamily="2" charset="0"/>
                <a:cs typeface="Helvetica Neue" panose="02000503000000020004" pitchFamily="2" charset="0"/>
                <a:sym typeface="Lato"/>
              </a:rPr>
              <a:t>©VotesForSchools2019</a:t>
            </a:r>
          </a:p>
        </p:txBody>
      </p:sp>
      <p:pic>
        <p:nvPicPr>
          <p:cNvPr id="45" name="Picture 44" descr="A person standing in front of a computer&#10;&#10;Description automatically generated">
            <a:extLst>
              <a:ext uri="{FF2B5EF4-FFF2-40B4-BE49-F238E27FC236}">
                <a16:creationId xmlns:a16="http://schemas.microsoft.com/office/drawing/2014/main" id="{20715816-4D1A-DF4A-A657-18D5032B51C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92257" y="997606"/>
            <a:ext cx="2057015" cy="1371343"/>
          </a:xfrm>
          <a:prstGeom prst="rect">
            <a:avLst/>
          </a:prstGeom>
        </p:spPr>
      </p:pic>
      <p:pic>
        <p:nvPicPr>
          <p:cNvPr id="46" name="Picture 45" descr="A person wearing a hat&#10;&#10;Description automatically generated">
            <a:extLst>
              <a:ext uri="{FF2B5EF4-FFF2-40B4-BE49-F238E27FC236}">
                <a16:creationId xmlns:a16="http://schemas.microsoft.com/office/drawing/2014/main" id="{8B7E27CC-771A-2F46-A243-1FA1E12B5B0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7244" y="4084797"/>
            <a:ext cx="2035198" cy="1313031"/>
          </a:xfrm>
          <a:prstGeom prst="rect">
            <a:avLst/>
          </a:prstGeom>
        </p:spPr>
      </p:pic>
      <p:pic>
        <p:nvPicPr>
          <p:cNvPr id="47" name="Picture 46" descr="A person in a blue shirt&#10;&#10;Description automatically generated">
            <a:extLst>
              <a:ext uri="{FF2B5EF4-FFF2-40B4-BE49-F238E27FC236}">
                <a16:creationId xmlns:a16="http://schemas.microsoft.com/office/drawing/2014/main" id="{EE3E8692-7FBF-1543-A29E-A5655DC4B4A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662967" y="1022944"/>
            <a:ext cx="2057015" cy="1369996"/>
          </a:xfrm>
          <a:prstGeom prst="rect">
            <a:avLst/>
          </a:prstGeom>
        </p:spPr>
      </p:pic>
      <p:pic>
        <p:nvPicPr>
          <p:cNvPr id="48" name="Picture 47" descr="A group of people sitting at a table&#10;&#10;Description automatically generated">
            <a:extLst>
              <a:ext uri="{FF2B5EF4-FFF2-40B4-BE49-F238E27FC236}">
                <a16:creationId xmlns:a16="http://schemas.microsoft.com/office/drawing/2014/main" id="{239C0C84-3BF7-8A49-AEF0-8AC1F66B704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883716" y="4084797"/>
            <a:ext cx="1971483" cy="1313031"/>
          </a:xfrm>
          <a:prstGeom prst="rect">
            <a:avLst/>
          </a:prstGeom>
        </p:spPr>
      </p:pic>
    </p:spTree>
    <p:extLst>
      <p:ext uri="{BB962C8B-B14F-4D97-AF65-F5344CB8AC3E}">
        <p14:creationId xmlns:p14="http://schemas.microsoft.com/office/powerpoint/2010/main" val="234951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88">
            <a:extLst>
              <a:ext uri="{FF2B5EF4-FFF2-40B4-BE49-F238E27FC236}">
                <a16:creationId xmlns:a16="http://schemas.microsoft.com/office/drawing/2014/main" id="{B3665380-2CF7-4151-BEEF-35E12D4B7781}"/>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31" name="Shape 102">
            <a:extLst>
              <a:ext uri="{FF2B5EF4-FFF2-40B4-BE49-F238E27FC236}">
                <a16:creationId xmlns:a16="http://schemas.microsoft.com/office/drawing/2014/main" id="{AAA1CDBA-BA86-4C79-A3DF-F9EF5E17152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Century Gothic" panose="020B0502020202020204" pitchFamily="34" charset="0"/>
                <a:ea typeface="Helvetica Neue" panose="02000503000000020004" pitchFamily="2" charset="0"/>
                <a:cs typeface="Helvetica Neue" panose="02000503000000020004" pitchFamily="2" charset="0"/>
                <a:sym typeface="Lato"/>
              </a:rPr>
              <a:t>©VotesForSchools2019</a:t>
            </a:r>
          </a:p>
        </p:txBody>
      </p:sp>
      <p:sp>
        <p:nvSpPr>
          <p:cNvPr id="29" name="Shape 114">
            <a:extLst>
              <a:ext uri="{FF2B5EF4-FFF2-40B4-BE49-F238E27FC236}">
                <a16:creationId xmlns:a16="http://schemas.microsoft.com/office/drawing/2014/main" id="{320CE8B6-3700-AC41-BDB8-785348655E54}"/>
              </a:ext>
            </a:extLst>
          </p:cNvPr>
          <p:cNvSpPr/>
          <p:nvPr/>
        </p:nvSpPr>
        <p:spPr>
          <a:xfrm>
            <a:off x="796573" y="208607"/>
            <a:ext cx="7163001"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What about a career as a music therapist?</a:t>
            </a:r>
          </a:p>
        </p:txBody>
      </p:sp>
      <p:sp>
        <p:nvSpPr>
          <p:cNvPr id="22" name="Rectangle: Rounded Corners 33">
            <a:extLst>
              <a:ext uri="{FF2B5EF4-FFF2-40B4-BE49-F238E27FC236}">
                <a16:creationId xmlns:a16="http://schemas.microsoft.com/office/drawing/2014/main" id="{0DAEF1CE-60B0-45EE-908E-2E9E571752BC}"/>
              </a:ext>
            </a:extLst>
          </p:cNvPr>
          <p:cNvSpPr/>
          <p:nvPr/>
        </p:nvSpPr>
        <p:spPr>
          <a:xfrm>
            <a:off x="4091554" y="5013161"/>
            <a:ext cx="4713054" cy="1524979"/>
          </a:xfrm>
          <a:prstGeom prst="roundRect">
            <a:avLst/>
          </a:prstGeom>
          <a:solidFill>
            <a:srgbClr val="F8D0D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Extension</a:t>
            </a: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Think about the types of music you use to lift your mood when things aren’t going how you would like them to. Do they have anything in common? </a:t>
            </a:r>
          </a:p>
        </p:txBody>
      </p:sp>
      <p:pic>
        <p:nvPicPr>
          <p:cNvPr id="17" name="Picture 2" descr="Image result for wow careers">
            <a:extLst>
              <a:ext uri="{FF2B5EF4-FFF2-40B4-BE49-F238E27FC236}">
                <a16:creationId xmlns:a16="http://schemas.microsoft.com/office/drawing/2014/main" id="{2D7DABEE-D9DB-47D8-BBD9-4F37E40D46B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9" name="Pentagon 20">
            <a:extLst>
              <a:ext uri="{FF2B5EF4-FFF2-40B4-BE49-F238E27FC236}">
                <a16:creationId xmlns:a16="http://schemas.microsoft.com/office/drawing/2014/main" id="{5779BAD4-55BB-4929-B622-E0666F4B6BA4}"/>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4" name="Rectangle: Rounded Corners 33">
            <a:extLst>
              <a:ext uri="{FF2B5EF4-FFF2-40B4-BE49-F238E27FC236}">
                <a16:creationId xmlns:a16="http://schemas.microsoft.com/office/drawing/2014/main" id="{6A4206D9-B7E3-4634-AA38-65EA35E67DEF}"/>
              </a:ext>
            </a:extLst>
          </p:cNvPr>
          <p:cNvSpPr/>
          <p:nvPr/>
        </p:nvSpPr>
        <p:spPr>
          <a:xfrm>
            <a:off x="339394" y="5013161"/>
            <a:ext cx="2930113" cy="1528127"/>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Lato"/>
              </a:rPr>
              <a:t>Music Therapist:</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Lato"/>
              </a:rPr>
              <a:t>A therapist who helps people deal with their feelings through music.  </a:t>
            </a:r>
          </a:p>
        </p:txBody>
      </p:sp>
      <p:pic>
        <p:nvPicPr>
          <p:cNvPr id="13" name="Picture 12" descr="A group of people sitting at a table&#10;&#10;Description automatically generated">
            <a:hlinkClick r:id="rId4"/>
            <a:extLst>
              <a:ext uri="{FF2B5EF4-FFF2-40B4-BE49-F238E27FC236}">
                <a16:creationId xmlns:a16="http://schemas.microsoft.com/office/drawing/2014/main" id="{0E3BD44F-0542-324D-BAFF-986BA88DD39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6434" y="1106039"/>
            <a:ext cx="5546145" cy="3693798"/>
          </a:xfrm>
          <a:prstGeom prst="rect">
            <a:avLst/>
          </a:prstGeom>
        </p:spPr>
      </p:pic>
      <p:sp>
        <p:nvSpPr>
          <p:cNvPr id="14" name="Cloud 13">
            <a:extLst>
              <a:ext uri="{FF2B5EF4-FFF2-40B4-BE49-F238E27FC236}">
                <a16:creationId xmlns:a16="http://schemas.microsoft.com/office/drawing/2014/main" id="{010640CD-C52E-8B48-A2BA-E72D55B91476}"/>
              </a:ext>
            </a:extLst>
          </p:cNvPr>
          <p:cNvSpPr/>
          <p:nvPr/>
        </p:nvSpPr>
        <p:spPr>
          <a:xfrm>
            <a:off x="5757270" y="2952938"/>
            <a:ext cx="3016225" cy="178894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Discuss (2 mins)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How important is physical activity in physiotherapy?</a:t>
            </a:r>
          </a:p>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 </a:t>
            </a:r>
            <a:endPar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p:txBody>
      </p:sp>
      <p:sp>
        <p:nvSpPr>
          <p:cNvPr id="16" name="Cloud 15">
            <a:extLst>
              <a:ext uri="{FF2B5EF4-FFF2-40B4-BE49-F238E27FC236}">
                <a16:creationId xmlns:a16="http://schemas.microsoft.com/office/drawing/2014/main" id="{A1710336-AD1F-274B-A622-2B808E6E6072}"/>
              </a:ext>
            </a:extLst>
          </p:cNvPr>
          <p:cNvSpPr/>
          <p:nvPr/>
        </p:nvSpPr>
        <p:spPr>
          <a:xfrm>
            <a:off x="5352860" y="794407"/>
            <a:ext cx="3175142" cy="1927858"/>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Watch the video </a:t>
            </a:r>
          </a:p>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(3 minutes)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Can music change the way you feel? How?</a:t>
            </a:r>
          </a:p>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  </a:t>
            </a:r>
          </a:p>
        </p:txBody>
      </p:sp>
      <p:sp>
        <p:nvSpPr>
          <p:cNvPr id="20" name="Rectangle: Rounded Corners 33">
            <a:extLst>
              <a:ext uri="{FF2B5EF4-FFF2-40B4-BE49-F238E27FC236}">
                <a16:creationId xmlns:a16="http://schemas.microsoft.com/office/drawing/2014/main" id="{71639926-0651-5C4A-BBB0-809236410E4B}"/>
              </a:ext>
            </a:extLst>
          </p:cNvPr>
          <p:cNvSpPr/>
          <p:nvPr/>
        </p:nvSpPr>
        <p:spPr>
          <a:xfrm>
            <a:off x="417244" y="1030638"/>
            <a:ext cx="758663" cy="538608"/>
          </a:xfrm>
          <a:prstGeom prst="roundRect">
            <a:avLst/>
          </a:prstGeom>
          <a:solidFill>
            <a:srgbClr val="D9D9D9"/>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0:00-</a:t>
            </a:r>
          </a:p>
          <a:p>
            <a:pPr algn="ctr"/>
            <a:r>
              <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0:55</a:t>
            </a:r>
          </a:p>
        </p:txBody>
      </p:sp>
      <p:sp>
        <p:nvSpPr>
          <p:cNvPr id="2" name="Rectangle 1"/>
          <p:cNvSpPr/>
          <p:nvPr/>
        </p:nvSpPr>
        <p:spPr>
          <a:xfrm>
            <a:off x="122787" y="6591487"/>
            <a:ext cx="2036135" cy="246221"/>
          </a:xfrm>
          <a:prstGeom prst="rect">
            <a:avLst/>
          </a:prstGeom>
        </p:spPr>
        <p:txBody>
          <a:bodyPr wrap="none">
            <a:spAutoFit/>
          </a:bodyPr>
          <a:lstStyle/>
          <a:p>
            <a:r>
              <a:rPr lang="en-GB" sz="1000" dirty="0">
                <a:hlinkClick r:id="rId4"/>
              </a:rPr>
              <a:t>https://safeshare.tv/x/6ggb_-kLppc</a:t>
            </a:r>
            <a:endParaRPr lang="en-GB" sz="1000" dirty="0"/>
          </a:p>
        </p:txBody>
      </p:sp>
    </p:spTree>
    <p:extLst>
      <p:ext uri="{BB962C8B-B14F-4D97-AF65-F5344CB8AC3E}">
        <p14:creationId xmlns:p14="http://schemas.microsoft.com/office/powerpoint/2010/main" val="38561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 grpId="0" animBg="1"/>
      <p:bldP spid="16"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88">
            <a:extLst>
              <a:ext uri="{FF2B5EF4-FFF2-40B4-BE49-F238E27FC236}">
                <a16:creationId xmlns:a16="http://schemas.microsoft.com/office/drawing/2014/main" id="{B3665380-2CF7-4151-BEEF-35E12D4B7781}"/>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29" name="Shape 114">
            <a:extLst>
              <a:ext uri="{FF2B5EF4-FFF2-40B4-BE49-F238E27FC236}">
                <a16:creationId xmlns:a16="http://schemas.microsoft.com/office/drawing/2014/main" id="{320CE8B6-3700-AC41-BDB8-785348655E54}"/>
              </a:ext>
            </a:extLst>
          </p:cNvPr>
          <p:cNvSpPr/>
          <p:nvPr/>
        </p:nvSpPr>
        <p:spPr>
          <a:xfrm>
            <a:off x="796573" y="208607"/>
            <a:ext cx="7550851"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How do you think the dietitian helped her clients?</a:t>
            </a:r>
          </a:p>
        </p:txBody>
      </p:sp>
      <p:sp>
        <p:nvSpPr>
          <p:cNvPr id="22" name="Rectangle: Rounded Corners 33">
            <a:extLst>
              <a:ext uri="{FF2B5EF4-FFF2-40B4-BE49-F238E27FC236}">
                <a16:creationId xmlns:a16="http://schemas.microsoft.com/office/drawing/2014/main" id="{0DAEF1CE-60B0-45EE-908E-2E9E571752BC}"/>
              </a:ext>
            </a:extLst>
          </p:cNvPr>
          <p:cNvSpPr/>
          <p:nvPr/>
        </p:nvSpPr>
        <p:spPr>
          <a:xfrm>
            <a:off x="344649" y="3289673"/>
            <a:ext cx="2524675" cy="1428113"/>
          </a:xfrm>
          <a:prstGeom prst="roundRect">
            <a:avLst/>
          </a:prstGeom>
          <a:solidFill>
            <a:srgbClr val="F8D0D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Extension Activity</a:t>
            </a: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Can you create a plan for a healthy eating week?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How would you use physical activity?</a:t>
            </a:r>
          </a:p>
        </p:txBody>
      </p:sp>
      <p:pic>
        <p:nvPicPr>
          <p:cNvPr id="17" name="Picture 2" descr="Image result for wow careers">
            <a:extLst>
              <a:ext uri="{FF2B5EF4-FFF2-40B4-BE49-F238E27FC236}">
                <a16:creationId xmlns:a16="http://schemas.microsoft.com/office/drawing/2014/main" id="{2D7DABEE-D9DB-47D8-BBD9-4F37E40D46B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169662" y="181055"/>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9" name="Pentagon 20">
            <a:extLst>
              <a:ext uri="{FF2B5EF4-FFF2-40B4-BE49-F238E27FC236}">
                <a16:creationId xmlns:a16="http://schemas.microsoft.com/office/drawing/2014/main" id="{5779BAD4-55BB-4929-B622-E0666F4B6BA4}"/>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4" name="Rectangle: Rounded Corners 33">
            <a:extLst>
              <a:ext uri="{FF2B5EF4-FFF2-40B4-BE49-F238E27FC236}">
                <a16:creationId xmlns:a16="http://schemas.microsoft.com/office/drawing/2014/main" id="{6A4206D9-B7E3-4634-AA38-65EA35E67DEF}"/>
              </a:ext>
            </a:extLst>
          </p:cNvPr>
          <p:cNvSpPr/>
          <p:nvPr/>
        </p:nvSpPr>
        <p:spPr>
          <a:xfrm>
            <a:off x="339394" y="5078961"/>
            <a:ext cx="4094178" cy="1428113"/>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algn="ctr"/>
            <a:endPar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Lato"/>
            </a:endParaRPr>
          </a:p>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Lato"/>
              </a:rPr>
              <a:t>Body Dysmorphic Disorder:</a:t>
            </a:r>
          </a:p>
          <a:p>
            <a:pPr algn="ctr"/>
            <a:r>
              <a:rPr lang="en-GB" sz="1600" dirty="0">
                <a:solidFill>
                  <a:schemeClr val="tx1"/>
                </a:solidFill>
                <a:latin typeface="Helvetica Neue" panose="02000503000000020004"/>
              </a:rPr>
              <a:t>A psychological disorder in which a person becomes obsessed with imaginary defects in their appearance</a:t>
            </a:r>
            <a:r>
              <a:rPr lang="en-GB" sz="1600" b="1" dirty="0">
                <a:solidFill>
                  <a:schemeClr val="tx1"/>
                </a:solidFill>
                <a:latin typeface="Helvetica Neue" panose="02000503000000020004"/>
              </a:rPr>
              <a:t>.</a:t>
            </a:r>
          </a:p>
          <a:p>
            <a:pPr algn="ctr"/>
            <a:endParaRPr lang="en-GB" sz="1400" dirty="0">
              <a:solidFill>
                <a:schemeClr val="tx1"/>
              </a:solidFill>
              <a:latin typeface="Helvetica Neue" panose="02000503000000020004"/>
              <a:ea typeface="Helvetica Neue" panose="02000503000000020004" pitchFamily="2" charset="0"/>
              <a:cs typeface="Helvetica Neue" panose="02000503000000020004" pitchFamily="2" charset="0"/>
              <a:sym typeface="Lato"/>
            </a:endParaRPr>
          </a:p>
          <a:p>
            <a:pPr algn="ctr"/>
            <a:endPar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3" name="Rectangle: Rounded Corners 12">
            <a:extLst>
              <a:ext uri="{FF2B5EF4-FFF2-40B4-BE49-F238E27FC236}">
                <a16:creationId xmlns:a16="http://schemas.microsoft.com/office/drawing/2014/main" id="{FAFD3F32-83FB-4B13-B359-D1881CFD9B7F}"/>
              </a:ext>
            </a:extLst>
          </p:cNvPr>
          <p:cNvSpPr/>
          <p:nvPr/>
        </p:nvSpPr>
        <p:spPr>
          <a:xfrm>
            <a:off x="4897465" y="5078962"/>
            <a:ext cx="3957626" cy="1428113"/>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algn="ctr"/>
            <a:endPar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Lato"/>
            </a:endParaRPr>
          </a:p>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Lato"/>
              </a:rPr>
              <a:t>Anorexia:</a:t>
            </a:r>
          </a:p>
          <a:p>
            <a:pPr algn="ctr"/>
            <a:r>
              <a:rPr lang="en-GB" sz="1600" dirty="0">
                <a:solidFill>
                  <a:schemeClr val="tx1"/>
                </a:solidFill>
                <a:latin typeface="Helvetica Neue" panose="02000503000000020004"/>
              </a:rPr>
              <a:t>An emotional disorder characterised by an obsessive desire to lose weight by refusing to eat.</a:t>
            </a:r>
          </a:p>
          <a:p>
            <a:pPr algn="ctr"/>
            <a:endParaRPr lang="en-GB" sz="1600" dirty="0">
              <a:solidFill>
                <a:schemeClr val="tx1"/>
              </a:solidFill>
              <a:latin typeface="Helvetica Neue" panose="02000503000000020004"/>
              <a:ea typeface="Helvetica Neue" panose="02000503000000020004" pitchFamily="2" charset="0"/>
              <a:cs typeface="Helvetica Neue" panose="02000503000000020004" pitchFamily="2" charset="0"/>
              <a:sym typeface="Lato"/>
            </a:endParaRPr>
          </a:p>
          <a:p>
            <a:pPr algn="ctr"/>
            <a:endPar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6" name="Shape 102">
            <a:extLst>
              <a:ext uri="{FF2B5EF4-FFF2-40B4-BE49-F238E27FC236}">
                <a16:creationId xmlns:a16="http://schemas.microsoft.com/office/drawing/2014/main" id="{9D3C1B49-8EE0-4D2C-AF49-C7C1F016F210}"/>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Century Gothic" panose="020B0502020202020204" pitchFamily="34" charset="0"/>
                <a:ea typeface="Helvetica Neue" panose="02000503000000020004" pitchFamily="2" charset="0"/>
                <a:cs typeface="Helvetica Neue" panose="02000503000000020004" pitchFamily="2" charset="0"/>
                <a:sym typeface="Lato"/>
              </a:rPr>
              <a:t>©VotesForSchools2019</a:t>
            </a:r>
          </a:p>
        </p:txBody>
      </p:sp>
      <p:sp>
        <p:nvSpPr>
          <p:cNvPr id="20" name="Rectangle: Rounded Corners 33">
            <a:extLst>
              <a:ext uri="{FF2B5EF4-FFF2-40B4-BE49-F238E27FC236}">
                <a16:creationId xmlns:a16="http://schemas.microsoft.com/office/drawing/2014/main" id="{2B1D2373-474F-4F40-86D1-6A42594B1B6B}"/>
              </a:ext>
            </a:extLst>
          </p:cNvPr>
          <p:cNvSpPr/>
          <p:nvPr/>
        </p:nvSpPr>
        <p:spPr>
          <a:xfrm>
            <a:off x="3920359" y="931047"/>
            <a:ext cx="4771751" cy="880163"/>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Helvetica Neue" panose="02000503000000020004"/>
                <a:ea typeface="Helvetica Neue" panose="02000503000000020004" pitchFamily="2" charset="0"/>
                <a:cs typeface="Helvetica Neue" panose="02000503000000020004" pitchFamily="2" charset="0"/>
              </a:rPr>
              <a:t>Note! </a:t>
            </a:r>
            <a:r>
              <a:rPr lang="en-GB" sz="1600" dirty="0">
                <a:solidFill>
                  <a:schemeClr val="tx1"/>
                </a:solidFill>
                <a:latin typeface="Helvetica Neue" panose="02000503000000020004"/>
              </a:rPr>
              <a:t>If you recognise any of these feelings it is important you ask for help and support from someone you trust.</a:t>
            </a:r>
          </a:p>
        </p:txBody>
      </p:sp>
      <p:sp>
        <p:nvSpPr>
          <p:cNvPr id="3" name="Rectangle 2">
            <a:extLst>
              <a:ext uri="{FF2B5EF4-FFF2-40B4-BE49-F238E27FC236}">
                <a16:creationId xmlns:a16="http://schemas.microsoft.com/office/drawing/2014/main" id="{0FE31107-9991-C147-AC5D-C483AEBEC6DA}"/>
              </a:ext>
            </a:extLst>
          </p:cNvPr>
          <p:cNvSpPr/>
          <p:nvPr/>
        </p:nvSpPr>
        <p:spPr>
          <a:xfrm>
            <a:off x="0" y="6575242"/>
            <a:ext cx="2183611" cy="246221"/>
          </a:xfrm>
          <a:prstGeom prst="rect">
            <a:avLst/>
          </a:prstGeom>
        </p:spPr>
        <p:txBody>
          <a:bodyPr wrap="none">
            <a:spAutoFit/>
          </a:bodyPr>
          <a:lstStyle/>
          <a:p>
            <a:r>
              <a:rPr lang="en-US" sz="1000" dirty="0">
                <a:hlinkClick r:id="rId4"/>
              </a:rPr>
              <a:t>https://</a:t>
            </a:r>
            <a:r>
              <a:rPr lang="en-US" sz="1000" dirty="0" err="1">
                <a:hlinkClick r:id="rId4"/>
              </a:rPr>
              <a:t>safeshare.tv</a:t>
            </a:r>
            <a:r>
              <a:rPr lang="en-US" sz="1000" dirty="0">
                <a:hlinkClick r:id="rId4"/>
              </a:rPr>
              <a:t>/x/2p4LmaUBXaM</a:t>
            </a:r>
            <a:endParaRPr lang="en-US" sz="1000" dirty="0"/>
          </a:p>
        </p:txBody>
      </p:sp>
      <p:pic>
        <p:nvPicPr>
          <p:cNvPr id="21" name="Picture 20" descr="A person standing in a room&#10;&#10;Description automatically generated">
            <a:hlinkClick r:id="rId4"/>
            <a:extLst>
              <a:ext uri="{FF2B5EF4-FFF2-40B4-BE49-F238E27FC236}">
                <a16:creationId xmlns:a16="http://schemas.microsoft.com/office/drawing/2014/main" id="{4150218C-6726-9644-8987-63EB3B67DC6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26604" y="2037724"/>
            <a:ext cx="4171554" cy="2778304"/>
          </a:xfrm>
          <a:prstGeom prst="rect">
            <a:avLst/>
          </a:prstGeom>
        </p:spPr>
      </p:pic>
      <p:sp>
        <p:nvSpPr>
          <p:cNvPr id="23" name="Cloud 22">
            <a:extLst>
              <a:ext uri="{FF2B5EF4-FFF2-40B4-BE49-F238E27FC236}">
                <a16:creationId xmlns:a16="http://schemas.microsoft.com/office/drawing/2014/main" id="{536D3B22-8B91-864B-9461-796398A46A86}"/>
              </a:ext>
            </a:extLst>
          </p:cNvPr>
          <p:cNvSpPr/>
          <p:nvPr/>
        </p:nvSpPr>
        <p:spPr>
          <a:xfrm>
            <a:off x="6470023" y="3174468"/>
            <a:ext cx="2385068" cy="180180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Video (2 mins)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Click to watch a video and learn about it. </a:t>
            </a:r>
          </a:p>
        </p:txBody>
      </p:sp>
      <p:sp>
        <p:nvSpPr>
          <p:cNvPr id="24" name="Cloud 23">
            <a:extLst>
              <a:ext uri="{FF2B5EF4-FFF2-40B4-BE49-F238E27FC236}">
                <a16:creationId xmlns:a16="http://schemas.microsoft.com/office/drawing/2014/main" id="{07F39529-1E43-EA45-B15F-EAD660E566D5}"/>
              </a:ext>
            </a:extLst>
          </p:cNvPr>
          <p:cNvSpPr/>
          <p:nvPr/>
        </p:nvSpPr>
        <p:spPr>
          <a:xfrm>
            <a:off x="355198" y="675785"/>
            <a:ext cx="3063149" cy="216040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Discuss (2 mins)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What do you already know about anorexia and body dysmorphic disorder?</a:t>
            </a:r>
          </a:p>
        </p:txBody>
      </p:sp>
      <p:sp>
        <p:nvSpPr>
          <p:cNvPr id="25" name="Rectangle: Rounded Corners 33">
            <a:extLst>
              <a:ext uri="{FF2B5EF4-FFF2-40B4-BE49-F238E27FC236}">
                <a16:creationId xmlns:a16="http://schemas.microsoft.com/office/drawing/2014/main" id="{E136CCB5-6129-D34C-B2DA-9550A8A08BC8}"/>
              </a:ext>
            </a:extLst>
          </p:cNvPr>
          <p:cNvSpPr/>
          <p:nvPr/>
        </p:nvSpPr>
        <p:spPr>
          <a:xfrm>
            <a:off x="3494751" y="1962160"/>
            <a:ext cx="758663" cy="538608"/>
          </a:xfrm>
          <a:prstGeom prst="roundRect">
            <a:avLst/>
          </a:prstGeom>
          <a:solidFill>
            <a:srgbClr val="D9D9D9"/>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0:00 -</a:t>
            </a:r>
          </a:p>
          <a:p>
            <a:pPr algn="ctr"/>
            <a:r>
              <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1:00</a:t>
            </a:r>
          </a:p>
        </p:txBody>
      </p:sp>
    </p:spTree>
    <p:extLst>
      <p:ext uri="{BB962C8B-B14F-4D97-AF65-F5344CB8AC3E}">
        <p14:creationId xmlns:p14="http://schemas.microsoft.com/office/powerpoint/2010/main" val="188671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4" grpId="0" animBg="1"/>
      <p:bldP spid="13"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88">
            <a:extLst>
              <a:ext uri="{FF2B5EF4-FFF2-40B4-BE49-F238E27FC236}">
                <a16:creationId xmlns:a16="http://schemas.microsoft.com/office/drawing/2014/main" id="{B3665380-2CF7-4151-BEEF-35E12D4B7781}"/>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29" name="Shape 114">
            <a:extLst>
              <a:ext uri="{FF2B5EF4-FFF2-40B4-BE49-F238E27FC236}">
                <a16:creationId xmlns:a16="http://schemas.microsoft.com/office/drawing/2014/main" id="{320CE8B6-3700-AC41-BDB8-785348655E54}"/>
              </a:ext>
            </a:extLst>
          </p:cNvPr>
          <p:cNvSpPr/>
          <p:nvPr/>
        </p:nvSpPr>
        <p:spPr>
          <a:xfrm>
            <a:off x="796573" y="208607"/>
            <a:ext cx="7163001"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How does physical activity help us?</a:t>
            </a:r>
          </a:p>
        </p:txBody>
      </p:sp>
      <p:sp>
        <p:nvSpPr>
          <p:cNvPr id="22" name="Rectangle: Rounded Corners 33">
            <a:extLst>
              <a:ext uri="{FF2B5EF4-FFF2-40B4-BE49-F238E27FC236}">
                <a16:creationId xmlns:a16="http://schemas.microsoft.com/office/drawing/2014/main" id="{0DAEF1CE-60B0-45EE-908E-2E9E571752BC}"/>
              </a:ext>
            </a:extLst>
          </p:cNvPr>
          <p:cNvSpPr/>
          <p:nvPr/>
        </p:nvSpPr>
        <p:spPr>
          <a:xfrm>
            <a:off x="5393094" y="2083443"/>
            <a:ext cx="3411511" cy="4436472"/>
          </a:xfrm>
          <a:prstGeom prst="roundRect">
            <a:avLst/>
          </a:prstGeom>
          <a:solidFill>
            <a:srgbClr val="F8D0D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Helvetica Neue" panose="02000503000000020004"/>
              </a:rPr>
              <a:t>Fun Fact:</a:t>
            </a:r>
          </a:p>
          <a:p>
            <a:pPr algn="ctr"/>
            <a:r>
              <a:rPr lang="en-GB" sz="1600" dirty="0">
                <a:solidFill>
                  <a:schemeClr val="tx1"/>
                </a:solidFill>
                <a:latin typeface="Helvetica Neue" panose="02000503000000020004"/>
              </a:rPr>
              <a:t>Children and young people need to do at least 60 minutes of physical activity every day. This should range from moderate activity, such as cycling and playground activities, to vigorous activity, such as running and swimming.  </a:t>
            </a:r>
          </a:p>
          <a:p>
            <a:pPr algn="ctr"/>
            <a:r>
              <a:rPr lang="en-GB" sz="1600" dirty="0">
                <a:solidFill>
                  <a:schemeClr val="tx1"/>
                </a:solidFill>
                <a:latin typeface="Helvetica Neue" panose="02000503000000020004"/>
              </a:rPr>
              <a:t>For three days a week, activities should involve exercises to help develop strong muscles and bones. This could include swinging on playground equipment, hopping and skipping, and sports such as gymnastics or tennis.  </a:t>
            </a:r>
          </a:p>
        </p:txBody>
      </p:sp>
      <p:pic>
        <p:nvPicPr>
          <p:cNvPr id="17" name="Picture 2" descr="Image result for wow careers">
            <a:extLst>
              <a:ext uri="{FF2B5EF4-FFF2-40B4-BE49-F238E27FC236}">
                <a16:creationId xmlns:a16="http://schemas.microsoft.com/office/drawing/2014/main" id="{2D7DABEE-D9DB-47D8-BBD9-4F37E40D46B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9" name="Pentagon 20">
            <a:extLst>
              <a:ext uri="{FF2B5EF4-FFF2-40B4-BE49-F238E27FC236}">
                <a16:creationId xmlns:a16="http://schemas.microsoft.com/office/drawing/2014/main" id="{5779BAD4-55BB-4929-B622-E0666F4B6BA4}"/>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6" name="Cloud 35">
            <a:extLst>
              <a:ext uri="{FF2B5EF4-FFF2-40B4-BE49-F238E27FC236}">
                <a16:creationId xmlns:a16="http://schemas.microsoft.com/office/drawing/2014/main" id="{F94389A3-A650-4C1B-BFA5-BC0514B19209}"/>
              </a:ext>
            </a:extLst>
          </p:cNvPr>
          <p:cNvSpPr/>
          <p:nvPr/>
        </p:nvSpPr>
        <p:spPr>
          <a:xfrm>
            <a:off x="388824" y="759094"/>
            <a:ext cx="4567048" cy="177637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 reflection (2 mins) </a:t>
            </a:r>
            <a:endPar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What are the physical and mental benefits of regular exercise?</a:t>
            </a:r>
          </a:p>
        </p:txBody>
      </p:sp>
      <p:sp>
        <p:nvSpPr>
          <p:cNvPr id="12" name="Rectangle: Rounded Corners 33">
            <a:extLst>
              <a:ext uri="{FF2B5EF4-FFF2-40B4-BE49-F238E27FC236}">
                <a16:creationId xmlns:a16="http://schemas.microsoft.com/office/drawing/2014/main" id="{C214E900-EFA8-45B7-A4E6-D6758598FB64}"/>
              </a:ext>
            </a:extLst>
          </p:cNvPr>
          <p:cNvSpPr/>
          <p:nvPr/>
        </p:nvSpPr>
        <p:spPr>
          <a:xfrm>
            <a:off x="767226" y="2783226"/>
            <a:ext cx="1822103" cy="66713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Improved health</a:t>
            </a:r>
          </a:p>
        </p:txBody>
      </p:sp>
      <p:sp>
        <p:nvSpPr>
          <p:cNvPr id="13" name="Rectangle: Rounded Corners 33">
            <a:extLst>
              <a:ext uri="{FF2B5EF4-FFF2-40B4-BE49-F238E27FC236}">
                <a16:creationId xmlns:a16="http://schemas.microsoft.com/office/drawing/2014/main" id="{24853307-F73C-438A-AECA-A4703E0D1AEB}"/>
              </a:ext>
            </a:extLst>
          </p:cNvPr>
          <p:cNvSpPr/>
          <p:nvPr/>
        </p:nvSpPr>
        <p:spPr>
          <a:xfrm>
            <a:off x="3133769" y="2783226"/>
            <a:ext cx="1822103" cy="66713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Improved concentration</a:t>
            </a:r>
          </a:p>
        </p:txBody>
      </p:sp>
      <p:sp>
        <p:nvSpPr>
          <p:cNvPr id="14" name="Rectangle: Rounded Corners 33">
            <a:extLst>
              <a:ext uri="{FF2B5EF4-FFF2-40B4-BE49-F238E27FC236}">
                <a16:creationId xmlns:a16="http://schemas.microsoft.com/office/drawing/2014/main" id="{EF85043B-B1C2-4A9E-81BD-4CF5AA3E6006}"/>
              </a:ext>
            </a:extLst>
          </p:cNvPr>
          <p:cNvSpPr/>
          <p:nvPr/>
        </p:nvSpPr>
        <p:spPr>
          <a:xfrm>
            <a:off x="3133769" y="3765872"/>
            <a:ext cx="1822103" cy="66713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Stronger heart</a:t>
            </a:r>
          </a:p>
        </p:txBody>
      </p:sp>
      <p:sp>
        <p:nvSpPr>
          <p:cNvPr id="16" name="Rectangle: Rounded Corners 33">
            <a:extLst>
              <a:ext uri="{FF2B5EF4-FFF2-40B4-BE49-F238E27FC236}">
                <a16:creationId xmlns:a16="http://schemas.microsoft.com/office/drawing/2014/main" id="{D91EDFB3-2AB5-43BC-B3BF-9E2C3E6116A8}"/>
              </a:ext>
            </a:extLst>
          </p:cNvPr>
          <p:cNvSpPr/>
          <p:nvPr/>
        </p:nvSpPr>
        <p:spPr>
          <a:xfrm>
            <a:off x="767226" y="3765872"/>
            <a:ext cx="1822103" cy="66713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Socialising</a:t>
            </a: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0" name="Rectangle: Rounded Corners 33">
            <a:extLst>
              <a:ext uri="{FF2B5EF4-FFF2-40B4-BE49-F238E27FC236}">
                <a16:creationId xmlns:a16="http://schemas.microsoft.com/office/drawing/2014/main" id="{1443F8A0-A278-4AF0-823C-0787C1A25C54}"/>
              </a:ext>
            </a:extLst>
          </p:cNvPr>
          <p:cNvSpPr/>
          <p:nvPr/>
        </p:nvSpPr>
        <p:spPr>
          <a:xfrm>
            <a:off x="3133768" y="4762490"/>
            <a:ext cx="1822103" cy="66713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Increased muscle</a:t>
            </a:r>
          </a:p>
        </p:txBody>
      </p:sp>
      <p:sp>
        <p:nvSpPr>
          <p:cNvPr id="21" name="Rectangle: Rounded Corners 33">
            <a:extLst>
              <a:ext uri="{FF2B5EF4-FFF2-40B4-BE49-F238E27FC236}">
                <a16:creationId xmlns:a16="http://schemas.microsoft.com/office/drawing/2014/main" id="{FF67D505-FD06-4FA1-A962-12A4C9A6A49A}"/>
              </a:ext>
            </a:extLst>
          </p:cNvPr>
          <p:cNvSpPr/>
          <p:nvPr/>
        </p:nvSpPr>
        <p:spPr>
          <a:xfrm>
            <a:off x="767226" y="4762490"/>
            <a:ext cx="1822103" cy="66713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Stronger bones</a:t>
            </a:r>
          </a:p>
        </p:txBody>
      </p:sp>
      <p:sp>
        <p:nvSpPr>
          <p:cNvPr id="23" name="Rectangle: Rounded Corners 33">
            <a:extLst>
              <a:ext uri="{FF2B5EF4-FFF2-40B4-BE49-F238E27FC236}">
                <a16:creationId xmlns:a16="http://schemas.microsoft.com/office/drawing/2014/main" id="{2EAB2D90-09D0-4EA6-A865-040C655870BA}"/>
              </a:ext>
            </a:extLst>
          </p:cNvPr>
          <p:cNvSpPr/>
          <p:nvPr/>
        </p:nvSpPr>
        <p:spPr>
          <a:xfrm>
            <a:off x="767226" y="5734429"/>
            <a:ext cx="1822103" cy="66713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Improved self-esteem</a:t>
            </a:r>
          </a:p>
        </p:txBody>
      </p:sp>
      <p:sp>
        <p:nvSpPr>
          <p:cNvPr id="24" name="Rectangle: Rounded Corners 33">
            <a:extLst>
              <a:ext uri="{FF2B5EF4-FFF2-40B4-BE49-F238E27FC236}">
                <a16:creationId xmlns:a16="http://schemas.microsoft.com/office/drawing/2014/main" id="{261A9B73-0BCE-43FA-9D1A-BAAA5506DD7A}"/>
              </a:ext>
            </a:extLst>
          </p:cNvPr>
          <p:cNvSpPr/>
          <p:nvPr/>
        </p:nvSpPr>
        <p:spPr>
          <a:xfrm>
            <a:off x="3133769" y="5734429"/>
            <a:ext cx="1822103" cy="667139"/>
          </a:xfrm>
          <a:prstGeom prst="roundRect">
            <a:avLst>
              <a:gd name="adj" fmla="val 13870"/>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Reduced risk of major illness</a:t>
            </a:r>
          </a:p>
        </p:txBody>
      </p:sp>
      <p:sp>
        <p:nvSpPr>
          <p:cNvPr id="25" name="Shape 102">
            <a:extLst>
              <a:ext uri="{FF2B5EF4-FFF2-40B4-BE49-F238E27FC236}">
                <a16:creationId xmlns:a16="http://schemas.microsoft.com/office/drawing/2014/main" id="{FA69BB41-4416-4057-B944-19934E6C40E6}"/>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Century Gothic" panose="020B0502020202020204" pitchFamily="34" charset="0"/>
                <a:ea typeface="Helvetica Neue" panose="02000503000000020004" pitchFamily="2" charset="0"/>
                <a:cs typeface="Helvetica Neue" panose="02000503000000020004" pitchFamily="2" charset="0"/>
                <a:sym typeface="Lato"/>
              </a:rPr>
              <a:t>©VotesForSchools2019</a:t>
            </a:r>
          </a:p>
        </p:txBody>
      </p:sp>
      <p:pic>
        <p:nvPicPr>
          <p:cNvPr id="5" name="Graphic 4" descr="Cycling">
            <a:extLst>
              <a:ext uri="{FF2B5EF4-FFF2-40B4-BE49-F238E27FC236}">
                <a16:creationId xmlns:a16="http://schemas.microsoft.com/office/drawing/2014/main" id="{4CC254DB-C817-4C49-B2D8-18B3DA5B67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78220" y="1094994"/>
            <a:ext cx="914400" cy="914400"/>
          </a:xfrm>
          <a:prstGeom prst="rect">
            <a:avLst/>
          </a:prstGeom>
        </p:spPr>
      </p:pic>
      <p:pic>
        <p:nvPicPr>
          <p:cNvPr id="7" name="Graphic 6" descr="Swimming">
            <a:extLst>
              <a:ext uri="{FF2B5EF4-FFF2-40B4-BE49-F238E27FC236}">
                <a16:creationId xmlns:a16="http://schemas.microsoft.com/office/drawing/2014/main" id="{048CDFC6-1CD0-43B6-A89E-169E2D3C65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04302" y="1094994"/>
            <a:ext cx="914400" cy="914400"/>
          </a:xfrm>
          <a:prstGeom prst="rect">
            <a:avLst/>
          </a:prstGeom>
        </p:spPr>
      </p:pic>
      <p:pic>
        <p:nvPicPr>
          <p:cNvPr id="10" name="Graphic 9" descr="Gymnast: Floor routine">
            <a:extLst>
              <a:ext uri="{FF2B5EF4-FFF2-40B4-BE49-F238E27FC236}">
                <a16:creationId xmlns:a16="http://schemas.microsoft.com/office/drawing/2014/main" id="{A2462440-BECE-48EA-A8C2-CE1FF809DE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30385" y="1094994"/>
            <a:ext cx="914400" cy="914400"/>
          </a:xfrm>
          <a:prstGeom prst="rect">
            <a:avLst/>
          </a:prstGeom>
        </p:spPr>
      </p:pic>
    </p:spTree>
    <p:extLst>
      <p:ext uri="{BB962C8B-B14F-4D97-AF65-F5344CB8AC3E}">
        <p14:creationId xmlns:p14="http://schemas.microsoft.com/office/powerpoint/2010/main" val="176283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2" grpId="0" animBg="1"/>
      <p:bldP spid="13" grpId="0" animBg="1"/>
      <p:bldP spid="14" grpId="0" animBg="1"/>
      <p:bldP spid="16" grpId="0" animBg="1"/>
      <p:bldP spid="20" grpId="0" animBg="1"/>
      <p:bldP spid="21"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88">
            <a:extLst>
              <a:ext uri="{FF2B5EF4-FFF2-40B4-BE49-F238E27FC236}">
                <a16:creationId xmlns:a16="http://schemas.microsoft.com/office/drawing/2014/main" id="{B3665380-2CF7-4151-BEEF-35E12D4B7781}"/>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29" name="Shape 114">
            <a:extLst>
              <a:ext uri="{FF2B5EF4-FFF2-40B4-BE49-F238E27FC236}">
                <a16:creationId xmlns:a16="http://schemas.microsoft.com/office/drawing/2014/main" id="{320CE8B6-3700-AC41-BDB8-785348655E54}"/>
              </a:ext>
            </a:extLst>
          </p:cNvPr>
          <p:cNvSpPr/>
          <p:nvPr/>
        </p:nvSpPr>
        <p:spPr>
          <a:xfrm>
            <a:off x="796573" y="208607"/>
            <a:ext cx="7163001"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Is what we see in the media helpful or true?</a:t>
            </a:r>
          </a:p>
        </p:txBody>
      </p:sp>
      <p:pic>
        <p:nvPicPr>
          <p:cNvPr id="17" name="Picture 2" descr="Image result for wow careers">
            <a:extLst>
              <a:ext uri="{FF2B5EF4-FFF2-40B4-BE49-F238E27FC236}">
                <a16:creationId xmlns:a16="http://schemas.microsoft.com/office/drawing/2014/main" id="{2D7DABEE-D9DB-47D8-BBD9-4F37E40D46B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9" name="Pentagon 20">
            <a:extLst>
              <a:ext uri="{FF2B5EF4-FFF2-40B4-BE49-F238E27FC236}">
                <a16:creationId xmlns:a16="http://schemas.microsoft.com/office/drawing/2014/main" id="{5779BAD4-55BB-4929-B622-E0666F4B6BA4}"/>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1" name="Shape 102">
            <a:extLst>
              <a:ext uri="{FF2B5EF4-FFF2-40B4-BE49-F238E27FC236}">
                <a16:creationId xmlns:a16="http://schemas.microsoft.com/office/drawing/2014/main" id="{20933BF0-E8A2-4474-A38C-26988443D5D8}"/>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Century Gothic" panose="020B0502020202020204" pitchFamily="34" charset="0"/>
                <a:ea typeface="Helvetica Neue" panose="02000503000000020004" pitchFamily="2" charset="0"/>
                <a:cs typeface="Helvetica Neue" panose="02000503000000020004" pitchFamily="2" charset="0"/>
                <a:sym typeface="Lato"/>
              </a:rPr>
              <a:t>©VotesForSchools2019</a:t>
            </a:r>
          </a:p>
        </p:txBody>
      </p:sp>
      <p:pic>
        <p:nvPicPr>
          <p:cNvPr id="13" name="Picture 12" descr="A close up of a person with red hair looking at the camera&#10;&#10;Description automatically generated">
            <a:extLst>
              <a:ext uri="{FF2B5EF4-FFF2-40B4-BE49-F238E27FC236}">
                <a16:creationId xmlns:a16="http://schemas.microsoft.com/office/drawing/2014/main" id="{B919E8A2-AD6A-7F42-B5D9-F759908F73C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3210" y="824581"/>
            <a:ext cx="2679901" cy="1398015"/>
          </a:xfrm>
          <a:prstGeom prst="rect">
            <a:avLst/>
          </a:prstGeom>
        </p:spPr>
      </p:pic>
      <p:pic>
        <p:nvPicPr>
          <p:cNvPr id="14" name="Picture 13" descr="A person wearing a swimsuit&#10;&#10;Description automatically generated">
            <a:extLst>
              <a:ext uri="{FF2B5EF4-FFF2-40B4-BE49-F238E27FC236}">
                <a16:creationId xmlns:a16="http://schemas.microsoft.com/office/drawing/2014/main" id="{499120A1-121E-6949-B4A6-6C773056E3AE}"/>
              </a:ext>
            </a:extLst>
          </p:cNvPr>
          <p:cNvPicPr>
            <a:picLocks noChangeAspect="1"/>
          </p:cNvPicPr>
          <p:nvPr/>
        </p:nvPicPr>
        <p:blipFill>
          <a:blip r:embed="rId5"/>
          <a:stretch>
            <a:fillRect/>
          </a:stretch>
        </p:blipFill>
        <p:spPr>
          <a:xfrm>
            <a:off x="392918" y="4491716"/>
            <a:ext cx="3040797" cy="1972174"/>
          </a:xfrm>
          <a:prstGeom prst="rect">
            <a:avLst/>
          </a:prstGeom>
        </p:spPr>
      </p:pic>
      <p:pic>
        <p:nvPicPr>
          <p:cNvPr id="4" name="Picture 3" descr="A person posing for the camera&#10;&#10;Description automatically generated">
            <a:extLst>
              <a:ext uri="{FF2B5EF4-FFF2-40B4-BE49-F238E27FC236}">
                <a16:creationId xmlns:a16="http://schemas.microsoft.com/office/drawing/2014/main" id="{D3005F97-F852-7342-874E-00D88EDF2C43}"/>
              </a:ext>
            </a:extLst>
          </p:cNvPr>
          <p:cNvPicPr>
            <a:picLocks noChangeAspect="1"/>
          </p:cNvPicPr>
          <p:nvPr/>
        </p:nvPicPr>
        <p:blipFill>
          <a:blip r:embed="rId6"/>
          <a:stretch>
            <a:fillRect/>
          </a:stretch>
        </p:blipFill>
        <p:spPr>
          <a:xfrm>
            <a:off x="410214" y="2381729"/>
            <a:ext cx="2777829" cy="1972175"/>
          </a:xfrm>
          <a:prstGeom prst="rect">
            <a:avLst/>
          </a:prstGeom>
        </p:spPr>
      </p:pic>
      <p:pic>
        <p:nvPicPr>
          <p:cNvPr id="6" name="Picture 5" descr="A person standing in a room&#10;&#10;Description automatically generated">
            <a:extLst>
              <a:ext uri="{FF2B5EF4-FFF2-40B4-BE49-F238E27FC236}">
                <a16:creationId xmlns:a16="http://schemas.microsoft.com/office/drawing/2014/main" id="{D42262C6-D723-6B4F-86E2-6A8B94EBFDF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2680" t="1403" r="-1" b="1"/>
          <a:stretch/>
        </p:blipFill>
        <p:spPr>
          <a:xfrm>
            <a:off x="3854648" y="4353904"/>
            <a:ext cx="2210359" cy="2113546"/>
          </a:xfrm>
          <a:prstGeom prst="rect">
            <a:avLst/>
          </a:prstGeom>
        </p:spPr>
      </p:pic>
      <p:pic>
        <p:nvPicPr>
          <p:cNvPr id="20" name="Picture 19">
            <a:extLst>
              <a:ext uri="{FF2B5EF4-FFF2-40B4-BE49-F238E27FC236}">
                <a16:creationId xmlns:a16="http://schemas.microsoft.com/office/drawing/2014/main" id="{982B8D5F-954E-A343-945A-C7ECE2D3645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763161" y="2373546"/>
            <a:ext cx="1441200" cy="1972175"/>
          </a:xfrm>
          <a:prstGeom prst="rect">
            <a:avLst/>
          </a:prstGeom>
        </p:spPr>
      </p:pic>
      <p:pic>
        <p:nvPicPr>
          <p:cNvPr id="21" name="Picture 20">
            <a:extLst>
              <a:ext uri="{FF2B5EF4-FFF2-40B4-BE49-F238E27FC236}">
                <a16:creationId xmlns:a16="http://schemas.microsoft.com/office/drawing/2014/main" id="{BE575353-EA40-CB46-9120-5E0D6324C49A}"/>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986265" y="4353904"/>
            <a:ext cx="1078742" cy="2113546"/>
          </a:xfrm>
          <a:prstGeom prst="rect">
            <a:avLst/>
          </a:prstGeom>
        </p:spPr>
      </p:pic>
      <p:pic>
        <p:nvPicPr>
          <p:cNvPr id="22" name="Picture 21" descr="A person wearing a swimsuit&#10;&#10;Description automatically generated">
            <a:extLst>
              <a:ext uri="{FF2B5EF4-FFF2-40B4-BE49-F238E27FC236}">
                <a16:creationId xmlns:a16="http://schemas.microsoft.com/office/drawing/2014/main" id="{C4098DA8-4FD5-7046-9B58-9422C8EB4ECE}"/>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968029" y="4491716"/>
            <a:ext cx="1416688" cy="1972174"/>
          </a:xfrm>
          <a:prstGeom prst="rect">
            <a:avLst/>
          </a:prstGeom>
        </p:spPr>
      </p:pic>
      <p:pic>
        <p:nvPicPr>
          <p:cNvPr id="24" name="Picture 23" descr="A close up of a person with red hair looking at the camera&#10;&#10;Description automatically generated">
            <a:extLst>
              <a:ext uri="{FF2B5EF4-FFF2-40B4-BE49-F238E27FC236}">
                <a16:creationId xmlns:a16="http://schemas.microsoft.com/office/drawing/2014/main" id="{F36DAA32-FA90-6B4A-9DE6-0CB0E3E30B59}"/>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905365" y="816398"/>
            <a:ext cx="1187252" cy="1398015"/>
          </a:xfrm>
          <a:prstGeom prst="rect">
            <a:avLst/>
          </a:prstGeom>
        </p:spPr>
      </p:pic>
      <p:sp>
        <p:nvSpPr>
          <p:cNvPr id="25" name="Cloud 24">
            <a:extLst>
              <a:ext uri="{FF2B5EF4-FFF2-40B4-BE49-F238E27FC236}">
                <a16:creationId xmlns:a16="http://schemas.microsoft.com/office/drawing/2014/main" id="{936743CB-16B9-214C-9F24-721F0DF772CD}"/>
              </a:ext>
            </a:extLst>
          </p:cNvPr>
          <p:cNvSpPr/>
          <p:nvPr/>
        </p:nvSpPr>
        <p:spPr>
          <a:xfrm>
            <a:off x="3568615" y="670910"/>
            <a:ext cx="4778809" cy="1813469"/>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Thumbs up/down (2 mins) </a:t>
            </a:r>
            <a:endPar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Which of these images are photoshopped? Click for answers. </a:t>
            </a:r>
          </a:p>
        </p:txBody>
      </p:sp>
      <p:sp>
        <p:nvSpPr>
          <p:cNvPr id="23" name="Rectangle: Rounded Corners 33">
            <a:extLst>
              <a:ext uri="{FF2B5EF4-FFF2-40B4-BE49-F238E27FC236}">
                <a16:creationId xmlns:a16="http://schemas.microsoft.com/office/drawing/2014/main" id="{44865944-6AD5-4F42-8866-DFC4730C7FEE}"/>
              </a:ext>
            </a:extLst>
          </p:cNvPr>
          <p:cNvSpPr/>
          <p:nvPr/>
        </p:nvSpPr>
        <p:spPr>
          <a:xfrm>
            <a:off x="3822534" y="2786092"/>
            <a:ext cx="5012799" cy="455752"/>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All of these images are photoshopped! </a:t>
            </a:r>
          </a:p>
        </p:txBody>
      </p:sp>
      <p:sp>
        <p:nvSpPr>
          <p:cNvPr id="26" name="Rectangle: Rounded Corners 33">
            <a:extLst>
              <a:ext uri="{FF2B5EF4-FFF2-40B4-BE49-F238E27FC236}">
                <a16:creationId xmlns:a16="http://schemas.microsoft.com/office/drawing/2014/main" id="{11E27849-EE7B-4C48-A9BE-4672D63B4A27}"/>
              </a:ext>
            </a:extLst>
          </p:cNvPr>
          <p:cNvSpPr/>
          <p:nvPr/>
        </p:nvSpPr>
        <p:spPr>
          <a:xfrm>
            <a:off x="3822534" y="3365468"/>
            <a:ext cx="5012799" cy="73386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Photoshop can get rid of lines, spots and even change the shape and </a:t>
            </a:r>
            <a:r>
              <a:rPr lang="en-US" sz="1600"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colour</a:t>
            </a: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of someone’s body! </a:t>
            </a:r>
          </a:p>
        </p:txBody>
      </p:sp>
      <p:sp>
        <p:nvSpPr>
          <p:cNvPr id="28" name="Rectangle: Rounded Corners 33">
            <a:extLst>
              <a:ext uri="{FF2B5EF4-FFF2-40B4-BE49-F238E27FC236}">
                <a16:creationId xmlns:a16="http://schemas.microsoft.com/office/drawing/2014/main" id="{38170702-22D4-4A10-BDA8-9B575B461F4A}"/>
              </a:ext>
            </a:extLst>
          </p:cNvPr>
          <p:cNvSpPr/>
          <p:nvPr/>
        </p:nvSpPr>
        <p:spPr>
          <a:xfrm>
            <a:off x="6408789" y="4425172"/>
            <a:ext cx="2251735" cy="2119490"/>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Helvetica Neue" panose="02000503000000020004"/>
                <a:ea typeface="Helvetica Neue" panose="02000503000000020004" pitchFamily="2" charset="0"/>
                <a:cs typeface="Helvetica Neue" panose="02000503000000020004" pitchFamily="2" charset="0"/>
              </a:rPr>
              <a:t>Photoshop:</a:t>
            </a:r>
          </a:p>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Computer software used to edit and enhance photographs. </a:t>
            </a: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95636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hlinkClick r:id="rId3"/>
            <a:extLst>
              <a:ext uri="{FF2B5EF4-FFF2-40B4-BE49-F238E27FC236}">
                <a16:creationId xmlns:a16="http://schemas.microsoft.com/office/drawing/2014/main" id="{00C54165-A1DB-E943-A613-16FC2F09AF1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6139" y="2948216"/>
            <a:ext cx="2391844" cy="2391844"/>
          </a:xfrm>
          <a:prstGeom prst="rect">
            <a:avLst/>
          </a:prstGeom>
        </p:spPr>
      </p:pic>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29" name="Shape 114">
            <a:extLst>
              <a:ext uri="{FF2B5EF4-FFF2-40B4-BE49-F238E27FC236}">
                <a16:creationId xmlns:a16="http://schemas.microsoft.com/office/drawing/2014/main" id="{320CE8B6-3700-AC41-BDB8-785348655E54}"/>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How does what we see affect our mental health?</a:t>
            </a:r>
          </a:p>
        </p:txBody>
      </p:sp>
      <p:sp>
        <p:nvSpPr>
          <p:cNvPr id="25" name="Rectangle: Rounded Corners 33">
            <a:extLst>
              <a:ext uri="{FF2B5EF4-FFF2-40B4-BE49-F238E27FC236}">
                <a16:creationId xmlns:a16="http://schemas.microsoft.com/office/drawing/2014/main" id="{54EAC907-53CD-42FD-AA0E-BE1A38600A66}"/>
              </a:ext>
            </a:extLst>
          </p:cNvPr>
          <p:cNvSpPr/>
          <p:nvPr/>
        </p:nvSpPr>
        <p:spPr>
          <a:xfrm>
            <a:off x="417244" y="5466691"/>
            <a:ext cx="3878977" cy="1018134"/>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b="1" dirty="0">
              <a:solidFill>
                <a:schemeClr val="tx1"/>
              </a:solidFill>
              <a:latin typeface="Helvetica Neue" panose="02000503000000020004"/>
              <a:ea typeface="Helvetica Neue" panose="02000503000000020004" pitchFamily="2" charset="0"/>
              <a:cs typeface="Helvetica Neue" panose="02000503000000020004" pitchFamily="2" charset="0"/>
            </a:endParaRPr>
          </a:p>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Mental health:</a:t>
            </a:r>
          </a:p>
          <a:p>
            <a:pPr algn="ctr"/>
            <a:r>
              <a:rPr lang="en-GB" sz="1600" dirty="0">
                <a:solidFill>
                  <a:schemeClr val="tx1"/>
                </a:solidFill>
                <a:latin typeface="Helvetica Neue" panose="02000503000000020004"/>
              </a:rPr>
              <a:t>The condition of a person’s psychological and emotional wellbeing.</a:t>
            </a: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a:p>
            <a:pPr algn="ctr"/>
            <a:endParaRPr lang="en-US" b="1"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6" name="Shape 88">
            <a:extLst>
              <a:ext uri="{FF2B5EF4-FFF2-40B4-BE49-F238E27FC236}">
                <a16:creationId xmlns:a16="http://schemas.microsoft.com/office/drawing/2014/main" id="{C1D714D7-5255-4E39-9B9F-1000149FDB42}"/>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17" name="Picture 2" descr="Image result for wow careers">
            <a:extLst>
              <a:ext uri="{FF2B5EF4-FFF2-40B4-BE49-F238E27FC236}">
                <a16:creationId xmlns:a16="http://schemas.microsoft.com/office/drawing/2014/main" id="{C1A0262E-7D09-4E95-877E-BBB60321F20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114304"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8" name="Pentagon 20">
            <a:extLst>
              <a:ext uri="{FF2B5EF4-FFF2-40B4-BE49-F238E27FC236}">
                <a16:creationId xmlns:a16="http://schemas.microsoft.com/office/drawing/2014/main" id="{DECE8834-B2CD-4497-98D5-4A7245422D82}"/>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Cloud 35">
            <a:extLst>
              <a:ext uri="{FF2B5EF4-FFF2-40B4-BE49-F238E27FC236}">
                <a16:creationId xmlns:a16="http://schemas.microsoft.com/office/drawing/2014/main" id="{5406FE24-29A3-4D7F-B26D-F78FA2F20700}"/>
              </a:ext>
            </a:extLst>
          </p:cNvPr>
          <p:cNvSpPr/>
          <p:nvPr/>
        </p:nvSpPr>
        <p:spPr>
          <a:xfrm>
            <a:off x="346669" y="703132"/>
            <a:ext cx="4225331" cy="215982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Write down (2 mins)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Watch the video below to help. List all the ways we can make sure we stay mentally healthy. Click for answers.</a:t>
            </a:r>
            <a:endPar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p:txBody>
      </p:sp>
      <p:sp>
        <p:nvSpPr>
          <p:cNvPr id="44" name="Rectangle: Rounded Corners 33">
            <a:extLst>
              <a:ext uri="{FF2B5EF4-FFF2-40B4-BE49-F238E27FC236}">
                <a16:creationId xmlns:a16="http://schemas.microsoft.com/office/drawing/2014/main" id="{4B7B0390-BE19-4212-990E-4B6A25FF129E}"/>
              </a:ext>
            </a:extLst>
          </p:cNvPr>
          <p:cNvSpPr/>
          <p:nvPr/>
        </p:nvSpPr>
        <p:spPr>
          <a:xfrm>
            <a:off x="4643573" y="2498195"/>
            <a:ext cx="1445544" cy="53860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Counselling</a:t>
            </a:r>
          </a:p>
        </p:txBody>
      </p:sp>
      <p:sp>
        <p:nvSpPr>
          <p:cNvPr id="45" name="Rectangle: Rounded Corners 33">
            <a:extLst>
              <a:ext uri="{FF2B5EF4-FFF2-40B4-BE49-F238E27FC236}">
                <a16:creationId xmlns:a16="http://schemas.microsoft.com/office/drawing/2014/main" id="{55A5BD17-75BB-4FB1-B491-04C48AF16967}"/>
              </a:ext>
            </a:extLst>
          </p:cNvPr>
          <p:cNvSpPr/>
          <p:nvPr/>
        </p:nvSpPr>
        <p:spPr>
          <a:xfrm>
            <a:off x="5391164" y="1675224"/>
            <a:ext cx="1445544" cy="53860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Rest</a:t>
            </a:r>
          </a:p>
        </p:txBody>
      </p:sp>
      <p:sp>
        <p:nvSpPr>
          <p:cNvPr id="46" name="Rectangle: Rounded Corners 33">
            <a:extLst>
              <a:ext uri="{FF2B5EF4-FFF2-40B4-BE49-F238E27FC236}">
                <a16:creationId xmlns:a16="http://schemas.microsoft.com/office/drawing/2014/main" id="{8340217B-D25E-4764-BB19-50970B53C9FF}"/>
              </a:ext>
            </a:extLst>
          </p:cNvPr>
          <p:cNvSpPr/>
          <p:nvPr/>
        </p:nvSpPr>
        <p:spPr>
          <a:xfrm>
            <a:off x="6405746" y="857304"/>
            <a:ext cx="1445544" cy="53860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Dancing</a:t>
            </a:r>
          </a:p>
        </p:txBody>
      </p:sp>
      <p:sp>
        <p:nvSpPr>
          <p:cNvPr id="47" name="Rectangle: Rounded Corners 33">
            <a:extLst>
              <a:ext uri="{FF2B5EF4-FFF2-40B4-BE49-F238E27FC236}">
                <a16:creationId xmlns:a16="http://schemas.microsoft.com/office/drawing/2014/main" id="{C0DD3E3C-FB5A-4841-BFE2-20085B202886}"/>
              </a:ext>
            </a:extLst>
          </p:cNvPr>
          <p:cNvSpPr/>
          <p:nvPr/>
        </p:nvSpPr>
        <p:spPr>
          <a:xfrm>
            <a:off x="7352599" y="3324237"/>
            <a:ext cx="1445544" cy="54234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Laughter</a:t>
            </a:r>
          </a:p>
        </p:txBody>
      </p:sp>
      <p:sp>
        <p:nvSpPr>
          <p:cNvPr id="48" name="Rectangle: Rounded Corners 33">
            <a:extLst>
              <a:ext uri="{FF2B5EF4-FFF2-40B4-BE49-F238E27FC236}">
                <a16:creationId xmlns:a16="http://schemas.microsoft.com/office/drawing/2014/main" id="{CC1A26F9-0FDB-417E-A666-C7211CB7AC71}"/>
              </a:ext>
            </a:extLst>
          </p:cNvPr>
          <p:cNvSpPr/>
          <p:nvPr/>
        </p:nvSpPr>
        <p:spPr>
          <a:xfrm>
            <a:off x="3429729" y="4159979"/>
            <a:ext cx="1445544" cy="53860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Art</a:t>
            </a:r>
          </a:p>
        </p:txBody>
      </p:sp>
      <p:sp>
        <p:nvSpPr>
          <p:cNvPr id="51" name="Rectangle: Rounded Corners 33">
            <a:extLst>
              <a:ext uri="{FF2B5EF4-FFF2-40B4-BE49-F238E27FC236}">
                <a16:creationId xmlns:a16="http://schemas.microsoft.com/office/drawing/2014/main" id="{F776864B-DD89-47C1-8768-70FD79E028B1}"/>
              </a:ext>
            </a:extLst>
          </p:cNvPr>
          <p:cNvSpPr/>
          <p:nvPr/>
        </p:nvSpPr>
        <p:spPr>
          <a:xfrm>
            <a:off x="6405746" y="2492469"/>
            <a:ext cx="1445544" cy="53860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Exercise</a:t>
            </a:r>
          </a:p>
        </p:txBody>
      </p:sp>
      <p:sp>
        <p:nvSpPr>
          <p:cNvPr id="53" name="Rectangle: Rounded Corners 33">
            <a:extLst>
              <a:ext uri="{FF2B5EF4-FFF2-40B4-BE49-F238E27FC236}">
                <a16:creationId xmlns:a16="http://schemas.microsoft.com/office/drawing/2014/main" id="{A38B88F4-90E7-43AB-9224-2B462779CEFB}"/>
              </a:ext>
            </a:extLst>
          </p:cNvPr>
          <p:cNvSpPr/>
          <p:nvPr/>
        </p:nvSpPr>
        <p:spPr>
          <a:xfrm>
            <a:off x="7334945" y="1680033"/>
            <a:ext cx="1445544" cy="53860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Music</a:t>
            </a:r>
          </a:p>
        </p:txBody>
      </p:sp>
      <p:sp>
        <p:nvSpPr>
          <p:cNvPr id="54" name="Rectangle: Rounded Corners 33">
            <a:extLst>
              <a:ext uri="{FF2B5EF4-FFF2-40B4-BE49-F238E27FC236}">
                <a16:creationId xmlns:a16="http://schemas.microsoft.com/office/drawing/2014/main" id="{BBC544CC-D590-4ED9-B024-F254B91B2F52}"/>
              </a:ext>
            </a:extLst>
          </p:cNvPr>
          <p:cNvSpPr/>
          <p:nvPr/>
        </p:nvSpPr>
        <p:spPr>
          <a:xfrm>
            <a:off x="5391164" y="3321166"/>
            <a:ext cx="1445544" cy="53860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Eating well</a:t>
            </a:r>
          </a:p>
        </p:txBody>
      </p:sp>
      <p:sp>
        <p:nvSpPr>
          <p:cNvPr id="55" name="Rectangle: Rounded Corners 33">
            <a:extLst>
              <a:ext uri="{FF2B5EF4-FFF2-40B4-BE49-F238E27FC236}">
                <a16:creationId xmlns:a16="http://schemas.microsoft.com/office/drawing/2014/main" id="{254C7C37-C178-4535-B610-EDED80A967C1}"/>
              </a:ext>
            </a:extLst>
          </p:cNvPr>
          <p:cNvSpPr/>
          <p:nvPr/>
        </p:nvSpPr>
        <p:spPr>
          <a:xfrm>
            <a:off x="3429729" y="3321166"/>
            <a:ext cx="1445544" cy="53860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Sleep</a:t>
            </a:r>
          </a:p>
        </p:txBody>
      </p:sp>
      <p:sp>
        <p:nvSpPr>
          <p:cNvPr id="56" name="Rectangle: Rounded Corners 33">
            <a:extLst>
              <a:ext uri="{FF2B5EF4-FFF2-40B4-BE49-F238E27FC236}">
                <a16:creationId xmlns:a16="http://schemas.microsoft.com/office/drawing/2014/main" id="{31823A06-5592-44E8-BE3F-E2C1BE4C4854}"/>
              </a:ext>
            </a:extLst>
          </p:cNvPr>
          <p:cNvSpPr/>
          <p:nvPr/>
        </p:nvSpPr>
        <p:spPr>
          <a:xfrm>
            <a:off x="4648449" y="852253"/>
            <a:ext cx="1445544" cy="53860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Talking</a:t>
            </a:r>
          </a:p>
        </p:txBody>
      </p:sp>
      <p:sp>
        <p:nvSpPr>
          <p:cNvPr id="22" name="Cloud 21">
            <a:extLst>
              <a:ext uri="{FF2B5EF4-FFF2-40B4-BE49-F238E27FC236}">
                <a16:creationId xmlns:a16="http://schemas.microsoft.com/office/drawing/2014/main" id="{FAEBAC93-0A2D-4EFB-8DC9-274896DDF303}"/>
              </a:ext>
            </a:extLst>
          </p:cNvPr>
          <p:cNvSpPr/>
          <p:nvPr/>
        </p:nvSpPr>
        <p:spPr>
          <a:xfrm>
            <a:off x="4648449" y="4166787"/>
            <a:ext cx="4279246" cy="246512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Discuss (2 mins)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Other than these suggestions, what else did you come up with?</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Do you know where you  can get help in school?</a:t>
            </a:r>
          </a:p>
        </p:txBody>
      </p:sp>
      <p:sp>
        <p:nvSpPr>
          <p:cNvPr id="23" name="Shape 102">
            <a:extLst>
              <a:ext uri="{FF2B5EF4-FFF2-40B4-BE49-F238E27FC236}">
                <a16:creationId xmlns:a16="http://schemas.microsoft.com/office/drawing/2014/main" id="{F7CF6C2A-50F4-4571-8700-49C17B742E48}"/>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Century Gothic" panose="020B0502020202020204" pitchFamily="34" charset="0"/>
                <a:ea typeface="Helvetica Neue" panose="02000503000000020004" pitchFamily="2" charset="0"/>
                <a:cs typeface="Helvetica Neue" panose="02000503000000020004" pitchFamily="2" charset="0"/>
                <a:sym typeface="Lato"/>
              </a:rPr>
              <a:t>©VotesForSchools2019</a:t>
            </a:r>
          </a:p>
        </p:txBody>
      </p:sp>
      <p:sp>
        <p:nvSpPr>
          <p:cNvPr id="2" name="Rectangle 1">
            <a:extLst>
              <a:ext uri="{FF2B5EF4-FFF2-40B4-BE49-F238E27FC236}">
                <a16:creationId xmlns:a16="http://schemas.microsoft.com/office/drawing/2014/main" id="{1F6B6092-764F-8C49-ADDA-351A97A9FE5E}"/>
              </a:ext>
            </a:extLst>
          </p:cNvPr>
          <p:cNvSpPr/>
          <p:nvPr/>
        </p:nvSpPr>
        <p:spPr>
          <a:xfrm>
            <a:off x="0" y="6611456"/>
            <a:ext cx="2297424" cy="246221"/>
          </a:xfrm>
          <a:prstGeom prst="rect">
            <a:avLst/>
          </a:prstGeom>
        </p:spPr>
        <p:txBody>
          <a:bodyPr wrap="none">
            <a:spAutoFit/>
          </a:bodyPr>
          <a:lstStyle/>
          <a:p>
            <a:r>
              <a:rPr lang="en-US" sz="1000" dirty="0">
                <a:hlinkClick r:id="rId3"/>
              </a:rPr>
              <a:t>https://</a:t>
            </a:r>
            <a:r>
              <a:rPr lang="en-US" sz="1000" dirty="0" err="1">
                <a:hlinkClick r:id="rId3"/>
              </a:rPr>
              <a:t>safeshare.tv</a:t>
            </a:r>
            <a:r>
              <a:rPr lang="en-US" sz="1000" dirty="0">
                <a:hlinkClick r:id="rId3"/>
              </a:rPr>
              <a:t>/x/ss5d0ce43caea01</a:t>
            </a:r>
            <a:endParaRPr lang="en-US" sz="1000" dirty="0"/>
          </a:p>
        </p:txBody>
      </p:sp>
      <p:sp>
        <p:nvSpPr>
          <p:cNvPr id="26" name="Rectangle: Rounded Corners 33">
            <a:extLst>
              <a:ext uri="{FF2B5EF4-FFF2-40B4-BE49-F238E27FC236}">
                <a16:creationId xmlns:a16="http://schemas.microsoft.com/office/drawing/2014/main" id="{A55A5AF4-0D5C-1D47-9CB2-3D8874083198}"/>
              </a:ext>
            </a:extLst>
          </p:cNvPr>
          <p:cNvSpPr/>
          <p:nvPr/>
        </p:nvSpPr>
        <p:spPr>
          <a:xfrm>
            <a:off x="392201" y="2891116"/>
            <a:ext cx="694082" cy="538608"/>
          </a:xfrm>
          <a:prstGeom prst="roundRect">
            <a:avLst/>
          </a:prstGeom>
          <a:solidFill>
            <a:srgbClr val="D9D9D9"/>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0:00 -</a:t>
            </a:r>
          </a:p>
          <a:p>
            <a:pPr algn="ctr"/>
            <a:r>
              <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2:42</a:t>
            </a:r>
          </a:p>
        </p:txBody>
      </p:sp>
    </p:spTree>
    <p:extLst>
      <p:ext uri="{BB962C8B-B14F-4D97-AF65-F5344CB8AC3E}">
        <p14:creationId xmlns:p14="http://schemas.microsoft.com/office/powerpoint/2010/main" val="423375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51" grpId="0" animBg="1"/>
      <p:bldP spid="53" grpId="0" animBg="1"/>
      <p:bldP spid="54" grpId="0" animBg="1"/>
      <p:bldP spid="55" grpId="0" animBg="1"/>
      <p:bldP spid="56"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sitting and looking at the camera&#10;&#10;Description automatically generated">
            <a:extLst>
              <a:ext uri="{FF2B5EF4-FFF2-40B4-BE49-F238E27FC236}">
                <a16:creationId xmlns:a16="http://schemas.microsoft.com/office/drawing/2014/main" id="{D9D96F19-3E06-8C48-A646-1D8099387B5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42871" y="921878"/>
            <a:ext cx="2019470" cy="1716509"/>
          </a:xfrm>
          <a:prstGeom prst="rect">
            <a:avLst/>
          </a:prstGeom>
        </p:spPr>
      </p:pic>
      <p:pic>
        <p:nvPicPr>
          <p:cNvPr id="24" name="Picture 23">
            <a:extLst>
              <a:ext uri="{FF2B5EF4-FFF2-40B4-BE49-F238E27FC236}">
                <a16:creationId xmlns:a16="http://schemas.microsoft.com/office/drawing/2014/main" id="{9749BE78-A384-5A41-A757-E19EE9D8A54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0323" y="2847318"/>
            <a:ext cx="2612339" cy="1718764"/>
          </a:xfrm>
          <a:prstGeom prst="rect">
            <a:avLst/>
          </a:prstGeom>
        </p:spPr>
      </p:pic>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29" name="Shape 114">
            <a:extLst>
              <a:ext uri="{FF2B5EF4-FFF2-40B4-BE49-F238E27FC236}">
                <a16:creationId xmlns:a16="http://schemas.microsoft.com/office/drawing/2014/main" id="{320CE8B6-3700-AC41-BDB8-785348655E54}"/>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What is stress and how does it affect you?</a:t>
            </a:r>
          </a:p>
        </p:txBody>
      </p:sp>
      <p:sp>
        <p:nvSpPr>
          <p:cNvPr id="25" name="Rectangle: Rounded Corners 33">
            <a:extLst>
              <a:ext uri="{FF2B5EF4-FFF2-40B4-BE49-F238E27FC236}">
                <a16:creationId xmlns:a16="http://schemas.microsoft.com/office/drawing/2014/main" id="{54EAC907-53CD-42FD-AA0E-BE1A38600A66}"/>
              </a:ext>
            </a:extLst>
          </p:cNvPr>
          <p:cNvSpPr/>
          <p:nvPr/>
        </p:nvSpPr>
        <p:spPr>
          <a:xfrm>
            <a:off x="6036392" y="4189058"/>
            <a:ext cx="2768549" cy="2322963"/>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Stress:</a:t>
            </a:r>
          </a:p>
          <a:p>
            <a:pPr algn="ctr"/>
            <a:r>
              <a:rPr lang="en-GB" sz="1600" dirty="0">
                <a:solidFill>
                  <a:schemeClr val="tx1"/>
                </a:solidFill>
                <a:latin typeface="Helvetica Neue" panose="02000503000000020004"/>
              </a:rPr>
              <a:t>The feeling of being under too much mental or emotional pressure. Pressure turns into stress when you feel unable to cope. Stress causes a surge of hormones in your body.</a:t>
            </a: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p>
        </p:txBody>
      </p:sp>
      <p:sp>
        <p:nvSpPr>
          <p:cNvPr id="17" name="Shape 88">
            <a:extLst>
              <a:ext uri="{FF2B5EF4-FFF2-40B4-BE49-F238E27FC236}">
                <a16:creationId xmlns:a16="http://schemas.microsoft.com/office/drawing/2014/main" id="{064B8AD3-987F-F844-A6EC-151637BC2507}"/>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18" name="Picture 2" descr="Image result for wow careers">
            <a:extLst>
              <a:ext uri="{FF2B5EF4-FFF2-40B4-BE49-F238E27FC236}">
                <a16:creationId xmlns:a16="http://schemas.microsoft.com/office/drawing/2014/main" id="{E6041AEE-3EC2-2E4E-B393-8529322C50E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20" name="Pentagon 20">
            <a:extLst>
              <a:ext uri="{FF2B5EF4-FFF2-40B4-BE49-F238E27FC236}">
                <a16:creationId xmlns:a16="http://schemas.microsoft.com/office/drawing/2014/main" id="{3478D305-E944-694C-B755-C815E9848598}"/>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6</a:t>
            </a:r>
          </a:p>
        </p:txBody>
      </p:sp>
      <p:sp>
        <p:nvSpPr>
          <p:cNvPr id="23" name="Cloud 22">
            <a:extLst>
              <a:ext uri="{FF2B5EF4-FFF2-40B4-BE49-F238E27FC236}">
                <a16:creationId xmlns:a16="http://schemas.microsoft.com/office/drawing/2014/main" id="{C0F32FB6-AC86-A844-A3EC-4C704F662516}"/>
              </a:ext>
            </a:extLst>
          </p:cNvPr>
          <p:cNvSpPr/>
          <p:nvPr/>
        </p:nvSpPr>
        <p:spPr>
          <a:xfrm>
            <a:off x="139117" y="711480"/>
            <a:ext cx="3676075" cy="204777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 Activity (3-5 mins)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Can you remember a time that you experienced stress? How did it feel?</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What caused it?</a:t>
            </a:r>
          </a:p>
        </p:txBody>
      </p:sp>
      <p:sp>
        <p:nvSpPr>
          <p:cNvPr id="11" name="Shape 102">
            <a:extLst>
              <a:ext uri="{FF2B5EF4-FFF2-40B4-BE49-F238E27FC236}">
                <a16:creationId xmlns:a16="http://schemas.microsoft.com/office/drawing/2014/main" id="{1F1D8402-48B7-4A70-8090-BF4A3F02AF72}"/>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Century Gothic" panose="020B0502020202020204" pitchFamily="34" charset="0"/>
                <a:ea typeface="Helvetica Neue" panose="02000503000000020004" pitchFamily="2" charset="0"/>
                <a:cs typeface="Helvetica Neue" panose="02000503000000020004" pitchFamily="2" charset="0"/>
                <a:sym typeface="Lato"/>
              </a:rPr>
              <a:t>©VotesForSchools2019</a:t>
            </a:r>
          </a:p>
        </p:txBody>
      </p:sp>
      <p:pic>
        <p:nvPicPr>
          <p:cNvPr id="12" name="Picture 11">
            <a:extLst>
              <a:ext uri="{FF2B5EF4-FFF2-40B4-BE49-F238E27FC236}">
                <a16:creationId xmlns:a16="http://schemas.microsoft.com/office/drawing/2014/main" id="{A0F407B9-75CD-294D-9FB9-501F738A145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10323" y="4751974"/>
            <a:ext cx="2612339" cy="1744435"/>
          </a:xfrm>
          <a:prstGeom prst="roundRect">
            <a:avLst>
              <a:gd name="adj" fmla="val 0"/>
            </a:avLst>
          </a:prstGeom>
        </p:spPr>
      </p:pic>
      <p:pic>
        <p:nvPicPr>
          <p:cNvPr id="14" name="Picture 13" descr="A group of people sitting around a car&#10;&#10;Description automatically generated">
            <a:extLst>
              <a:ext uri="{FF2B5EF4-FFF2-40B4-BE49-F238E27FC236}">
                <a16:creationId xmlns:a16="http://schemas.microsoft.com/office/drawing/2014/main" id="{073C8BBE-AB08-734C-B11C-AF0734C8A4F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81659" y="2849581"/>
            <a:ext cx="2580682" cy="1718764"/>
          </a:xfrm>
          <a:prstGeom prst="rect">
            <a:avLst/>
          </a:prstGeom>
        </p:spPr>
      </p:pic>
      <p:pic>
        <p:nvPicPr>
          <p:cNvPr id="4" name="Picture 3" descr="A picture containing person, outdoor, building, grass&#10;&#10;Description automatically generated">
            <a:extLst>
              <a:ext uri="{FF2B5EF4-FFF2-40B4-BE49-F238E27FC236}">
                <a16:creationId xmlns:a16="http://schemas.microsoft.com/office/drawing/2014/main" id="{C3A921F1-6B99-D042-9B8A-CE801C5A8EA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281659" y="4763623"/>
            <a:ext cx="2580683" cy="1718765"/>
          </a:xfrm>
          <a:prstGeom prst="rect">
            <a:avLst/>
          </a:prstGeom>
        </p:spPr>
      </p:pic>
      <p:pic>
        <p:nvPicPr>
          <p:cNvPr id="6" name="Picture 5" descr="A group of people sitting at a table&#10;&#10;Description automatically generated">
            <a:extLst>
              <a:ext uri="{FF2B5EF4-FFF2-40B4-BE49-F238E27FC236}">
                <a16:creationId xmlns:a16="http://schemas.microsoft.com/office/drawing/2014/main" id="{059A642C-11F8-3B41-8CEA-66521191FC2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150247" y="2425636"/>
            <a:ext cx="2377755" cy="1586730"/>
          </a:xfrm>
          <a:prstGeom prst="rect">
            <a:avLst/>
          </a:prstGeom>
        </p:spPr>
      </p:pic>
      <p:pic>
        <p:nvPicPr>
          <p:cNvPr id="26" name="Picture 25" descr="A group of people looking at each other&#10;&#10;Description automatically generated">
            <a:extLst>
              <a:ext uri="{FF2B5EF4-FFF2-40B4-BE49-F238E27FC236}">
                <a16:creationId xmlns:a16="http://schemas.microsoft.com/office/drawing/2014/main" id="{71AED12F-F7D3-2E42-A83C-C8823782B88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150246" y="937793"/>
            <a:ext cx="2377755" cy="1344991"/>
          </a:xfrm>
          <a:prstGeom prst="rect">
            <a:avLst/>
          </a:prstGeom>
        </p:spPr>
      </p:pic>
    </p:spTree>
    <p:extLst>
      <p:ext uri="{BB962C8B-B14F-4D97-AF65-F5344CB8AC3E}">
        <p14:creationId xmlns:p14="http://schemas.microsoft.com/office/powerpoint/2010/main" val="410159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41905</TotalTime>
  <Words>1384</Words>
  <Application>Microsoft Office PowerPoint</Application>
  <PresentationFormat>On-screen Show (4:3)</PresentationFormat>
  <Paragraphs>212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JHadfield</dc:creator>
  <cp:lastModifiedBy>Judith Hadfield</cp:lastModifiedBy>
  <cp:revision>12076</cp:revision>
  <cp:lastPrinted>2019-06-20T17:09:15Z</cp:lastPrinted>
  <dcterms:created xsi:type="dcterms:W3CDTF">2017-10-02T13:40:32Z</dcterms:created>
  <dcterms:modified xsi:type="dcterms:W3CDTF">2019-07-01T13:51:43Z</dcterms:modified>
</cp:coreProperties>
</file>