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82" r:id="rId2"/>
    <p:sldId id="467" r:id="rId3"/>
    <p:sldId id="723" r:id="rId4"/>
    <p:sldId id="725" r:id="rId5"/>
    <p:sldId id="726" r:id="rId6"/>
    <p:sldId id="727" r:id="rId7"/>
    <p:sldId id="480" r:id="rId8"/>
    <p:sldId id="729" r:id="rId9"/>
    <p:sldId id="711" r:id="rId10"/>
    <p:sldId id="728" r:id="rId11"/>
    <p:sldId id="630" r:id="rId12"/>
    <p:sldId id="73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sslemont" initials="S" lastIdx="1" clrIdx="0"/>
  <p:cmAuthor id="2" name="georgie emery" initials="ge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A1A"/>
    <a:srgbClr val="F8D0D0"/>
    <a:srgbClr val="FFFFCC"/>
    <a:srgbClr val="D9D9D9"/>
    <a:srgbClr val="E6E6E6"/>
    <a:srgbClr val="F6EEFC"/>
    <a:srgbClr val="AA32EA"/>
    <a:srgbClr val="E3C6F6"/>
    <a:srgbClr val="4CD5B7"/>
    <a:srgbClr val="C9F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46" autoAdjust="0"/>
    <p:restoredTop sz="72115" autoAdjust="0"/>
  </p:normalViewPr>
  <p:slideViewPr>
    <p:cSldViewPr snapToGrid="0" snapToObjects="1">
      <p:cViewPr varScale="1">
        <p:scale>
          <a:sx n="52" d="100"/>
          <a:sy n="52" d="100"/>
        </p:scale>
        <p:origin x="12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AF00A-42A0-6140-929A-CD4B45786C4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F99BA-43AD-B845-8E67-BF48FDFD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3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_UK_Box_Ambulance_by_WAS_GmbH.jp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flickr.com/photos/micsworld/18346024130" TargetMode="External"/><Relationship Id="rId4" Type="http://schemas.openxmlformats.org/officeDocument/2006/relationships/hyperlink" Target="https://www.flickr.com/photos/hillview7/30934142341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5296175@N04/3947340287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ompagenet/7981355" TargetMode="External"/><Relationship Id="rId7" Type="http://schemas.openxmlformats.org/officeDocument/2006/relationships/hyperlink" Target="https://commons.wikimedia.org/wiki/File:Operating_theatre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pahowho/13383716683" TargetMode="External"/><Relationship Id="rId5" Type="http://schemas.openxmlformats.org/officeDocument/2006/relationships/hyperlink" Target="https://pixabay.com/photos/mri-magnetic-resonance-imaging-2813899/" TargetMode="External"/><Relationship Id="rId4" Type="http://schemas.openxmlformats.org/officeDocument/2006/relationships/hyperlink" Target="https://commons.wikimedia.org/wiki/File:Orthobraces_-_dental_braces_lower_upper_jaw.jpg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PR_training-05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Recovery_position.jp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pathway progression use the link below:</a:t>
            </a:r>
          </a:p>
          <a:p>
            <a:pPr marL="0" indent="0"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https://www.rsaacademies.org.uk/projects/the-wow-show-health-careers-special-making-a-difference-teacher-resources/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80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Images:</a:t>
            </a:r>
          </a:p>
          <a:p>
            <a:pPr marL="0" indent="0"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 </a:t>
            </a:r>
            <a:r>
              <a:rPr lang="en-GB" dirty="0">
                <a:hlinkClick r:id="rId3"/>
              </a:rPr>
              <a:t>https://commons.wikimedia.org/wiki/File:A_UK_Box_Ambulance_by_WAS_GmbH.jpg</a:t>
            </a:r>
            <a:endParaRPr lang="en-GB" dirty="0"/>
          </a:p>
          <a:p>
            <a:pPr marL="0" indent="0"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 </a:t>
            </a:r>
            <a:r>
              <a:rPr lang="en-GB" dirty="0">
                <a:hlinkClick r:id="rId4"/>
              </a:rPr>
              <a:t>https://www.flickr.com/photos/hillview7/30934142341</a:t>
            </a:r>
            <a:endParaRPr lang="en-GB" dirty="0"/>
          </a:p>
          <a:p>
            <a:pPr marL="0" indent="0"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 </a:t>
            </a:r>
            <a:r>
              <a:rPr lang="en-GB" dirty="0">
                <a:hlinkClick r:id="rId5"/>
              </a:rPr>
              <a:t>https://www.flickr.com/photos/micsworld/18346024130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5005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5864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pathway progression use the link below:</a:t>
            </a:r>
          </a:p>
          <a:p>
            <a:pPr marL="0" indent="0"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https://www.rsaacademies.org.uk/projects/the-wow-show-health-careers-special-making-a-difference-teacher-resources/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48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285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20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https://www.istockphoto.com/gb/photo/portrait-of-a-happy-female-doctor-gm177846383-24192462</a:t>
            </a:r>
          </a:p>
          <a:p>
            <a:r>
              <a:rPr lang="en-GB" b="0" dirty="0"/>
              <a:t>https://www.istockphoto.com/gb/photo/gynecology-consultation-pregnant-woman-with-her-doctor-in-clinic-gm968350686-264036809</a:t>
            </a:r>
          </a:p>
          <a:p>
            <a:r>
              <a:rPr lang="en-GB" b="0" dirty="0"/>
              <a:t>https://www.istockphoto.com/gb/photo/three-healthcare-colleagues-standing-outside-modern-hospital-gm998313718-270057946</a:t>
            </a:r>
          </a:p>
          <a:p>
            <a:r>
              <a:rPr lang="en-GB" b="0" dirty="0"/>
              <a:t>https://www.istockphoto.com/gb/photo/confident-doctor-posing-at-the-hospital-gm938438758-256624789</a:t>
            </a:r>
          </a:p>
          <a:p>
            <a:r>
              <a:rPr lang="en-GB" dirty="0">
                <a:hlinkClick r:id="rId3"/>
              </a:rPr>
              <a:t>https://www.flickr.com/photos/25296175@N04/3947340287</a:t>
            </a:r>
            <a:endParaRPr lang="en-GB" dirty="0"/>
          </a:p>
          <a:p>
            <a:r>
              <a:rPr lang="en-GB" b="0" dirty="0" err="1"/>
              <a:t>Istock</a:t>
            </a:r>
            <a:r>
              <a:rPr lang="en-GB" b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97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Images:</a:t>
            </a:r>
          </a:p>
          <a:p>
            <a:r>
              <a:rPr lang="en-GB" b="0" dirty="0"/>
              <a:t>1- </a:t>
            </a:r>
            <a:r>
              <a:rPr lang="en-GB" dirty="0">
                <a:hlinkClick r:id="rId3"/>
              </a:rPr>
              <a:t>https://www.flickr.com/photos/tompagenet/7981355</a:t>
            </a:r>
            <a:endParaRPr lang="en-GB" dirty="0"/>
          </a:p>
          <a:p>
            <a:r>
              <a:rPr lang="en-GB" b="0" dirty="0"/>
              <a:t>2- </a:t>
            </a:r>
            <a:r>
              <a:rPr lang="en-GB" dirty="0">
                <a:hlinkClick r:id="rId4"/>
              </a:rPr>
              <a:t>https://commons.wikimedia.org/wiki/File:Orthobraces_-_dental_braces_lower_upper_jaw.jpg</a:t>
            </a:r>
            <a:endParaRPr lang="en-GB" dirty="0"/>
          </a:p>
          <a:p>
            <a:r>
              <a:rPr lang="en-GB" b="0" dirty="0"/>
              <a:t>3- </a:t>
            </a:r>
            <a:r>
              <a:rPr lang="en-GB" dirty="0">
                <a:hlinkClick r:id="rId5"/>
              </a:rPr>
              <a:t>https://pixabay.com/photos/mri-magnetic-resonance-imaging-2813899/</a:t>
            </a:r>
            <a:endParaRPr lang="en-GB" dirty="0"/>
          </a:p>
          <a:p>
            <a:r>
              <a:rPr lang="en-GB" b="0" dirty="0"/>
              <a:t>4- </a:t>
            </a:r>
            <a:r>
              <a:rPr lang="en-GB" dirty="0">
                <a:hlinkClick r:id="rId6"/>
              </a:rPr>
              <a:t>https://www.flickr.com/photos/pahowho/13383716683</a:t>
            </a:r>
            <a:endParaRPr lang="en-GB" dirty="0"/>
          </a:p>
          <a:p>
            <a:r>
              <a:rPr lang="en-GB" b="0" dirty="0"/>
              <a:t>5- </a:t>
            </a:r>
            <a:r>
              <a:rPr lang="en-GB" dirty="0">
                <a:hlinkClick r:id="rId7"/>
              </a:rPr>
              <a:t>https://commons.wikimedia.org/wiki/File:Operating_theatre.jpg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25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Images: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1- iStock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95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83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Images:</a:t>
            </a:r>
          </a:p>
          <a:p>
            <a:pPr marL="0" indent="0"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 </a:t>
            </a:r>
            <a:r>
              <a:rPr lang="en-GB" dirty="0">
                <a:hlinkClick r:id="rId3"/>
              </a:rPr>
              <a:t>https://commons.wikimedia.org/wiki/File:CPR_training-05.jpg</a:t>
            </a:r>
            <a:endParaRPr lang="en-GB" dirty="0"/>
          </a:p>
          <a:p>
            <a:pPr marL="0" indent="0"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 </a:t>
            </a:r>
            <a:r>
              <a:rPr lang="en-GB" dirty="0">
                <a:hlinkClick r:id="rId4"/>
              </a:rPr>
              <a:t>https://commons.wikimedia.org/wiki/File:Recovery_position.jpg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892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6DD4-3030-3C4E-B0CA-BD7DA198309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9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6DD4-3030-3C4E-B0CA-BD7DA198309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5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6DD4-3030-3C4E-B0CA-BD7DA198309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2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6DD4-3030-3C4E-B0CA-BD7DA198309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5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6DD4-3030-3C4E-B0CA-BD7DA198309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9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6DD4-3030-3C4E-B0CA-BD7DA198309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4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6DD4-3030-3C4E-B0CA-BD7DA198309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4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6DD4-3030-3C4E-B0CA-BD7DA198309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9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6DD4-3030-3C4E-B0CA-BD7DA198309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3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6DD4-3030-3C4E-B0CA-BD7DA198309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1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6DD4-3030-3C4E-B0CA-BD7DA198309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4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6DD4-3030-3C4E-B0CA-BD7DA198309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2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maritans.org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hyperlink" Target="http://www.mind.org.u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channel/UCXDSgY0E_aACHXcSqX14YNg" TargetMode="Externa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ja.org.uk/" TargetMode="External"/><Relationship Id="rId5" Type="http://schemas.openxmlformats.org/officeDocument/2006/relationships/hyperlink" Target="http://www.firstaidforlife.org.uk/" TargetMode="Externa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8"/>
          <p:cNvSpPr/>
          <p:nvPr/>
        </p:nvSpPr>
        <p:spPr>
          <a:xfrm>
            <a:off x="81553" y="116634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A56EC-6652-4997-8BE5-A4BE2AE984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76" y="5935516"/>
            <a:ext cx="3892379" cy="6260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B6012D-B1D8-6245-A474-C08E21F3B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770" y="296459"/>
            <a:ext cx="3831423" cy="2853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3EEBDF-2D30-4B48-ABB3-522037B54D19}"/>
              </a:ext>
            </a:extLst>
          </p:cNvPr>
          <p:cNvSpPr txBox="1"/>
          <p:nvPr/>
        </p:nvSpPr>
        <p:spPr>
          <a:xfrm>
            <a:off x="1530220" y="3653685"/>
            <a:ext cx="6344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Helvetica Neue"/>
              </a:rPr>
              <a:t>Making a Difference </a:t>
            </a:r>
          </a:p>
          <a:p>
            <a:pPr algn="ctr"/>
            <a:r>
              <a:rPr lang="en-GB" sz="2000" b="1" dirty="0">
                <a:latin typeface="Helvetica Neue"/>
              </a:rPr>
              <a:t>A Health Careers Special</a:t>
            </a:r>
          </a:p>
          <a:p>
            <a:pPr algn="ctr"/>
            <a:endParaRPr lang="en-GB" sz="2000" b="1" dirty="0">
              <a:latin typeface="Helvetica Neue"/>
            </a:endParaRPr>
          </a:p>
          <a:p>
            <a:pPr algn="ctr"/>
            <a:r>
              <a:rPr lang="en-GB" sz="2000" b="1" dirty="0">
                <a:latin typeface="Helvetica Neue"/>
              </a:rPr>
              <a:t>In association with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7C860B-8AD1-4DD9-BEB9-868F4F714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2791" y="4963325"/>
            <a:ext cx="3377650" cy="97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83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Image result for wow careers">
            <a:extLst>
              <a:ext uri="{FF2B5EF4-FFF2-40B4-BE49-F238E27FC236}">
                <a16:creationId xmlns:a16="http://schemas.microsoft.com/office/drawing/2014/main" id="{0F0CB3D4-C590-574B-9E71-FEBB729F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979" y="213327"/>
            <a:ext cx="827395" cy="6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GB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10</a:t>
            </a:fld>
            <a:endParaRPr lang="en-GB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2">
            <a:extLst>
              <a:ext uri="{FF2B5EF4-FFF2-40B4-BE49-F238E27FC236}">
                <a16:creationId xmlns:a16="http://schemas.microsoft.com/office/drawing/2014/main" id="{628CF1BE-836A-4D83-AD92-3942BD8C9151}"/>
              </a:ext>
            </a:extLst>
          </p:cNvPr>
          <p:cNvSpPr txBox="1"/>
          <p:nvPr/>
        </p:nvSpPr>
        <p:spPr>
          <a:xfrm>
            <a:off x="7334945" y="6593964"/>
            <a:ext cx="1701551" cy="288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100" dirty="0">
                <a:solidFill>
                  <a:srgbClr val="2D2D2D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</a:t>
            </a:r>
            <a:r>
              <a:rPr lang="en-GB" sz="1000" dirty="0">
                <a:solidFill>
                  <a:srgbClr val="2D2D2D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©VotesForSchools2019</a:t>
            </a:r>
          </a:p>
        </p:txBody>
      </p:sp>
      <p:sp>
        <p:nvSpPr>
          <p:cNvPr id="13" name="Shape 227">
            <a:extLst>
              <a:ext uri="{FF2B5EF4-FFF2-40B4-BE49-F238E27FC236}">
                <a16:creationId xmlns:a16="http://schemas.microsoft.com/office/drawing/2014/main" id="{967D3D0C-B166-224D-A63D-BDDF7419B91E}"/>
              </a:ext>
            </a:extLst>
          </p:cNvPr>
          <p:cNvSpPr txBox="1"/>
          <p:nvPr/>
        </p:nvSpPr>
        <p:spPr>
          <a:xfrm>
            <a:off x="-173529" y="203412"/>
            <a:ext cx="7427743" cy="7273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GB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Getting help in emergency situations</a:t>
            </a:r>
            <a:endParaRPr lang="en-GB" sz="40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9" name="Shape 88">
            <a:extLst>
              <a:ext uri="{FF2B5EF4-FFF2-40B4-BE49-F238E27FC236}">
                <a16:creationId xmlns:a16="http://schemas.microsoft.com/office/drawing/2014/main" id="{74D0E967-07C6-0144-8948-B1D87C13B2BB}"/>
              </a:ext>
            </a:extLst>
          </p:cNvPr>
          <p:cNvSpPr/>
          <p:nvPr/>
        </p:nvSpPr>
        <p:spPr>
          <a:xfrm>
            <a:off x="122787" y="10631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11" name="Pentagon 20">
            <a:extLst>
              <a:ext uri="{FF2B5EF4-FFF2-40B4-BE49-F238E27FC236}">
                <a16:creationId xmlns:a16="http://schemas.microsoft.com/office/drawing/2014/main" id="{DB61C38E-B8A3-974D-B4B9-A075A5B2923C}"/>
              </a:ext>
            </a:extLst>
          </p:cNvPr>
          <p:cNvSpPr/>
          <p:nvPr/>
        </p:nvSpPr>
        <p:spPr>
          <a:xfrm>
            <a:off x="37913" y="156341"/>
            <a:ext cx="758663" cy="53860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08AC5B-452A-5245-AA7E-E834B7947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475" y="5120132"/>
            <a:ext cx="2551457" cy="1434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349DED-7B18-0A43-B285-55842ABF65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485" y="4126094"/>
            <a:ext cx="2184148" cy="14341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530B2-8D45-9F4B-812B-2EC439EC34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492" y="912206"/>
            <a:ext cx="3105898" cy="2008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17D457-997E-724D-9959-674899CB68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44" y="1846762"/>
            <a:ext cx="3344814" cy="2103575"/>
          </a:xfrm>
          <a:prstGeom prst="rect">
            <a:avLst/>
          </a:prstGeom>
        </p:spPr>
      </p:pic>
      <p:sp>
        <p:nvSpPr>
          <p:cNvPr id="20" name="Rectangle: Rounded Corners 33">
            <a:extLst>
              <a:ext uri="{FF2B5EF4-FFF2-40B4-BE49-F238E27FC236}">
                <a16:creationId xmlns:a16="http://schemas.microsoft.com/office/drawing/2014/main" id="{745A85DD-A556-8D44-AAF4-CF5EE5F8CED9}"/>
              </a:ext>
            </a:extLst>
          </p:cNvPr>
          <p:cNvSpPr/>
          <p:nvPr/>
        </p:nvSpPr>
        <p:spPr>
          <a:xfrm>
            <a:off x="349542" y="866347"/>
            <a:ext cx="5265154" cy="763237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the UK dial 999 and ask for the service you need, remain calm and give as many details as possible.</a:t>
            </a:r>
          </a:p>
        </p:txBody>
      </p:sp>
      <p:sp>
        <p:nvSpPr>
          <p:cNvPr id="21" name="Rectangle: Rounded Corners 33">
            <a:extLst>
              <a:ext uri="{FF2B5EF4-FFF2-40B4-BE49-F238E27FC236}">
                <a16:creationId xmlns:a16="http://schemas.microsoft.com/office/drawing/2014/main" id="{CE21B159-6F32-7242-AC8C-453AD3B1F087}"/>
              </a:ext>
            </a:extLst>
          </p:cNvPr>
          <p:cNvSpPr/>
          <p:nvPr/>
        </p:nvSpPr>
        <p:spPr>
          <a:xfrm>
            <a:off x="3900839" y="3226264"/>
            <a:ext cx="5012158" cy="748117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Europe dial 112 and ask for the service you need, remain calm and give as many details as possible.</a:t>
            </a:r>
          </a:p>
        </p:txBody>
      </p:sp>
      <p:sp>
        <p:nvSpPr>
          <p:cNvPr id="22" name="Rectangle: Rounded Corners 33">
            <a:extLst>
              <a:ext uri="{FF2B5EF4-FFF2-40B4-BE49-F238E27FC236}">
                <a16:creationId xmlns:a16="http://schemas.microsoft.com/office/drawing/2014/main" id="{E8F32AD7-C88D-1B42-B2EC-18AFB571CB31}"/>
              </a:ext>
            </a:extLst>
          </p:cNvPr>
          <p:cNvSpPr/>
          <p:nvPr/>
        </p:nvSpPr>
        <p:spPr>
          <a:xfrm>
            <a:off x="309624" y="4193367"/>
            <a:ext cx="3404362" cy="649779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www.Samaritans.org</a:t>
            </a:r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call 116 123 </a:t>
            </a:r>
          </a:p>
        </p:txBody>
      </p:sp>
      <p:sp>
        <p:nvSpPr>
          <p:cNvPr id="23" name="Rectangle: Rounded Corners 33">
            <a:extLst>
              <a:ext uri="{FF2B5EF4-FFF2-40B4-BE49-F238E27FC236}">
                <a16:creationId xmlns:a16="http://schemas.microsoft.com/office/drawing/2014/main" id="{A604A58E-E06E-6B4D-A245-5C4CB534859F}"/>
              </a:ext>
            </a:extLst>
          </p:cNvPr>
          <p:cNvSpPr/>
          <p:nvPr/>
        </p:nvSpPr>
        <p:spPr>
          <a:xfrm>
            <a:off x="327249" y="5049555"/>
            <a:ext cx="3404362" cy="649779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www.mind.org.uk</a:t>
            </a:r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call 0300 304 7000 for 24 hour emotional support</a:t>
            </a:r>
          </a:p>
        </p:txBody>
      </p:sp>
      <p:sp>
        <p:nvSpPr>
          <p:cNvPr id="24" name="Rectangle: Rounded Corners 33">
            <a:extLst>
              <a:ext uri="{FF2B5EF4-FFF2-40B4-BE49-F238E27FC236}">
                <a16:creationId xmlns:a16="http://schemas.microsoft.com/office/drawing/2014/main" id="{1DA1A25A-89F2-3C45-8769-04A50F95D964}"/>
              </a:ext>
            </a:extLst>
          </p:cNvPr>
          <p:cNvSpPr/>
          <p:nvPr/>
        </p:nvSpPr>
        <p:spPr>
          <a:xfrm>
            <a:off x="347714" y="5885104"/>
            <a:ext cx="3404362" cy="649779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Childline 0800 1111</a:t>
            </a:r>
          </a:p>
        </p:txBody>
      </p:sp>
    </p:spTree>
    <p:extLst>
      <p:ext uri="{BB962C8B-B14F-4D97-AF65-F5344CB8AC3E}">
        <p14:creationId xmlns:p14="http://schemas.microsoft.com/office/powerpoint/2010/main" val="359022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GB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11</a:t>
            </a:fld>
            <a:endParaRPr lang="en-GB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2">
            <a:extLst>
              <a:ext uri="{FF2B5EF4-FFF2-40B4-BE49-F238E27FC236}">
                <a16:creationId xmlns:a16="http://schemas.microsoft.com/office/drawing/2014/main" id="{628CF1BE-836A-4D83-AD92-3942BD8C9151}"/>
              </a:ext>
            </a:extLst>
          </p:cNvPr>
          <p:cNvSpPr txBox="1"/>
          <p:nvPr/>
        </p:nvSpPr>
        <p:spPr>
          <a:xfrm>
            <a:off x="7334945" y="6593964"/>
            <a:ext cx="1701551" cy="288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100" dirty="0">
                <a:solidFill>
                  <a:srgbClr val="2D2D2D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</a:t>
            </a:r>
            <a:r>
              <a:rPr lang="en-GB" sz="1000" dirty="0">
                <a:solidFill>
                  <a:srgbClr val="2D2D2D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©VotesForSchools2019</a:t>
            </a:r>
          </a:p>
        </p:txBody>
      </p:sp>
      <p:sp>
        <p:nvSpPr>
          <p:cNvPr id="12" name="Shape 227">
            <a:extLst>
              <a:ext uri="{FF2B5EF4-FFF2-40B4-BE49-F238E27FC236}">
                <a16:creationId xmlns:a16="http://schemas.microsoft.com/office/drawing/2014/main" id="{E59BD588-884E-474A-B0EB-CE66320AD6CE}"/>
              </a:ext>
            </a:extLst>
          </p:cNvPr>
          <p:cNvSpPr txBox="1"/>
          <p:nvPr/>
        </p:nvSpPr>
        <p:spPr>
          <a:xfrm>
            <a:off x="1371456" y="358192"/>
            <a:ext cx="6401087" cy="7273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GB" sz="28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Fun facts about the body:</a:t>
            </a:r>
          </a:p>
          <a:p>
            <a:pPr lvl="0" algn="ctr">
              <a:buSzPct val="25000"/>
            </a:pPr>
            <a:endParaRPr lang="en-GB" sz="4400" b="1" dirty="0"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7" name="Shape 88">
            <a:extLst>
              <a:ext uri="{FF2B5EF4-FFF2-40B4-BE49-F238E27FC236}">
                <a16:creationId xmlns:a16="http://schemas.microsoft.com/office/drawing/2014/main" id="{14ED400D-E141-E24D-8586-6452A42022FD}"/>
              </a:ext>
            </a:extLst>
          </p:cNvPr>
          <p:cNvSpPr/>
          <p:nvPr/>
        </p:nvSpPr>
        <p:spPr>
          <a:xfrm>
            <a:off x="122787" y="10631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pic>
        <p:nvPicPr>
          <p:cNvPr id="8" name="Picture 2" descr="Image result for wow careers">
            <a:extLst>
              <a:ext uri="{FF2B5EF4-FFF2-40B4-BE49-F238E27FC236}">
                <a16:creationId xmlns:a16="http://schemas.microsoft.com/office/drawing/2014/main" id="{58B4FCBA-72FA-124E-A513-CBE378104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979" y="213327"/>
            <a:ext cx="827395" cy="6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33">
            <a:extLst>
              <a:ext uri="{FF2B5EF4-FFF2-40B4-BE49-F238E27FC236}">
                <a16:creationId xmlns:a16="http://schemas.microsoft.com/office/drawing/2014/main" id="{4B42799B-2B59-4E5C-AFF3-C6A98E1EBA33}"/>
              </a:ext>
            </a:extLst>
          </p:cNvPr>
          <p:cNvSpPr/>
          <p:nvPr/>
        </p:nvSpPr>
        <p:spPr>
          <a:xfrm>
            <a:off x="4965995" y="3822845"/>
            <a:ext cx="3404362" cy="1332028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brain weighs 1.36kg and contains 100 billion neutrons</a:t>
            </a:r>
          </a:p>
        </p:txBody>
      </p:sp>
      <p:sp>
        <p:nvSpPr>
          <p:cNvPr id="11" name="Rectangle: Rounded Corners 33">
            <a:extLst>
              <a:ext uri="{FF2B5EF4-FFF2-40B4-BE49-F238E27FC236}">
                <a16:creationId xmlns:a16="http://schemas.microsoft.com/office/drawing/2014/main" id="{8322EED5-FCB5-466F-9B31-F532CC82FE62}"/>
              </a:ext>
            </a:extLst>
          </p:cNvPr>
          <p:cNvSpPr/>
          <p:nvPr/>
        </p:nvSpPr>
        <p:spPr>
          <a:xfrm>
            <a:off x="4965995" y="1151398"/>
            <a:ext cx="3404362" cy="1332028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There are six muscles in the eye</a:t>
            </a:r>
          </a:p>
        </p:txBody>
      </p:sp>
      <p:sp>
        <p:nvSpPr>
          <p:cNvPr id="13" name="Rectangle: Rounded Corners 33">
            <a:extLst>
              <a:ext uri="{FF2B5EF4-FFF2-40B4-BE49-F238E27FC236}">
                <a16:creationId xmlns:a16="http://schemas.microsoft.com/office/drawing/2014/main" id="{79D0CD2D-80BF-4B5E-B3D7-DBA309F3D12E}"/>
              </a:ext>
            </a:extLst>
          </p:cNvPr>
          <p:cNvSpPr/>
          <p:nvPr/>
        </p:nvSpPr>
        <p:spPr>
          <a:xfrm>
            <a:off x="605915" y="3822845"/>
            <a:ext cx="3404362" cy="1332028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easiest bone to break is the clavicle</a:t>
            </a:r>
          </a:p>
        </p:txBody>
      </p:sp>
      <p:sp>
        <p:nvSpPr>
          <p:cNvPr id="14" name="Rectangle: Rounded Corners 33">
            <a:extLst>
              <a:ext uri="{FF2B5EF4-FFF2-40B4-BE49-F238E27FC236}">
                <a16:creationId xmlns:a16="http://schemas.microsoft.com/office/drawing/2014/main" id="{CB28BF61-CFF8-4B34-B7AF-2ECC3D03C39F}"/>
              </a:ext>
            </a:extLst>
          </p:cNvPr>
          <p:cNvSpPr/>
          <p:nvPr/>
        </p:nvSpPr>
        <p:spPr>
          <a:xfrm>
            <a:off x="605915" y="1164050"/>
            <a:ext cx="3404362" cy="1332028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word cancer comes from the Latin for crab – just like the zodiac 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0E4A03-2175-4A0E-AA2D-4AF1A62E8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301" y="5293709"/>
            <a:ext cx="1833048" cy="1290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DFD51B-5488-430B-8579-E1F0DC6D8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946" y="2549261"/>
            <a:ext cx="1131359" cy="1220401"/>
          </a:xfrm>
          <a:prstGeom prst="rect">
            <a:avLst/>
          </a:prstGeom>
        </p:spPr>
      </p:pic>
      <p:pic>
        <p:nvPicPr>
          <p:cNvPr id="16" name="Picture 15" descr="A picture containing vessel&#10;&#10;Description automatically generated">
            <a:extLst>
              <a:ext uri="{FF2B5EF4-FFF2-40B4-BE49-F238E27FC236}">
                <a16:creationId xmlns:a16="http://schemas.microsoft.com/office/drawing/2014/main" id="{0D96CD6C-00E3-4FF9-B0C5-0EEE5326B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7116" y="5276976"/>
            <a:ext cx="1723714" cy="1331966"/>
          </a:xfrm>
          <a:prstGeom prst="rect">
            <a:avLst/>
          </a:prstGeom>
        </p:spPr>
      </p:pic>
      <p:pic>
        <p:nvPicPr>
          <p:cNvPr id="18" name="Picture 17" descr="A close up of a persons face&#10;&#10;Description automatically generated">
            <a:extLst>
              <a:ext uri="{FF2B5EF4-FFF2-40B4-BE49-F238E27FC236}">
                <a16:creationId xmlns:a16="http://schemas.microsoft.com/office/drawing/2014/main" id="{A52B5DBB-BCA4-419C-BFB3-2AFC9E0DDD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0664" y="2549261"/>
            <a:ext cx="1805390" cy="120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99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8"/>
          <p:cNvSpPr/>
          <p:nvPr/>
        </p:nvSpPr>
        <p:spPr>
          <a:xfrm>
            <a:off x="81553" y="116634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A56EC-6652-4997-8BE5-A4BE2AE984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76" y="5935516"/>
            <a:ext cx="3892379" cy="6260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B6012D-B1D8-6245-A474-C08E21F3B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770" y="296459"/>
            <a:ext cx="3831423" cy="2853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3EEBDF-2D30-4B48-ABB3-522037B54D19}"/>
              </a:ext>
            </a:extLst>
          </p:cNvPr>
          <p:cNvSpPr txBox="1"/>
          <p:nvPr/>
        </p:nvSpPr>
        <p:spPr>
          <a:xfrm>
            <a:off x="1530220" y="3653685"/>
            <a:ext cx="63448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Helvetica Neue"/>
              </a:rPr>
              <a:t>Making a Difference </a:t>
            </a:r>
          </a:p>
          <a:p>
            <a:pPr algn="ctr"/>
            <a:r>
              <a:rPr lang="en-GB" sz="2000" b="1" dirty="0">
                <a:latin typeface="Helvetica Neue"/>
              </a:rPr>
              <a:t>A Health Careers Special</a:t>
            </a:r>
          </a:p>
          <a:p>
            <a:pPr algn="ctr"/>
            <a:endParaRPr lang="en-GB" sz="2000" b="1" dirty="0">
              <a:latin typeface="Helvetica Neue"/>
            </a:endParaRPr>
          </a:p>
          <a:p>
            <a:pPr algn="ctr"/>
            <a:r>
              <a:rPr lang="en-GB" sz="2000" b="1" dirty="0">
                <a:latin typeface="Helvetica Neue"/>
              </a:rPr>
              <a:t>You can watch the show </a:t>
            </a:r>
            <a:r>
              <a:rPr lang="en-GB" sz="2000" b="1" dirty="0">
                <a:latin typeface="Helvetica Neue"/>
                <a:hlinkClick r:id="rId5"/>
              </a:rPr>
              <a:t>here</a:t>
            </a:r>
            <a:r>
              <a:rPr lang="en-GB" sz="2000" b="1" dirty="0">
                <a:latin typeface="Helvetica Neue"/>
              </a:rPr>
              <a:t> at 10am on June </a:t>
            </a:r>
            <a:r>
              <a:rPr lang="en-GB" sz="2000" b="1">
                <a:latin typeface="Helvetica Neue"/>
              </a:rPr>
              <a:t>26</a:t>
            </a:r>
            <a:r>
              <a:rPr lang="en-GB" sz="2000" b="1" baseline="30000">
                <a:latin typeface="Helvetica Neue"/>
              </a:rPr>
              <a:t>th</a:t>
            </a:r>
            <a:r>
              <a:rPr lang="en-GB" sz="2000" b="1">
                <a:latin typeface="Helvetica Neue"/>
              </a:rPr>
              <a:t> and </a:t>
            </a:r>
            <a:r>
              <a:rPr lang="en-GB" sz="2000" b="1" dirty="0">
                <a:latin typeface="Helvetica Neue"/>
              </a:rPr>
              <a:t>then again on demand. </a:t>
            </a:r>
          </a:p>
        </p:txBody>
      </p:sp>
    </p:spTree>
    <p:extLst>
      <p:ext uri="{BB962C8B-B14F-4D97-AF65-F5344CB8AC3E}">
        <p14:creationId xmlns:p14="http://schemas.microsoft.com/office/powerpoint/2010/main" val="192582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3752" y="3291355"/>
            <a:ext cx="903649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GB">
                <a:solidFill>
                  <a:srgbClr val="88888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alibri"/>
              </a:rPr>
              <a:pPr>
                <a:buSzPct val="25000"/>
              </a:pPr>
              <a:t>2</a:t>
            </a:fld>
            <a:endParaRPr lang="en-GB" dirty="0">
              <a:solidFill>
                <a:srgbClr val="888888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540001" y="540000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Learning objectives for today</a:t>
            </a:r>
          </a:p>
        </p:txBody>
      </p:sp>
      <p:sp>
        <p:nvSpPr>
          <p:cNvPr id="22" name="Shape 114"/>
          <p:cNvSpPr/>
          <p:nvPr/>
        </p:nvSpPr>
        <p:spPr>
          <a:xfrm>
            <a:off x="472486" y="3373061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Keywords</a:t>
            </a:r>
          </a:p>
        </p:txBody>
      </p:sp>
      <p:sp>
        <p:nvSpPr>
          <p:cNvPr id="11" name="Shape 113"/>
          <p:cNvSpPr/>
          <p:nvPr/>
        </p:nvSpPr>
        <p:spPr>
          <a:xfrm>
            <a:off x="540002" y="1336539"/>
            <a:ext cx="7994399" cy="13921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189" indent="-457189">
              <a:buClr>
                <a:srgbClr val="43D6B7"/>
              </a:buClr>
              <a:buSzPct val="100000"/>
              <a:buFont typeface="+mj-lt"/>
              <a:buAutoNum type="arabicPeriod"/>
            </a:pPr>
            <a:endParaRPr lang="en-GB" sz="1600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12" name="Shape 113"/>
          <p:cNvSpPr/>
          <p:nvPr/>
        </p:nvSpPr>
        <p:spPr>
          <a:xfrm>
            <a:off x="472486" y="3776104"/>
            <a:ext cx="8199031" cy="25802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44" indent="-285744">
              <a:buClr>
                <a:srgbClr val="BA1A1A"/>
              </a:buClr>
              <a:buSzPct val="100000"/>
              <a:buFont typeface="Arial"/>
              <a:buChar char="•"/>
            </a:pPr>
            <a:endParaRPr lang="en-GB" sz="1600" b="1" dirty="0">
              <a:solidFill>
                <a:srgbClr val="BA1A1A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  <a:p>
            <a:pPr marL="285744" indent="-285744">
              <a:buClr>
                <a:srgbClr val="BA1A1A"/>
              </a:buClr>
              <a:buSzPct val="100000"/>
              <a:buFont typeface="Arial"/>
              <a:buChar char="•"/>
            </a:pPr>
            <a:r>
              <a:rPr lang="en-GB" b="1" dirty="0">
                <a:solidFill>
                  <a:srgbClr val="BA1A1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Stereotypes – </a:t>
            </a:r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a widely held but fixed and over simplified image or idea of a particular type of person or thing.</a:t>
            </a:r>
          </a:p>
          <a:p>
            <a:pPr marL="285744" indent="-285744">
              <a:buClr>
                <a:srgbClr val="BA1A1A"/>
              </a:buClr>
              <a:buSzPct val="100000"/>
              <a:buFont typeface="Arial"/>
              <a:buChar char="•"/>
            </a:pPr>
            <a:endParaRPr lang="en-GB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  <a:p>
            <a:pPr marL="285744" indent="-285744">
              <a:buClr>
                <a:srgbClr val="BA1A1A"/>
              </a:buClr>
              <a:buSzPct val="100000"/>
              <a:buFont typeface="Arial"/>
              <a:buChar char="•"/>
            </a:pPr>
            <a:r>
              <a:rPr lang="en-GB" b="1" dirty="0">
                <a:solidFill>
                  <a:srgbClr val="BA1A1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Aspirations – </a:t>
            </a:r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a hope or ambition of achieving something.</a:t>
            </a:r>
          </a:p>
          <a:p>
            <a:pPr marL="285744" indent="-285744">
              <a:buClr>
                <a:srgbClr val="BA1A1A"/>
              </a:buClr>
              <a:buSzPct val="100000"/>
              <a:buFont typeface="Arial"/>
              <a:buChar char="•"/>
            </a:pPr>
            <a:endParaRPr lang="en-GB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  <a:p>
            <a:pPr marL="285744" indent="-285744">
              <a:buClr>
                <a:srgbClr val="BA1A1A"/>
              </a:buClr>
              <a:buSzPct val="100000"/>
              <a:buFont typeface="Arial"/>
              <a:buChar char="•"/>
            </a:pPr>
            <a:r>
              <a:rPr lang="en-GB" b="1" dirty="0">
                <a:solidFill>
                  <a:srgbClr val="BA1A1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Qualities – </a:t>
            </a:r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a distinctive attribute or characteristic possessed by someone.</a:t>
            </a:r>
          </a:p>
          <a:p>
            <a:pPr marL="285744" indent="-285744">
              <a:buClr>
                <a:srgbClr val="BA1A1A"/>
              </a:buClr>
              <a:buSzPct val="100000"/>
              <a:buFont typeface="Arial"/>
              <a:buChar char="•"/>
            </a:pPr>
            <a:endParaRPr lang="en-GB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  <a:p>
            <a:pPr marL="285744" indent="-285744">
              <a:buClr>
                <a:srgbClr val="BA1A1A"/>
              </a:buClr>
              <a:buSzPct val="100000"/>
              <a:buFont typeface="Arial"/>
              <a:buChar char="•"/>
            </a:pPr>
            <a:r>
              <a:rPr lang="en-GB" b="1" dirty="0">
                <a:solidFill>
                  <a:srgbClr val="BA1A1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Expectations – </a:t>
            </a:r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a strong belief that something will happen.</a:t>
            </a:r>
          </a:p>
        </p:txBody>
      </p:sp>
      <p:sp>
        <p:nvSpPr>
          <p:cNvPr id="14" name="Shape 113"/>
          <p:cNvSpPr/>
          <p:nvPr/>
        </p:nvSpPr>
        <p:spPr>
          <a:xfrm>
            <a:off x="463801" y="1409039"/>
            <a:ext cx="8146799" cy="13390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189" indent="-457189">
              <a:buClr>
                <a:srgbClr val="BA1A1A"/>
              </a:buClr>
              <a:buSzPct val="100000"/>
              <a:buFont typeface="+mj-lt"/>
              <a:buAutoNum type="arabicPeriod"/>
            </a:pPr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recognise they have the same rights to opportunities in learning and work as all people to challenge stereotypes and cultural expectations that put a ceiling on their aspirations.</a:t>
            </a:r>
          </a:p>
          <a:p>
            <a:pPr marL="457189" indent="-457189">
              <a:buClr>
                <a:srgbClr val="BA1A1A"/>
              </a:buClr>
              <a:buSzPct val="100000"/>
              <a:buFont typeface="+mj-lt"/>
              <a:buAutoNum type="arabicPeriod"/>
            </a:pPr>
            <a:endParaRPr lang="en-GB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189" indent="-457189">
              <a:buClr>
                <a:srgbClr val="BA1A1A"/>
              </a:buClr>
              <a:buSzPct val="100000"/>
              <a:buFont typeface="+mj-lt"/>
              <a:buAutoNum type="arabicPeriod"/>
            </a:pPr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qualities and behaviours of positive relationships (teams, classes, friendships). </a:t>
            </a:r>
          </a:p>
          <a:p>
            <a:pPr marL="457189" indent="-457189">
              <a:buClr>
                <a:srgbClr val="BA1A1A"/>
              </a:buClr>
              <a:buSzPct val="100000"/>
              <a:buFont typeface="+mj-lt"/>
              <a:buAutoNum type="arabicPeriod"/>
            </a:pPr>
            <a:endParaRPr lang="en-GB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189" indent="-457189">
              <a:buClr>
                <a:srgbClr val="BA1A1A"/>
              </a:buClr>
              <a:buSzPct val="100000"/>
              <a:buFont typeface="+mj-lt"/>
              <a:buAutoNum type="arabicPeriod"/>
            </a:pPr>
            <a:endParaRPr lang="en-GB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  <a:p>
            <a:pPr marL="457189" indent="-457189">
              <a:buClr>
                <a:srgbClr val="BA1A1A"/>
              </a:buClr>
              <a:buSzPct val="100000"/>
              <a:buFont typeface="+mj-lt"/>
              <a:buAutoNum type="arabicPeriod"/>
            </a:pPr>
            <a:endParaRPr lang="en-GB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13" name="Shape 88">
            <a:extLst>
              <a:ext uri="{FF2B5EF4-FFF2-40B4-BE49-F238E27FC236}">
                <a16:creationId xmlns:a16="http://schemas.microsoft.com/office/drawing/2014/main" id="{87C43558-C0BA-47B5-84FA-DCCFAB0FEA9C}"/>
              </a:ext>
            </a:extLst>
          </p:cNvPr>
          <p:cNvSpPr/>
          <p:nvPr/>
        </p:nvSpPr>
        <p:spPr>
          <a:xfrm>
            <a:off x="122787" y="10631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15" name="Shape 102">
            <a:extLst>
              <a:ext uri="{FF2B5EF4-FFF2-40B4-BE49-F238E27FC236}">
                <a16:creationId xmlns:a16="http://schemas.microsoft.com/office/drawing/2014/main" id="{93A4C6D4-22C7-4277-B6B5-797D1BEF93A1}"/>
              </a:ext>
            </a:extLst>
          </p:cNvPr>
          <p:cNvSpPr txBox="1"/>
          <p:nvPr/>
        </p:nvSpPr>
        <p:spPr>
          <a:xfrm>
            <a:off x="7334945" y="6593964"/>
            <a:ext cx="1701551" cy="288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100" dirty="0">
                <a:solidFill>
                  <a:srgbClr val="2D2D2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 </a:t>
            </a:r>
            <a:r>
              <a:rPr lang="en-GB" sz="1000" dirty="0">
                <a:solidFill>
                  <a:srgbClr val="2D2D2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©VotesForSchools2019</a:t>
            </a:r>
          </a:p>
        </p:txBody>
      </p:sp>
    </p:spTree>
    <p:extLst>
      <p:ext uri="{BB962C8B-B14F-4D97-AF65-F5344CB8AC3E}">
        <p14:creationId xmlns:p14="http://schemas.microsoft.com/office/powerpoint/2010/main" val="192891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Image result for wow careers">
            <a:extLst>
              <a:ext uri="{FF2B5EF4-FFF2-40B4-BE49-F238E27FC236}">
                <a16:creationId xmlns:a16="http://schemas.microsoft.com/office/drawing/2014/main" id="{A39FCC6F-6C22-4790-9670-B99374443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979" y="213327"/>
            <a:ext cx="827395" cy="6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114">
            <a:extLst>
              <a:ext uri="{FF2B5EF4-FFF2-40B4-BE49-F238E27FC236}">
                <a16:creationId xmlns:a16="http://schemas.microsoft.com/office/drawing/2014/main" id="{8806C1FF-7E28-42E7-9523-CB2C7C9A51A9}"/>
              </a:ext>
            </a:extLst>
          </p:cNvPr>
          <p:cNvSpPr/>
          <p:nvPr/>
        </p:nvSpPr>
        <p:spPr>
          <a:xfrm>
            <a:off x="768897" y="172872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AC98DBA0-58D7-423A-A505-78A2F55BBA58}"/>
              </a:ext>
            </a:extLst>
          </p:cNvPr>
          <p:cNvSpPr/>
          <p:nvPr/>
        </p:nvSpPr>
        <p:spPr>
          <a:xfrm>
            <a:off x="796576" y="181055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31" name="Shape 102">
            <a:extLst>
              <a:ext uri="{FF2B5EF4-FFF2-40B4-BE49-F238E27FC236}">
                <a16:creationId xmlns:a16="http://schemas.microsoft.com/office/drawing/2014/main" id="{AAA1CDBA-BA86-4C79-A3DF-F9EF5E171521}"/>
              </a:ext>
            </a:extLst>
          </p:cNvPr>
          <p:cNvSpPr txBox="1"/>
          <p:nvPr/>
        </p:nvSpPr>
        <p:spPr>
          <a:xfrm>
            <a:off x="7334945" y="6593964"/>
            <a:ext cx="1701551" cy="288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100" dirty="0">
                <a:solidFill>
                  <a:srgbClr val="2D2D2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 </a:t>
            </a:r>
            <a:r>
              <a:rPr lang="en-GB" sz="1000" dirty="0">
                <a:solidFill>
                  <a:srgbClr val="2D2D2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©VotesForSchools2019</a:t>
            </a:r>
          </a:p>
        </p:txBody>
      </p:sp>
      <p:sp>
        <p:nvSpPr>
          <p:cNvPr id="29" name="Shape 114">
            <a:extLst>
              <a:ext uri="{FF2B5EF4-FFF2-40B4-BE49-F238E27FC236}">
                <a16:creationId xmlns:a16="http://schemas.microsoft.com/office/drawing/2014/main" id="{320CE8B6-3700-AC41-BDB8-785348655E54}"/>
              </a:ext>
            </a:extLst>
          </p:cNvPr>
          <p:cNvSpPr/>
          <p:nvPr/>
        </p:nvSpPr>
        <p:spPr>
          <a:xfrm>
            <a:off x="796574" y="208607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What do you know about careers in </a:t>
            </a:r>
            <a:r>
              <a:rPr lang="en-GB" sz="2400" b="1" dirty="0">
                <a:solidFill>
                  <a:srgbClr val="BA1A1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health</a:t>
            </a:r>
            <a:r>
              <a:rPr lang="en-GB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?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721C0108-1D92-3040-A830-7E23360CE664}"/>
              </a:ext>
            </a:extLst>
          </p:cNvPr>
          <p:cNvSpPr/>
          <p:nvPr/>
        </p:nvSpPr>
        <p:spPr>
          <a:xfrm>
            <a:off x="260400" y="787473"/>
            <a:ext cx="3944619" cy="2140291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entury Gothic"/>
              </a:rPr>
              <a:t>Pair discussion (2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entury Gothic"/>
              </a:rPr>
              <a:t>What careers are there in health?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entury Gothic"/>
              </a:rPr>
              <a:t>Has anyone considered a role?</a:t>
            </a:r>
          </a:p>
        </p:txBody>
      </p:sp>
      <p:sp>
        <p:nvSpPr>
          <p:cNvPr id="28" name="Rectangle: Rounded Corners 33">
            <a:extLst>
              <a:ext uri="{FF2B5EF4-FFF2-40B4-BE49-F238E27FC236}">
                <a16:creationId xmlns:a16="http://schemas.microsoft.com/office/drawing/2014/main" id="{D8B25A0A-3DF0-1A48-BD66-104C43700664}"/>
              </a:ext>
            </a:extLst>
          </p:cNvPr>
          <p:cNvSpPr/>
          <p:nvPr/>
        </p:nvSpPr>
        <p:spPr>
          <a:xfrm>
            <a:off x="417243" y="4108235"/>
            <a:ext cx="1759007" cy="639228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Doctor</a:t>
            </a:r>
          </a:p>
        </p:txBody>
      </p:sp>
      <p:sp>
        <p:nvSpPr>
          <p:cNvPr id="32" name="Rectangle: Rounded Corners 33">
            <a:extLst>
              <a:ext uri="{FF2B5EF4-FFF2-40B4-BE49-F238E27FC236}">
                <a16:creationId xmlns:a16="http://schemas.microsoft.com/office/drawing/2014/main" id="{86604472-8559-B545-BA4A-A203E5229AD9}"/>
              </a:ext>
            </a:extLst>
          </p:cNvPr>
          <p:cNvSpPr/>
          <p:nvPr/>
        </p:nvSpPr>
        <p:spPr>
          <a:xfrm>
            <a:off x="4289646" y="1982827"/>
            <a:ext cx="1759007" cy="639228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Optician</a:t>
            </a:r>
          </a:p>
        </p:txBody>
      </p:sp>
      <p:sp>
        <p:nvSpPr>
          <p:cNvPr id="33" name="Rectangle: Rounded Corners 33">
            <a:extLst>
              <a:ext uri="{FF2B5EF4-FFF2-40B4-BE49-F238E27FC236}">
                <a16:creationId xmlns:a16="http://schemas.microsoft.com/office/drawing/2014/main" id="{5B4557BB-8351-E04E-B1ED-8595A9FA84B5}"/>
              </a:ext>
            </a:extLst>
          </p:cNvPr>
          <p:cNvSpPr/>
          <p:nvPr/>
        </p:nvSpPr>
        <p:spPr>
          <a:xfrm>
            <a:off x="2579357" y="4108235"/>
            <a:ext cx="1759007" cy="639228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Nurse</a:t>
            </a:r>
          </a:p>
        </p:txBody>
      </p:sp>
      <p:sp>
        <p:nvSpPr>
          <p:cNvPr id="35" name="Rectangle: Rounded Corners 33">
            <a:extLst>
              <a:ext uri="{FF2B5EF4-FFF2-40B4-BE49-F238E27FC236}">
                <a16:creationId xmlns:a16="http://schemas.microsoft.com/office/drawing/2014/main" id="{9E87F24C-040A-4F48-A539-85BE91C03788}"/>
              </a:ext>
            </a:extLst>
          </p:cNvPr>
          <p:cNvSpPr/>
          <p:nvPr/>
        </p:nvSpPr>
        <p:spPr>
          <a:xfrm>
            <a:off x="6630189" y="1982827"/>
            <a:ext cx="1759007" cy="639228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Dentist</a:t>
            </a:r>
          </a:p>
        </p:txBody>
      </p:sp>
      <p:sp>
        <p:nvSpPr>
          <p:cNvPr id="25" name="Rectangle: Rounded Corners 33">
            <a:extLst>
              <a:ext uri="{FF2B5EF4-FFF2-40B4-BE49-F238E27FC236}">
                <a16:creationId xmlns:a16="http://schemas.microsoft.com/office/drawing/2014/main" id="{54EAC907-53CD-42FD-AA0E-BE1A38600A66}"/>
              </a:ext>
            </a:extLst>
          </p:cNvPr>
          <p:cNvSpPr/>
          <p:nvPr/>
        </p:nvSpPr>
        <p:spPr>
          <a:xfrm>
            <a:off x="326451" y="5475314"/>
            <a:ext cx="3944619" cy="1043815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Healthcare: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organized provision of medical care to individuals or a community.</a:t>
            </a:r>
          </a:p>
        </p:txBody>
      </p:sp>
      <p:sp>
        <p:nvSpPr>
          <p:cNvPr id="19" name="Rectangle: Rounded Corners 33">
            <a:extLst>
              <a:ext uri="{FF2B5EF4-FFF2-40B4-BE49-F238E27FC236}">
                <a16:creationId xmlns:a16="http://schemas.microsoft.com/office/drawing/2014/main" id="{D8B25A0A-3DF0-1A48-BD66-104C43700664}"/>
              </a:ext>
            </a:extLst>
          </p:cNvPr>
          <p:cNvSpPr/>
          <p:nvPr/>
        </p:nvSpPr>
        <p:spPr>
          <a:xfrm>
            <a:off x="5998193" y="3218440"/>
            <a:ext cx="2443680" cy="1404365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There are actually 360 roles to choose from!</a:t>
            </a:r>
          </a:p>
        </p:txBody>
      </p:sp>
      <p:sp>
        <p:nvSpPr>
          <p:cNvPr id="16" name="Shape 88">
            <a:extLst>
              <a:ext uri="{FF2B5EF4-FFF2-40B4-BE49-F238E27FC236}">
                <a16:creationId xmlns:a16="http://schemas.microsoft.com/office/drawing/2014/main" id="{37841430-C7A2-4421-8B88-08F7ED18B6B1}"/>
              </a:ext>
            </a:extLst>
          </p:cNvPr>
          <p:cNvSpPr/>
          <p:nvPr/>
        </p:nvSpPr>
        <p:spPr>
          <a:xfrm>
            <a:off x="122787" y="10631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17" name="Pentagon 20">
            <a:extLst>
              <a:ext uri="{FF2B5EF4-FFF2-40B4-BE49-F238E27FC236}">
                <a16:creationId xmlns:a16="http://schemas.microsoft.com/office/drawing/2014/main" id="{C594BE3D-0457-469E-95A0-205B67D4900D}"/>
              </a:ext>
            </a:extLst>
          </p:cNvPr>
          <p:cNvSpPr/>
          <p:nvPr/>
        </p:nvSpPr>
        <p:spPr>
          <a:xfrm>
            <a:off x="37913" y="156341"/>
            <a:ext cx="758663" cy="53860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2050" name="Picture 2" descr="https://cdn3.iconfinder.com/data/icons/dental-premium-color-symbol/91/Dental_-_Tooth_-_Dentist_-_Dentistry_05-256.png">
            <a:extLst>
              <a:ext uri="{FF2B5EF4-FFF2-40B4-BE49-F238E27FC236}">
                <a16:creationId xmlns:a16="http://schemas.microsoft.com/office/drawing/2014/main" id="{BBFB55A4-9C2E-4B99-9689-4C57D30BC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7510" y="618010"/>
            <a:ext cx="1273943" cy="12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3.iconfinder.com/data/icons/education-vol-1-34/512/4_Education_glasses_reading-256.png">
            <a:extLst>
              <a:ext uri="{FF2B5EF4-FFF2-40B4-BE49-F238E27FC236}">
                <a16:creationId xmlns:a16="http://schemas.microsoft.com/office/drawing/2014/main" id="{B47B87A1-FB7D-4810-B874-E71A69B2B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362" y="492997"/>
            <a:ext cx="1489831" cy="148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dn1.iconfinder.com/data/icons/medical-2-19/512/medical-healthcare-hospital-01-256.png">
            <a:extLst>
              <a:ext uri="{FF2B5EF4-FFF2-40B4-BE49-F238E27FC236}">
                <a16:creationId xmlns:a16="http://schemas.microsoft.com/office/drawing/2014/main" id="{5E40B637-8BA6-4761-81C4-2F13DACD8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6317" y="2891165"/>
            <a:ext cx="1134927" cy="113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dn2.iconfinder.com/data/icons/font-awesome/1792/stethoscope-256.png">
            <a:extLst>
              <a:ext uri="{FF2B5EF4-FFF2-40B4-BE49-F238E27FC236}">
                <a16:creationId xmlns:a16="http://schemas.microsoft.com/office/drawing/2014/main" id="{C51EF0A2-410D-4F86-8F8F-93FFF7721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91" y="3013412"/>
            <a:ext cx="1097309" cy="10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cdn4.iconfinder.com/data/icons/defaulticon/icons/png/128x128/help.png">
            <a:extLst>
              <a:ext uri="{FF2B5EF4-FFF2-40B4-BE49-F238E27FC236}">
                <a16:creationId xmlns:a16="http://schemas.microsoft.com/office/drawing/2014/main" id="{6BAD4E4C-875D-4813-85E5-568D02FF5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124" y="3351327"/>
            <a:ext cx="1012679" cy="101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loud 25">
            <a:extLst>
              <a:ext uri="{FF2B5EF4-FFF2-40B4-BE49-F238E27FC236}">
                <a16:creationId xmlns:a16="http://schemas.microsoft.com/office/drawing/2014/main" id="{C0FE9FE9-FB61-40E8-BE58-CF666E5E8585}"/>
              </a:ext>
            </a:extLst>
          </p:cNvPr>
          <p:cNvSpPr/>
          <p:nvPr/>
        </p:nvSpPr>
        <p:spPr>
          <a:xfrm>
            <a:off x="4587283" y="4834723"/>
            <a:ext cx="4191164" cy="1684405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entury Gothic"/>
              </a:rPr>
              <a:t>Reflect and share (1 min)</a:t>
            </a:r>
            <a:endParaRPr lang="en-US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Has anyone thought of a career in health?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Which field?</a:t>
            </a:r>
          </a:p>
        </p:txBody>
      </p:sp>
    </p:spTree>
    <p:extLst>
      <p:ext uri="{BB962C8B-B14F-4D97-AF65-F5344CB8AC3E}">
        <p14:creationId xmlns:p14="http://schemas.microsoft.com/office/powerpoint/2010/main" val="234951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3" grpId="0" animBg="1"/>
      <p:bldP spid="35" grpId="0" animBg="1"/>
      <p:bldP spid="19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sitting, woman, indoor&#10;&#10;Description automatically generated">
            <a:extLst>
              <a:ext uri="{FF2B5EF4-FFF2-40B4-BE49-F238E27FC236}">
                <a16:creationId xmlns:a16="http://schemas.microsoft.com/office/drawing/2014/main" id="{A3710604-D024-45A5-B45B-59AA7AD38B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346" y="684714"/>
            <a:ext cx="2569375" cy="1712917"/>
          </a:xfrm>
          <a:prstGeom prst="rect">
            <a:avLst/>
          </a:prstGeom>
        </p:spPr>
      </p:pic>
      <p:sp>
        <p:nvSpPr>
          <p:cNvPr id="18" name="Shape 88">
            <a:extLst>
              <a:ext uri="{FF2B5EF4-FFF2-40B4-BE49-F238E27FC236}">
                <a16:creationId xmlns:a16="http://schemas.microsoft.com/office/drawing/2014/main" id="{B3665380-2CF7-4151-BEEF-35E12D4B7781}"/>
              </a:ext>
            </a:extLst>
          </p:cNvPr>
          <p:cNvSpPr/>
          <p:nvPr/>
        </p:nvSpPr>
        <p:spPr>
          <a:xfrm>
            <a:off x="122787" y="10631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8" name="Shape 114">
            <a:extLst>
              <a:ext uri="{FF2B5EF4-FFF2-40B4-BE49-F238E27FC236}">
                <a16:creationId xmlns:a16="http://schemas.microsoft.com/office/drawing/2014/main" id="{8806C1FF-7E28-42E7-9523-CB2C7C9A51A9}"/>
              </a:ext>
            </a:extLst>
          </p:cNvPr>
          <p:cNvSpPr/>
          <p:nvPr/>
        </p:nvSpPr>
        <p:spPr>
          <a:xfrm>
            <a:off x="768897" y="172872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AC98DBA0-58D7-423A-A505-78A2F55BBA58}"/>
              </a:ext>
            </a:extLst>
          </p:cNvPr>
          <p:cNvSpPr/>
          <p:nvPr/>
        </p:nvSpPr>
        <p:spPr>
          <a:xfrm>
            <a:off x="796576" y="181055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31" name="Shape 102">
            <a:extLst>
              <a:ext uri="{FF2B5EF4-FFF2-40B4-BE49-F238E27FC236}">
                <a16:creationId xmlns:a16="http://schemas.microsoft.com/office/drawing/2014/main" id="{AAA1CDBA-BA86-4C79-A3DF-F9EF5E171521}"/>
              </a:ext>
            </a:extLst>
          </p:cNvPr>
          <p:cNvSpPr txBox="1"/>
          <p:nvPr/>
        </p:nvSpPr>
        <p:spPr>
          <a:xfrm>
            <a:off x="7334945" y="6593964"/>
            <a:ext cx="1701551" cy="288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100" dirty="0">
                <a:solidFill>
                  <a:srgbClr val="2D2D2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 </a:t>
            </a:r>
            <a:r>
              <a:rPr lang="en-GB" sz="1000" dirty="0">
                <a:solidFill>
                  <a:srgbClr val="2D2D2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©VotesForSchools2019</a:t>
            </a:r>
          </a:p>
        </p:txBody>
      </p:sp>
      <p:sp>
        <p:nvSpPr>
          <p:cNvPr id="29" name="Shape 114">
            <a:extLst>
              <a:ext uri="{FF2B5EF4-FFF2-40B4-BE49-F238E27FC236}">
                <a16:creationId xmlns:a16="http://schemas.microsoft.com/office/drawing/2014/main" id="{320CE8B6-3700-AC41-BDB8-785348655E54}"/>
              </a:ext>
            </a:extLst>
          </p:cNvPr>
          <p:cNvSpPr/>
          <p:nvPr/>
        </p:nvSpPr>
        <p:spPr>
          <a:xfrm>
            <a:off x="796573" y="208607"/>
            <a:ext cx="868105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What comes to mind when you hear </a:t>
            </a:r>
            <a:r>
              <a:rPr lang="en-GB" sz="2100" b="1" dirty="0">
                <a:solidFill>
                  <a:srgbClr val="BA1A1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doctor or nurse</a:t>
            </a:r>
            <a:r>
              <a:rPr lang="en-GB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?</a:t>
            </a:r>
          </a:p>
        </p:txBody>
      </p:sp>
      <p:sp>
        <p:nvSpPr>
          <p:cNvPr id="22" name="Rectangle: Rounded Corners 33">
            <a:extLst>
              <a:ext uri="{FF2B5EF4-FFF2-40B4-BE49-F238E27FC236}">
                <a16:creationId xmlns:a16="http://schemas.microsoft.com/office/drawing/2014/main" id="{0DAEF1CE-60B0-45EE-908E-2E9E571752BC}"/>
              </a:ext>
            </a:extLst>
          </p:cNvPr>
          <p:cNvSpPr/>
          <p:nvPr/>
        </p:nvSpPr>
        <p:spPr>
          <a:xfrm>
            <a:off x="3492623" y="4585350"/>
            <a:ext cx="2159679" cy="1952791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Fun fact!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 you know it can take nine years of study to become a doctor?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Salaries can vary with roles.</a:t>
            </a:r>
          </a:p>
        </p:txBody>
      </p:sp>
      <p:pic>
        <p:nvPicPr>
          <p:cNvPr id="17" name="Picture 2" descr="Image result for wow careers">
            <a:extLst>
              <a:ext uri="{FF2B5EF4-FFF2-40B4-BE49-F238E27FC236}">
                <a16:creationId xmlns:a16="http://schemas.microsoft.com/office/drawing/2014/main" id="{2D7DABEE-D9DB-47D8-BBD9-4F37E40D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979" y="213327"/>
            <a:ext cx="827395" cy="6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20">
            <a:extLst>
              <a:ext uri="{FF2B5EF4-FFF2-40B4-BE49-F238E27FC236}">
                <a16:creationId xmlns:a16="http://schemas.microsoft.com/office/drawing/2014/main" id="{5779BAD4-55BB-4929-B622-E0666F4B6BA4}"/>
              </a:ext>
            </a:extLst>
          </p:cNvPr>
          <p:cNvSpPr/>
          <p:nvPr/>
        </p:nvSpPr>
        <p:spPr>
          <a:xfrm>
            <a:off x="37913" y="156341"/>
            <a:ext cx="758663" cy="53860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A4206D9-B7E3-4634-AA38-65EA35E67DEF}"/>
              </a:ext>
            </a:extLst>
          </p:cNvPr>
          <p:cNvSpPr/>
          <p:nvPr/>
        </p:nvSpPr>
        <p:spPr>
          <a:xfrm>
            <a:off x="339394" y="5103341"/>
            <a:ext cx="2930113" cy="1437948"/>
          </a:xfrm>
          <a:prstGeom prst="roundRect">
            <a:avLst/>
          </a:prstGeom>
          <a:solidFill>
            <a:srgbClr val="FFFFC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Stereotype: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A widely held but fixed and over simplified image or idea of a particular type of person or thing.</a:t>
            </a:r>
          </a:p>
        </p:txBody>
      </p:sp>
      <p:pic>
        <p:nvPicPr>
          <p:cNvPr id="3080" name="Picture 8" descr="Image result for doctor with disability">
            <a:extLst>
              <a:ext uri="{FF2B5EF4-FFF2-40B4-BE49-F238E27FC236}">
                <a16:creationId xmlns:a16="http://schemas.microsoft.com/office/drawing/2014/main" id="{E9E3EFA5-30FC-4E6C-AD06-E2A29F748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2639" y="1160972"/>
            <a:ext cx="2111967" cy="293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loud 35">
            <a:extLst>
              <a:ext uri="{FF2B5EF4-FFF2-40B4-BE49-F238E27FC236}">
                <a16:creationId xmlns:a16="http://schemas.microsoft.com/office/drawing/2014/main" id="{F94389A3-A650-4C1B-BFA5-BC0514B19209}"/>
              </a:ext>
            </a:extLst>
          </p:cNvPr>
          <p:cNvSpPr/>
          <p:nvPr/>
        </p:nvSpPr>
        <p:spPr>
          <a:xfrm>
            <a:off x="2525036" y="2484065"/>
            <a:ext cx="3920430" cy="1993221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entury Gothic"/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entury Gothic"/>
              </a:rPr>
              <a:t>Discuss (2 mins)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entury Gothic"/>
              </a:rPr>
              <a:t>Do these photos fit what you were thinking? Did you think of the stereotypes for these roles? </a:t>
            </a:r>
          </a:p>
          <a:p>
            <a:pPr algn="ctr"/>
            <a:endParaRPr lang="en-GB" sz="16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entury Gothic"/>
            </a:endParaRPr>
          </a:p>
        </p:txBody>
      </p:sp>
      <p:pic>
        <p:nvPicPr>
          <p:cNvPr id="3084" name="Picture 12" descr="Image result for medicine sans frontiers">
            <a:extLst>
              <a:ext uri="{FF2B5EF4-FFF2-40B4-BE49-F238E27FC236}">
                <a16:creationId xmlns:a16="http://schemas.microsoft.com/office/drawing/2014/main" id="{A9EF277C-61F4-48EB-9E59-1692C45DE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244" y="786224"/>
            <a:ext cx="2534185" cy="16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061EB1D2-7F03-4415-B1E1-6A379F44C1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244" y="2658888"/>
            <a:ext cx="1928182" cy="2276629"/>
          </a:xfrm>
          <a:prstGeom prst="rect">
            <a:avLst/>
          </a:prstGeom>
        </p:spPr>
      </p:pic>
      <p:pic>
        <p:nvPicPr>
          <p:cNvPr id="5" name="Picture 4" descr="Two people sitting on a bed&#10;&#10;Description automatically generated">
            <a:extLst>
              <a:ext uri="{FF2B5EF4-FFF2-40B4-BE49-F238E27FC236}">
                <a16:creationId xmlns:a16="http://schemas.microsoft.com/office/drawing/2014/main" id="{4D01D51E-D1A5-4210-9006-1A10367613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418" y="4513021"/>
            <a:ext cx="2929188" cy="19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33">
            <a:extLst>
              <a:ext uri="{FF2B5EF4-FFF2-40B4-BE49-F238E27FC236}">
                <a16:creationId xmlns:a16="http://schemas.microsoft.com/office/drawing/2014/main" id="{7B550D93-C407-4A0B-8263-2330C73A9C9B}"/>
              </a:ext>
            </a:extLst>
          </p:cNvPr>
          <p:cNvSpPr/>
          <p:nvPr/>
        </p:nvSpPr>
        <p:spPr>
          <a:xfrm>
            <a:off x="6876693" y="4016317"/>
            <a:ext cx="1822103" cy="821601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Di_______</a:t>
            </a:r>
          </a:p>
        </p:txBody>
      </p:sp>
      <p:sp>
        <p:nvSpPr>
          <p:cNvPr id="40" name="Rectangle: Rounded Corners 33">
            <a:extLst>
              <a:ext uri="{FF2B5EF4-FFF2-40B4-BE49-F238E27FC236}">
                <a16:creationId xmlns:a16="http://schemas.microsoft.com/office/drawing/2014/main" id="{C719EBDA-C1A0-46B1-AC57-A0D79C04A192}"/>
              </a:ext>
            </a:extLst>
          </p:cNvPr>
          <p:cNvSpPr/>
          <p:nvPr/>
        </p:nvSpPr>
        <p:spPr>
          <a:xfrm>
            <a:off x="6876693" y="2938137"/>
            <a:ext cx="1822103" cy="821601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M______ therapist</a:t>
            </a:r>
          </a:p>
        </p:txBody>
      </p:sp>
      <p:sp>
        <p:nvSpPr>
          <p:cNvPr id="39" name="Rectangle: Rounded Corners 33">
            <a:extLst>
              <a:ext uri="{FF2B5EF4-FFF2-40B4-BE49-F238E27FC236}">
                <a16:creationId xmlns:a16="http://schemas.microsoft.com/office/drawing/2014/main" id="{F87A5E49-A4F1-4157-B417-945AE46815DD}"/>
              </a:ext>
            </a:extLst>
          </p:cNvPr>
          <p:cNvSpPr/>
          <p:nvPr/>
        </p:nvSpPr>
        <p:spPr>
          <a:xfrm>
            <a:off x="6876693" y="1904647"/>
            <a:ext cx="1822103" cy="821601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________ therapist</a:t>
            </a:r>
          </a:p>
        </p:txBody>
      </p:sp>
      <p:sp>
        <p:nvSpPr>
          <p:cNvPr id="38" name="Rectangle: Rounded Corners 33">
            <a:extLst>
              <a:ext uri="{FF2B5EF4-FFF2-40B4-BE49-F238E27FC236}">
                <a16:creationId xmlns:a16="http://schemas.microsoft.com/office/drawing/2014/main" id="{5169F323-67F5-4CCD-9F94-EC80291B6516}"/>
              </a:ext>
            </a:extLst>
          </p:cNvPr>
          <p:cNvSpPr/>
          <p:nvPr/>
        </p:nvSpPr>
        <p:spPr>
          <a:xfrm>
            <a:off x="4769811" y="4029876"/>
            <a:ext cx="1822103" cy="821601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Occ________ therapist</a:t>
            </a:r>
          </a:p>
        </p:txBody>
      </p:sp>
      <p:sp>
        <p:nvSpPr>
          <p:cNvPr id="37" name="Rectangle: Rounded Corners 33">
            <a:extLst>
              <a:ext uri="{FF2B5EF4-FFF2-40B4-BE49-F238E27FC236}">
                <a16:creationId xmlns:a16="http://schemas.microsoft.com/office/drawing/2014/main" id="{530343A0-1C51-4ECC-AB8E-58EA2D6557C2}"/>
              </a:ext>
            </a:extLst>
          </p:cNvPr>
          <p:cNvSpPr/>
          <p:nvPr/>
        </p:nvSpPr>
        <p:spPr>
          <a:xfrm>
            <a:off x="4769811" y="2901217"/>
            <a:ext cx="1822103" cy="821601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C________</a:t>
            </a:r>
            <a:r>
              <a:rPr lang="en-US" sz="20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ist</a:t>
            </a:r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podiatrist</a:t>
            </a:r>
          </a:p>
        </p:txBody>
      </p:sp>
      <p:sp>
        <p:nvSpPr>
          <p:cNvPr id="35" name="Rectangle: Rounded Corners 33">
            <a:extLst>
              <a:ext uri="{FF2B5EF4-FFF2-40B4-BE49-F238E27FC236}">
                <a16:creationId xmlns:a16="http://schemas.microsoft.com/office/drawing/2014/main" id="{352996B9-444C-4D32-BB4F-F62EF2F1003A}"/>
              </a:ext>
            </a:extLst>
          </p:cNvPr>
          <p:cNvSpPr/>
          <p:nvPr/>
        </p:nvSpPr>
        <p:spPr>
          <a:xfrm>
            <a:off x="4769811" y="1913937"/>
            <a:ext cx="1822103" cy="821601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 _______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36E60FB-AD4A-405F-9EAA-60EFE396FA8B}"/>
              </a:ext>
            </a:extLst>
          </p:cNvPr>
          <p:cNvSpPr/>
          <p:nvPr/>
        </p:nvSpPr>
        <p:spPr>
          <a:xfrm>
            <a:off x="2408234" y="5766497"/>
            <a:ext cx="1822103" cy="821601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P_________c</a:t>
            </a:r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Rectangle: Rounded Corners 33">
            <a:extLst>
              <a:ext uri="{FF2B5EF4-FFF2-40B4-BE49-F238E27FC236}">
                <a16:creationId xmlns:a16="http://schemas.microsoft.com/office/drawing/2014/main" id="{7F696807-3DC4-4584-AA83-A988CE509740}"/>
              </a:ext>
            </a:extLst>
          </p:cNvPr>
          <p:cNvSpPr/>
          <p:nvPr/>
        </p:nvSpPr>
        <p:spPr>
          <a:xfrm>
            <a:off x="2444719" y="4782694"/>
            <a:ext cx="1822103" cy="821601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O________</a:t>
            </a:r>
            <a:r>
              <a:rPr lang="en-US" sz="20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</a:t>
            </a:r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2" name="Rectangle: Rounded Corners 33">
            <a:extLst>
              <a:ext uri="{FF2B5EF4-FFF2-40B4-BE49-F238E27FC236}">
                <a16:creationId xmlns:a16="http://schemas.microsoft.com/office/drawing/2014/main" id="{C88EFB04-786F-40C9-B471-344ABAA6DC8A}"/>
              </a:ext>
            </a:extLst>
          </p:cNvPr>
          <p:cNvSpPr/>
          <p:nvPr/>
        </p:nvSpPr>
        <p:spPr>
          <a:xfrm>
            <a:off x="2408272" y="3660017"/>
            <a:ext cx="1822103" cy="821601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Orth_______</a:t>
            </a:r>
          </a:p>
        </p:txBody>
      </p:sp>
      <p:sp>
        <p:nvSpPr>
          <p:cNvPr id="31" name="Rectangle: Rounded Corners 33">
            <a:extLst>
              <a:ext uri="{FF2B5EF4-FFF2-40B4-BE49-F238E27FC236}">
                <a16:creationId xmlns:a16="http://schemas.microsoft.com/office/drawing/2014/main" id="{BDDD8322-BC22-44B5-B747-804D6A3F5CB3}"/>
              </a:ext>
            </a:extLst>
          </p:cNvPr>
          <p:cNvSpPr/>
          <p:nvPr/>
        </p:nvSpPr>
        <p:spPr>
          <a:xfrm>
            <a:off x="2416370" y="2556917"/>
            <a:ext cx="1822103" cy="821601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O____ting</a:t>
            </a:r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practitioner</a:t>
            </a:r>
          </a:p>
        </p:txBody>
      </p:sp>
      <p:sp>
        <p:nvSpPr>
          <p:cNvPr id="30" name="Rectangle: Rounded Corners 33">
            <a:extLst>
              <a:ext uri="{FF2B5EF4-FFF2-40B4-BE49-F238E27FC236}">
                <a16:creationId xmlns:a16="http://schemas.microsoft.com/office/drawing/2014/main" id="{7E02D942-BCB5-4507-862A-5676A9CA78E8}"/>
              </a:ext>
            </a:extLst>
          </p:cNvPr>
          <p:cNvSpPr/>
          <p:nvPr/>
        </p:nvSpPr>
        <p:spPr>
          <a:xfrm>
            <a:off x="390138" y="5766498"/>
            <a:ext cx="1822103" cy="821601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S_______ and l_______ therapist</a:t>
            </a:r>
          </a:p>
        </p:txBody>
      </p:sp>
      <p:sp>
        <p:nvSpPr>
          <p:cNvPr id="28" name="Rectangle: Rounded Corners 33">
            <a:extLst>
              <a:ext uri="{FF2B5EF4-FFF2-40B4-BE49-F238E27FC236}">
                <a16:creationId xmlns:a16="http://schemas.microsoft.com/office/drawing/2014/main" id="{443C7A3D-41FE-42CB-BEAA-FE2D1EA59C6E}"/>
              </a:ext>
            </a:extLst>
          </p:cNvPr>
          <p:cNvSpPr/>
          <p:nvPr/>
        </p:nvSpPr>
        <p:spPr>
          <a:xfrm>
            <a:off x="376454" y="4766182"/>
            <a:ext cx="1822103" cy="821601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R________</a:t>
            </a:r>
            <a:r>
              <a:rPr lang="en-US" sz="20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er</a:t>
            </a:r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Rectangle: Rounded Corners 33">
            <a:extLst>
              <a:ext uri="{FF2B5EF4-FFF2-40B4-BE49-F238E27FC236}">
                <a16:creationId xmlns:a16="http://schemas.microsoft.com/office/drawing/2014/main" id="{FBCEC969-850A-4BBA-8F71-99EE4D2D5CBC}"/>
              </a:ext>
            </a:extLst>
          </p:cNvPr>
          <p:cNvSpPr/>
          <p:nvPr/>
        </p:nvSpPr>
        <p:spPr>
          <a:xfrm>
            <a:off x="354478" y="3690860"/>
            <a:ext cx="1822103" cy="821601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Pros______t</a:t>
            </a:r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Orthotist</a:t>
            </a:r>
          </a:p>
        </p:txBody>
      </p:sp>
      <p:sp>
        <p:nvSpPr>
          <p:cNvPr id="24" name="Rectangle: Rounded Corners 33">
            <a:extLst>
              <a:ext uri="{FF2B5EF4-FFF2-40B4-BE49-F238E27FC236}">
                <a16:creationId xmlns:a16="http://schemas.microsoft.com/office/drawing/2014/main" id="{B7048640-5D23-4351-A71B-D229635A6D98}"/>
              </a:ext>
            </a:extLst>
          </p:cNvPr>
          <p:cNvSpPr/>
          <p:nvPr/>
        </p:nvSpPr>
        <p:spPr>
          <a:xfrm>
            <a:off x="313594" y="2610579"/>
            <a:ext cx="1822103" cy="821601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9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Phy</a:t>
            </a:r>
            <a:r>
              <a:rPr lang="en-US" sz="19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________t</a:t>
            </a:r>
          </a:p>
        </p:txBody>
      </p:sp>
      <p:sp>
        <p:nvSpPr>
          <p:cNvPr id="8" name="Shape 114">
            <a:extLst>
              <a:ext uri="{FF2B5EF4-FFF2-40B4-BE49-F238E27FC236}">
                <a16:creationId xmlns:a16="http://schemas.microsoft.com/office/drawing/2014/main" id="{8806C1FF-7E28-42E7-9523-CB2C7C9A51A9}"/>
              </a:ext>
            </a:extLst>
          </p:cNvPr>
          <p:cNvSpPr/>
          <p:nvPr/>
        </p:nvSpPr>
        <p:spPr>
          <a:xfrm>
            <a:off x="768897" y="172872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AC98DBA0-58D7-423A-A505-78A2F55BBA58}"/>
              </a:ext>
            </a:extLst>
          </p:cNvPr>
          <p:cNvSpPr/>
          <p:nvPr/>
        </p:nvSpPr>
        <p:spPr>
          <a:xfrm>
            <a:off x="796576" y="181055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29" name="Shape 114">
            <a:extLst>
              <a:ext uri="{FF2B5EF4-FFF2-40B4-BE49-F238E27FC236}">
                <a16:creationId xmlns:a16="http://schemas.microsoft.com/office/drawing/2014/main" id="{320CE8B6-3700-AC41-BDB8-785348655E54}"/>
              </a:ext>
            </a:extLst>
          </p:cNvPr>
          <p:cNvSpPr/>
          <p:nvPr/>
        </p:nvSpPr>
        <p:spPr>
          <a:xfrm>
            <a:off x="796574" y="208607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Did you know there are actually 14 AHP roles?</a:t>
            </a:r>
          </a:p>
        </p:txBody>
      </p:sp>
      <p:sp>
        <p:nvSpPr>
          <p:cNvPr id="25" name="Rectangle: Rounded Corners 33">
            <a:extLst>
              <a:ext uri="{FF2B5EF4-FFF2-40B4-BE49-F238E27FC236}">
                <a16:creationId xmlns:a16="http://schemas.microsoft.com/office/drawing/2014/main" id="{54EAC907-53CD-42FD-AA0E-BE1A38600A66}"/>
              </a:ext>
            </a:extLst>
          </p:cNvPr>
          <p:cNvSpPr/>
          <p:nvPr/>
        </p:nvSpPr>
        <p:spPr>
          <a:xfrm>
            <a:off x="4670854" y="5239265"/>
            <a:ext cx="4127289" cy="1292643"/>
          </a:xfrm>
          <a:prstGeom prst="roundRect">
            <a:avLst/>
          </a:prstGeom>
          <a:solidFill>
            <a:srgbClr val="FFFFC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AHP: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Allied Health Professional</a:t>
            </a:r>
          </a:p>
        </p:txBody>
      </p:sp>
      <p:sp>
        <p:nvSpPr>
          <p:cNvPr id="16" name="Shape 88">
            <a:extLst>
              <a:ext uri="{FF2B5EF4-FFF2-40B4-BE49-F238E27FC236}">
                <a16:creationId xmlns:a16="http://schemas.microsoft.com/office/drawing/2014/main" id="{C1D714D7-5255-4E39-9B9F-1000149FDB42}"/>
              </a:ext>
            </a:extLst>
          </p:cNvPr>
          <p:cNvSpPr/>
          <p:nvPr/>
        </p:nvSpPr>
        <p:spPr>
          <a:xfrm>
            <a:off x="122787" y="10631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pic>
        <p:nvPicPr>
          <p:cNvPr id="17" name="Picture 2" descr="Image result for wow careers">
            <a:extLst>
              <a:ext uri="{FF2B5EF4-FFF2-40B4-BE49-F238E27FC236}">
                <a16:creationId xmlns:a16="http://schemas.microsoft.com/office/drawing/2014/main" id="{C1A0262E-7D09-4E95-877E-BBB60321F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979" y="213327"/>
            <a:ext cx="827395" cy="6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entagon 20">
            <a:extLst>
              <a:ext uri="{FF2B5EF4-FFF2-40B4-BE49-F238E27FC236}">
                <a16:creationId xmlns:a16="http://schemas.microsoft.com/office/drawing/2014/main" id="{DECE8834-B2CD-4497-98D5-4A7245422D82}"/>
              </a:ext>
            </a:extLst>
          </p:cNvPr>
          <p:cNvSpPr/>
          <p:nvPr/>
        </p:nvSpPr>
        <p:spPr>
          <a:xfrm>
            <a:off x="37913" y="156341"/>
            <a:ext cx="758663" cy="53860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5406FE24-29A3-4D7F-B26D-F78FA2F20700}"/>
              </a:ext>
            </a:extLst>
          </p:cNvPr>
          <p:cNvSpPr/>
          <p:nvPr/>
        </p:nvSpPr>
        <p:spPr>
          <a:xfrm>
            <a:off x="224626" y="593124"/>
            <a:ext cx="4767504" cy="1829946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entury Gothic"/>
              </a:rPr>
              <a:t>Discuss (2 mins)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entury Gothic"/>
              </a:rPr>
              <a:t>Guess what these AHP roles are using the letters as clues. Click for answers. Do you know what any of these jobs involve? </a:t>
            </a:r>
          </a:p>
        </p:txBody>
      </p:sp>
      <p:sp>
        <p:nvSpPr>
          <p:cNvPr id="26" name="Rectangle: Rounded Corners 33">
            <a:extLst>
              <a:ext uri="{FF2B5EF4-FFF2-40B4-BE49-F238E27FC236}">
                <a16:creationId xmlns:a16="http://schemas.microsoft.com/office/drawing/2014/main" id="{BE6F159D-B2F2-4474-A979-86F29C4D048E}"/>
              </a:ext>
            </a:extLst>
          </p:cNvPr>
          <p:cNvSpPr/>
          <p:nvPr/>
        </p:nvSpPr>
        <p:spPr>
          <a:xfrm>
            <a:off x="313594" y="2618466"/>
            <a:ext cx="1822103" cy="821601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9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Physiotherapist</a:t>
            </a:r>
          </a:p>
        </p:txBody>
      </p:sp>
      <p:sp>
        <p:nvSpPr>
          <p:cNvPr id="44" name="Rectangle: Rounded Corners 33">
            <a:extLst>
              <a:ext uri="{FF2B5EF4-FFF2-40B4-BE49-F238E27FC236}">
                <a16:creationId xmlns:a16="http://schemas.microsoft.com/office/drawing/2014/main" id="{4B7B0390-BE19-4212-990E-4B6A25FF129E}"/>
              </a:ext>
            </a:extLst>
          </p:cNvPr>
          <p:cNvSpPr/>
          <p:nvPr/>
        </p:nvSpPr>
        <p:spPr>
          <a:xfrm>
            <a:off x="2416369" y="3670054"/>
            <a:ext cx="1822103" cy="821601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Orthoptist</a:t>
            </a:r>
          </a:p>
        </p:txBody>
      </p:sp>
      <p:sp>
        <p:nvSpPr>
          <p:cNvPr id="45" name="Rectangle: Rounded Corners 33">
            <a:extLst>
              <a:ext uri="{FF2B5EF4-FFF2-40B4-BE49-F238E27FC236}">
                <a16:creationId xmlns:a16="http://schemas.microsoft.com/office/drawing/2014/main" id="{55A5BD17-75BB-4FB1-B491-04C48AF16967}"/>
              </a:ext>
            </a:extLst>
          </p:cNvPr>
          <p:cNvSpPr/>
          <p:nvPr/>
        </p:nvSpPr>
        <p:spPr>
          <a:xfrm>
            <a:off x="4769811" y="4040512"/>
            <a:ext cx="1822103" cy="821601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Occupational Therapist</a:t>
            </a:r>
          </a:p>
        </p:txBody>
      </p:sp>
      <p:sp>
        <p:nvSpPr>
          <p:cNvPr id="46" name="Rectangle: Rounded Corners 33">
            <a:extLst>
              <a:ext uri="{FF2B5EF4-FFF2-40B4-BE49-F238E27FC236}">
                <a16:creationId xmlns:a16="http://schemas.microsoft.com/office/drawing/2014/main" id="{8340217B-D25E-4764-BB19-50970B53C9FF}"/>
              </a:ext>
            </a:extLst>
          </p:cNvPr>
          <p:cNvSpPr/>
          <p:nvPr/>
        </p:nvSpPr>
        <p:spPr>
          <a:xfrm>
            <a:off x="6876693" y="4024130"/>
            <a:ext cx="1822103" cy="821601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Dietitian</a:t>
            </a:r>
          </a:p>
        </p:txBody>
      </p:sp>
      <p:sp>
        <p:nvSpPr>
          <p:cNvPr id="47" name="Rectangle: Rounded Corners 33">
            <a:extLst>
              <a:ext uri="{FF2B5EF4-FFF2-40B4-BE49-F238E27FC236}">
                <a16:creationId xmlns:a16="http://schemas.microsoft.com/office/drawing/2014/main" id="{C0DD3E3C-FB5A-4841-BFE2-20085B202886}"/>
              </a:ext>
            </a:extLst>
          </p:cNvPr>
          <p:cNvSpPr/>
          <p:nvPr/>
        </p:nvSpPr>
        <p:spPr>
          <a:xfrm>
            <a:off x="2416370" y="2558290"/>
            <a:ext cx="1822103" cy="921193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Operating Department Practitioner</a:t>
            </a:r>
          </a:p>
        </p:txBody>
      </p:sp>
      <p:sp>
        <p:nvSpPr>
          <p:cNvPr id="48" name="Rectangle: Rounded Corners 33">
            <a:extLst>
              <a:ext uri="{FF2B5EF4-FFF2-40B4-BE49-F238E27FC236}">
                <a16:creationId xmlns:a16="http://schemas.microsoft.com/office/drawing/2014/main" id="{CC1A26F9-0FDB-417E-A666-C7211CB7AC71}"/>
              </a:ext>
            </a:extLst>
          </p:cNvPr>
          <p:cNvSpPr/>
          <p:nvPr/>
        </p:nvSpPr>
        <p:spPr>
          <a:xfrm>
            <a:off x="4769811" y="2910087"/>
            <a:ext cx="1822103" cy="821601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Podiatrist</a:t>
            </a:r>
          </a:p>
        </p:txBody>
      </p:sp>
      <p:sp>
        <p:nvSpPr>
          <p:cNvPr id="49" name="Rectangle: Rounded Corners 33">
            <a:extLst>
              <a:ext uri="{FF2B5EF4-FFF2-40B4-BE49-F238E27FC236}">
                <a16:creationId xmlns:a16="http://schemas.microsoft.com/office/drawing/2014/main" id="{EB4B7173-4D6F-4CFE-9014-0E10B99B5366}"/>
              </a:ext>
            </a:extLst>
          </p:cNvPr>
          <p:cNvSpPr/>
          <p:nvPr/>
        </p:nvSpPr>
        <p:spPr>
          <a:xfrm>
            <a:off x="6876693" y="2923232"/>
            <a:ext cx="1822103" cy="821601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Music Therapist</a:t>
            </a:r>
          </a:p>
        </p:txBody>
      </p:sp>
      <p:sp>
        <p:nvSpPr>
          <p:cNvPr id="50" name="Rectangle: Rounded Corners 33">
            <a:extLst>
              <a:ext uri="{FF2B5EF4-FFF2-40B4-BE49-F238E27FC236}">
                <a16:creationId xmlns:a16="http://schemas.microsoft.com/office/drawing/2014/main" id="{13E6C765-C179-4D58-B1D8-429E23BC0D6A}"/>
              </a:ext>
            </a:extLst>
          </p:cNvPr>
          <p:cNvSpPr/>
          <p:nvPr/>
        </p:nvSpPr>
        <p:spPr>
          <a:xfrm>
            <a:off x="358527" y="3689291"/>
            <a:ext cx="1822103" cy="821601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Prosthetist/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Orthotist</a:t>
            </a:r>
          </a:p>
        </p:txBody>
      </p:sp>
      <p:sp>
        <p:nvSpPr>
          <p:cNvPr id="51" name="Rectangle: Rounded Corners 33">
            <a:extLst>
              <a:ext uri="{FF2B5EF4-FFF2-40B4-BE49-F238E27FC236}">
                <a16:creationId xmlns:a16="http://schemas.microsoft.com/office/drawing/2014/main" id="{F776864B-DD89-47C1-8768-70FD79E028B1}"/>
              </a:ext>
            </a:extLst>
          </p:cNvPr>
          <p:cNvSpPr/>
          <p:nvPr/>
        </p:nvSpPr>
        <p:spPr>
          <a:xfrm>
            <a:off x="4769811" y="1924573"/>
            <a:ext cx="1822103" cy="821601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 Therapist</a:t>
            </a:r>
          </a:p>
        </p:txBody>
      </p:sp>
      <p:sp>
        <p:nvSpPr>
          <p:cNvPr id="52" name="Rectangle: Rounded Corners 33">
            <a:extLst>
              <a:ext uri="{FF2B5EF4-FFF2-40B4-BE49-F238E27FC236}">
                <a16:creationId xmlns:a16="http://schemas.microsoft.com/office/drawing/2014/main" id="{91146A86-DA16-453B-A85F-272ECE6EDB7A}"/>
              </a:ext>
            </a:extLst>
          </p:cNvPr>
          <p:cNvSpPr/>
          <p:nvPr/>
        </p:nvSpPr>
        <p:spPr>
          <a:xfrm>
            <a:off x="6876693" y="1902492"/>
            <a:ext cx="1822103" cy="821601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Dramatherapist</a:t>
            </a:r>
            <a:endParaRPr lang="en-US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3" name="Rectangle: Rounded Corners 33">
            <a:extLst>
              <a:ext uri="{FF2B5EF4-FFF2-40B4-BE49-F238E27FC236}">
                <a16:creationId xmlns:a16="http://schemas.microsoft.com/office/drawing/2014/main" id="{A38B88F4-90E7-43AB-9224-2B462779CEFB}"/>
              </a:ext>
            </a:extLst>
          </p:cNvPr>
          <p:cNvSpPr/>
          <p:nvPr/>
        </p:nvSpPr>
        <p:spPr>
          <a:xfrm>
            <a:off x="2416368" y="5774225"/>
            <a:ext cx="1822103" cy="821601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Paramedic</a:t>
            </a:r>
          </a:p>
        </p:txBody>
      </p:sp>
      <p:sp>
        <p:nvSpPr>
          <p:cNvPr id="54" name="Rectangle: Rounded Corners 33">
            <a:extLst>
              <a:ext uri="{FF2B5EF4-FFF2-40B4-BE49-F238E27FC236}">
                <a16:creationId xmlns:a16="http://schemas.microsoft.com/office/drawing/2014/main" id="{BBC544CC-D590-4ED9-B024-F254B91B2F52}"/>
              </a:ext>
            </a:extLst>
          </p:cNvPr>
          <p:cNvSpPr/>
          <p:nvPr/>
        </p:nvSpPr>
        <p:spPr>
          <a:xfrm>
            <a:off x="391869" y="5774225"/>
            <a:ext cx="1822103" cy="821601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Speech and Language Therapist</a:t>
            </a:r>
          </a:p>
        </p:txBody>
      </p:sp>
      <p:sp>
        <p:nvSpPr>
          <p:cNvPr id="55" name="Rectangle: Rounded Corners 33">
            <a:extLst>
              <a:ext uri="{FF2B5EF4-FFF2-40B4-BE49-F238E27FC236}">
                <a16:creationId xmlns:a16="http://schemas.microsoft.com/office/drawing/2014/main" id="{254C7C37-C178-4535-B610-EDED80A967C1}"/>
              </a:ext>
            </a:extLst>
          </p:cNvPr>
          <p:cNvSpPr/>
          <p:nvPr/>
        </p:nvSpPr>
        <p:spPr>
          <a:xfrm>
            <a:off x="2440497" y="4780165"/>
            <a:ext cx="1822103" cy="821601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Osteopath</a:t>
            </a:r>
          </a:p>
        </p:txBody>
      </p:sp>
      <p:sp>
        <p:nvSpPr>
          <p:cNvPr id="56" name="Rectangle: Rounded Corners 33">
            <a:extLst>
              <a:ext uri="{FF2B5EF4-FFF2-40B4-BE49-F238E27FC236}">
                <a16:creationId xmlns:a16="http://schemas.microsoft.com/office/drawing/2014/main" id="{31823A06-5592-44E8-BE3F-E2C1BE4C4854}"/>
              </a:ext>
            </a:extLst>
          </p:cNvPr>
          <p:cNvSpPr/>
          <p:nvPr/>
        </p:nvSpPr>
        <p:spPr>
          <a:xfrm>
            <a:off x="372529" y="4749501"/>
            <a:ext cx="1822103" cy="821601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Radiographer</a:t>
            </a:r>
          </a:p>
        </p:txBody>
      </p:sp>
    </p:spTree>
    <p:extLst>
      <p:ext uri="{BB962C8B-B14F-4D97-AF65-F5344CB8AC3E}">
        <p14:creationId xmlns:p14="http://schemas.microsoft.com/office/powerpoint/2010/main" val="319951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F7FC168-DB64-DA4E-9126-8BBD9F559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317" y="1113055"/>
            <a:ext cx="2167515" cy="1856366"/>
          </a:xfrm>
          <a:prstGeom prst="rect">
            <a:avLst/>
          </a:prstGeom>
        </p:spPr>
      </p:pic>
      <p:sp>
        <p:nvSpPr>
          <p:cNvPr id="8" name="Shape 114">
            <a:extLst>
              <a:ext uri="{FF2B5EF4-FFF2-40B4-BE49-F238E27FC236}">
                <a16:creationId xmlns:a16="http://schemas.microsoft.com/office/drawing/2014/main" id="{8806C1FF-7E28-42E7-9523-CB2C7C9A51A9}"/>
              </a:ext>
            </a:extLst>
          </p:cNvPr>
          <p:cNvSpPr/>
          <p:nvPr/>
        </p:nvSpPr>
        <p:spPr>
          <a:xfrm>
            <a:off x="768897" y="172872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AC98DBA0-58D7-423A-A505-78A2F55BBA58}"/>
              </a:ext>
            </a:extLst>
          </p:cNvPr>
          <p:cNvSpPr/>
          <p:nvPr/>
        </p:nvSpPr>
        <p:spPr>
          <a:xfrm>
            <a:off x="796576" y="181055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29" name="Shape 114">
            <a:extLst>
              <a:ext uri="{FF2B5EF4-FFF2-40B4-BE49-F238E27FC236}">
                <a16:creationId xmlns:a16="http://schemas.microsoft.com/office/drawing/2014/main" id="{320CE8B6-3700-AC41-BDB8-785348655E54}"/>
              </a:ext>
            </a:extLst>
          </p:cNvPr>
          <p:cNvSpPr/>
          <p:nvPr/>
        </p:nvSpPr>
        <p:spPr>
          <a:xfrm>
            <a:off x="796574" y="208607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3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What experiences have you had of healthcare?</a:t>
            </a:r>
          </a:p>
        </p:txBody>
      </p:sp>
      <p:sp>
        <p:nvSpPr>
          <p:cNvPr id="25" name="Rectangle: Rounded Corners 33">
            <a:extLst>
              <a:ext uri="{FF2B5EF4-FFF2-40B4-BE49-F238E27FC236}">
                <a16:creationId xmlns:a16="http://schemas.microsoft.com/office/drawing/2014/main" id="{54EAC907-53CD-42FD-AA0E-BE1A38600A66}"/>
              </a:ext>
            </a:extLst>
          </p:cNvPr>
          <p:cNvSpPr/>
          <p:nvPr/>
        </p:nvSpPr>
        <p:spPr>
          <a:xfrm>
            <a:off x="5197329" y="5035103"/>
            <a:ext cx="3134649" cy="1405557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 all of these experiences will have needed a doctor, other specialists may have seen you for the procedure.  </a:t>
            </a:r>
          </a:p>
        </p:txBody>
      </p:sp>
      <p:sp>
        <p:nvSpPr>
          <p:cNvPr id="17" name="Shape 88">
            <a:extLst>
              <a:ext uri="{FF2B5EF4-FFF2-40B4-BE49-F238E27FC236}">
                <a16:creationId xmlns:a16="http://schemas.microsoft.com/office/drawing/2014/main" id="{064B8AD3-987F-F844-A6EC-151637BC2507}"/>
              </a:ext>
            </a:extLst>
          </p:cNvPr>
          <p:cNvSpPr/>
          <p:nvPr/>
        </p:nvSpPr>
        <p:spPr>
          <a:xfrm>
            <a:off x="122787" y="10631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pic>
        <p:nvPicPr>
          <p:cNvPr id="18" name="Picture 2" descr="Image result for wow careers">
            <a:extLst>
              <a:ext uri="{FF2B5EF4-FFF2-40B4-BE49-F238E27FC236}">
                <a16:creationId xmlns:a16="http://schemas.microsoft.com/office/drawing/2014/main" id="{E6041AEE-3EC2-2E4E-B393-8529322C5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979" y="213327"/>
            <a:ext cx="827395" cy="6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entagon 20">
            <a:extLst>
              <a:ext uri="{FF2B5EF4-FFF2-40B4-BE49-F238E27FC236}">
                <a16:creationId xmlns:a16="http://schemas.microsoft.com/office/drawing/2014/main" id="{3478D305-E944-694C-B755-C815E9848598}"/>
              </a:ext>
            </a:extLst>
          </p:cNvPr>
          <p:cNvSpPr/>
          <p:nvPr/>
        </p:nvSpPr>
        <p:spPr>
          <a:xfrm>
            <a:off x="37913" y="156341"/>
            <a:ext cx="758663" cy="53860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C0F32FB6-AC86-A844-A3EC-4C704F662516}"/>
              </a:ext>
            </a:extLst>
          </p:cNvPr>
          <p:cNvSpPr/>
          <p:nvPr/>
        </p:nvSpPr>
        <p:spPr>
          <a:xfrm>
            <a:off x="320341" y="786224"/>
            <a:ext cx="3838226" cy="2293416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entury Gothic"/>
              </a:rPr>
              <a:t>Table Activity (3-5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entury Gothic"/>
              </a:rPr>
              <a:t>List all the different healthcare experiences you have had. Click for some common ones. </a:t>
            </a:r>
          </a:p>
        </p:txBody>
      </p:sp>
      <p:sp>
        <p:nvSpPr>
          <p:cNvPr id="24" name="Rectangle: Rounded Corners 33">
            <a:extLst>
              <a:ext uri="{FF2B5EF4-FFF2-40B4-BE49-F238E27FC236}">
                <a16:creationId xmlns:a16="http://schemas.microsoft.com/office/drawing/2014/main" id="{364F8D67-1A5E-AB4B-9552-49975FA88779}"/>
              </a:ext>
            </a:extLst>
          </p:cNvPr>
          <p:cNvSpPr/>
          <p:nvPr/>
        </p:nvSpPr>
        <p:spPr>
          <a:xfrm>
            <a:off x="796574" y="5035103"/>
            <a:ext cx="3350164" cy="1405557"/>
          </a:xfrm>
          <a:prstGeom prst="roundRect">
            <a:avLst/>
          </a:prstGeom>
          <a:solidFill>
            <a:srgbClr val="F8D0D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Most of you will have had vaccinations against childhood diseases or for holidays abroad.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CE7AED-F21F-0A44-836D-F1336BB6D1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541" y="3118128"/>
            <a:ext cx="2476601" cy="1768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3B043A-637A-F746-8B5E-FE4B4850B2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218" y="3118128"/>
            <a:ext cx="2202614" cy="17682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B9F2DB-164F-0C42-BB7C-E45A4E074A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541" y="1113054"/>
            <a:ext cx="2476602" cy="18563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C9ED04E-34DC-C541-B074-B9705F8243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44" y="3118128"/>
            <a:ext cx="3010266" cy="176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9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02">
            <a:extLst>
              <a:ext uri="{FF2B5EF4-FFF2-40B4-BE49-F238E27FC236}">
                <a16:creationId xmlns:a16="http://schemas.microsoft.com/office/drawing/2014/main" id="{9CDD5B44-CA19-4BE4-A1A1-2D69167CF9F4}"/>
              </a:ext>
            </a:extLst>
          </p:cNvPr>
          <p:cNvSpPr txBox="1"/>
          <p:nvPr/>
        </p:nvSpPr>
        <p:spPr>
          <a:xfrm>
            <a:off x="7334945" y="6593964"/>
            <a:ext cx="1701551" cy="288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100" dirty="0">
                <a:solidFill>
                  <a:srgbClr val="2D2D2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 </a:t>
            </a:r>
            <a:r>
              <a:rPr lang="en-GB" sz="1000" dirty="0">
                <a:solidFill>
                  <a:srgbClr val="2D2D2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©VotesForSchools2019</a:t>
            </a:r>
          </a:p>
        </p:txBody>
      </p:sp>
      <p:sp>
        <p:nvSpPr>
          <p:cNvPr id="10" name="Shape 114">
            <a:extLst>
              <a:ext uri="{FF2B5EF4-FFF2-40B4-BE49-F238E27FC236}">
                <a16:creationId xmlns:a16="http://schemas.microsoft.com/office/drawing/2014/main" id="{C65ECCCA-541B-6747-BBA6-E7FAB693D6B1}"/>
              </a:ext>
            </a:extLst>
          </p:cNvPr>
          <p:cNvSpPr/>
          <p:nvPr/>
        </p:nvSpPr>
        <p:spPr>
          <a:xfrm>
            <a:off x="796574" y="208607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Where did you experience healthcare?</a:t>
            </a:r>
          </a:p>
        </p:txBody>
      </p:sp>
      <p:sp>
        <p:nvSpPr>
          <p:cNvPr id="14" name="Shape 88">
            <a:extLst>
              <a:ext uri="{FF2B5EF4-FFF2-40B4-BE49-F238E27FC236}">
                <a16:creationId xmlns:a16="http://schemas.microsoft.com/office/drawing/2014/main" id="{898E861F-C98E-8E43-B221-168B55957E03}"/>
              </a:ext>
            </a:extLst>
          </p:cNvPr>
          <p:cNvSpPr/>
          <p:nvPr/>
        </p:nvSpPr>
        <p:spPr>
          <a:xfrm>
            <a:off x="122787" y="10631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15" name="Pentagon 20">
            <a:extLst>
              <a:ext uri="{FF2B5EF4-FFF2-40B4-BE49-F238E27FC236}">
                <a16:creationId xmlns:a16="http://schemas.microsoft.com/office/drawing/2014/main" id="{30B7ACA0-D169-2945-BD63-E0622FEE9BDF}"/>
              </a:ext>
            </a:extLst>
          </p:cNvPr>
          <p:cNvSpPr/>
          <p:nvPr/>
        </p:nvSpPr>
        <p:spPr>
          <a:xfrm>
            <a:off x="37913" y="156341"/>
            <a:ext cx="758663" cy="53860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F76A8D78-5742-2E41-8706-20115BB35CE5}"/>
              </a:ext>
            </a:extLst>
          </p:cNvPr>
          <p:cNvSpPr/>
          <p:nvPr/>
        </p:nvSpPr>
        <p:spPr>
          <a:xfrm>
            <a:off x="346496" y="644061"/>
            <a:ext cx="4496373" cy="2483414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entury Gothic"/>
              </a:rPr>
              <a:t>Paired discussion task (1 min) Where do you think healthcare takes place? </a:t>
            </a:r>
            <a:endParaRPr lang="en-GB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entury Gothic"/>
            </a:endParaRPr>
          </a:p>
        </p:txBody>
      </p:sp>
      <p:pic>
        <p:nvPicPr>
          <p:cNvPr id="18" name="Picture 2" descr="Image result for wow careers">
            <a:extLst>
              <a:ext uri="{FF2B5EF4-FFF2-40B4-BE49-F238E27FC236}">
                <a16:creationId xmlns:a16="http://schemas.microsoft.com/office/drawing/2014/main" id="{249C3069-2F50-3749-B280-51F614D56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979" y="213327"/>
            <a:ext cx="827395" cy="6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33">
            <a:extLst>
              <a:ext uri="{FF2B5EF4-FFF2-40B4-BE49-F238E27FC236}">
                <a16:creationId xmlns:a16="http://schemas.microsoft.com/office/drawing/2014/main" id="{D2079029-CD4B-4D84-BBC9-1D58A5B7AE87}"/>
              </a:ext>
            </a:extLst>
          </p:cNvPr>
          <p:cNvSpPr/>
          <p:nvPr/>
        </p:nvSpPr>
        <p:spPr>
          <a:xfrm>
            <a:off x="6271895" y="3340854"/>
            <a:ext cx="2126099" cy="679226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School</a:t>
            </a:r>
          </a:p>
        </p:txBody>
      </p:sp>
      <p:sp>
        <p:nvSpPr>
          <p:cNvPr id="11" name="Rectangle: Rounded Corners 33">
            <a:extLst>
              <a:ext uri="{FF2B5EF4-FFF2-40B4-BE49-F238E27FC236}">
                <a16:creationId xmlns:a16="http://schemas.microsoft.com/office/drawing/2014/main" id="{CA126CF9-6D01-4908-8AF8-33BD8FED61EA}"/>
              </a:ext>
            </a:extLst>
          </p:cNvPr>
          <p:cNvSpPr/>
          <p:nvPr/>
        </p:nvSpPr>
        <p:spPr>
          <a:xfrm>
            <a:off x="6271895" y="1136136"/>
            <a:ext cx="2126099" cy="679226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Hospital</a:t>
            </a:r>
          </a:p>
        </p:txBody>
      </p:sp>
      <p:sp>
        <p:nvSpPr>
          <p:cNvPr id="12" name="Rectangle: Rounded Corners 33">
            <a:extLst>
              <a:ext uri="{FF2B5EF4-FFF2-40B4-BE49-F238E27FC236}">
                <a16:creationId xmlns:a16="http://schemas.microsoft.com/office/drawing/2014/main" id="{AAB4AF52-C2AB-4FF1-B643-E9AF7CE67BAB}"/>
              </a:ext>
            </a:extLst>
          </p:cNvPr>
          <p:cNvSpPr/>
          <p:nvPr/>
        </p:nvSpPr>
        <p:spPr>
          <a:xfrm>
            <a:off x="6271895" y="2238495"/>
            <a:ext cx="2126099" cy="679226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Doctor’s Surgery</a:t>
            </a:r>
          </a:p>
        </p:txBody>
      </p:sp>
      <p:sp>
        <p:nvSpPr>
          <p:cNvPr id="13" name="Rectangle: Rounded Corners 33">
            <a:extLst>
              <a:ext uri="{FF2B5EF4-FFF2-40B4-BE49-F238E27FC236}">
                <a16:creationId xmlns:a16="http://schemas.microsoft.com/office/drawing/2014/main" id="{3347B736-9D75-47CA-BDCC-E98116AF4503}"/>
              </a:ext>
            </a:extLst>
          </p:cNvPr>
          <p:cNvSpPr/>
          <p:nvPr/>
        </p:nvSpPr>
        <p:spPr>
          <a:xfrm>
            <a:off x="3508949" y="4912629"/>
            <a:ext cx="2126099" cy="679226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Ambulance</a:t>
            </a:r>
          </a:p>
        </p:txBody>
      </p:sp>
      <p:sp>
        <p:nvSpPr>
          <p:cNvPr id="19" name="Rectangle: Rounded Corners 33">
            <a:extLst>
              <a:ext uri="{FF2B5EF4-FFF2-40B4-BE49-F238E27FC236}">
                <a16:creationId xmlns:a16="http://schemas.microsoft.com/office/drawing/2014/main" id="{2351449F-9D80-4B2E-A42A-DC3AD8214F57}"/>
              </a:ext>
            </a:extLst>
          </p:cNvPr>
          <p:cNvSpPr/>
          <p:nvPr/>
        </p:nvSpPr>
        <p:spPr>
          <a:xfrm>
            <a:off x="6271895" y="4448753"/>
            <a:ext cx="2126099" cy="679226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 Home</a:t>
            </a:r>
          </a:p>
        </p:txBody>
      </p:sp>
      <p:sp>
        <p:nvSpPr>
          <p:cNvPr id="20" name="Rectangle: Rounded Corners 33">
            <a:extLst>
              <a:ext uri="{FF2B5EF4-FFF2-40B4-BE49-F238E27FC236}">
                <a16:creationId xmlns:a16="http://schemas.microsoft.com/office/drawing/2014/main" id="{A1C20E81-A49C-4AE6-9323-412EB7FD63A8}"/>
              </a:ext>
            </a:extLst>
          </p:cNvPr>
          <p:cNvSpPr/>
          <p:nvPr/>
        </p:nvSpPr>
        <p:spPr>
          <a:xfrm>
            <a:off x="3524233" y="3929644"/>
            <a:ext cx="2126099" cy="679226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Cruise Ship</a:t>
            </a:r>
          </a:p>
        </p:txBody>
      </p:sp>
      <p:sp>
        <p:nvSpPr>
          <p:cNvPr id="21" name="Rectangle: Rounded Corners 33">
            <a:extLst>
              <a:ext uri="{FF2B5EF4-FFF2-40B4-BE49-F238E27FC236}">
                <a16:creationId xmlns:a16="http://schemas.microsoft.com/office/drawing/2014/main" id="{A1072CC1-8A1A-434C-B995-DD4CE1395E15}"/>
              </a:ext>
            </a:extLst>
          </p:cNvPr>
          <p:cNvSpPr/>
          <p:nvPr/>
        </p:nvSpPr>
        <p:spPr>
          <a:xfrm>
            <a:off x="3508950" y="2946659"/>
            <a:ext cx="2126099" cy="679226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Dentist</a:t>
            </a:r>
          </a:p>
        </p:txBody>
      </p:sp>
      <p:sp>
        <p:nvSpPr>
          <p:cNvPr id="22" name="Rectangle: Rounded Corners 33">
            <a:extLst>
              <a:ext uri="{FF2B5EF4-FFF2-40B4-BE49-F238E27FC236}">
                <a16:creationId xmlns:a16="http://schemas.microsoft.com/office/drawing/2014/main" id="{0A263E3E-0788-4BB5-AB30-3FC2F81657CB}"/>
              </a:ext>
            </a:extLst>
          </p:cNvPr>
          <p:cNvSpPr/>
          <p:nvPr/>
        </p:nvSpPr>
        <p:spPr>
          <a:xfrm>
            <a:off x="638013" y="3639942"/>
            <a:ext cx="2126099" cy="679226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Field Hospital</a:t>
            </a:r>
          </a:p>
        </p:txBody>
      </p:sp>
      <p:sp>
        <p:nvSpPr>
          <p:cNvPr id="23" name="Rectangle: Rounded Corners 33">
            <a:extLst>
              <a:ext uri="{FF2B5EF4-FFF2-40B4-BE49-F238E27FC236}">
                <a16:creationId xmlns:a16="http://schemas.microsoft.com/office/drawing/2014/main" id="{9B358FC9-33A8-42C5-B8EF-98400E80D728}"/>
              </a:ext>
            </a:extLst>
          </p:cNvPr>
          <p:cNvSpPr/>
          <p:nvPr/>
        </p:nvSpPr>
        <p:spPr>
          <a:xfrm>
            <a:off x="6271895" y="5552916"/>
            <a:ext cx="2126099" cy="679226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Optician</a:t>
            </a:r>
          </a:p>
        </p:txBody>
      </p:sp>
      <p:sp>
        <p:nvSpPr>
          <p:cNvPr id="24" name="Rectangle: Rounded Corners 33">
            <a:extLst>
              <a:ext uri="{FF2B5EF4-FFF2-40B4-BE49-F238E27FC236}">
                <a16:creationId xmlns:a16="http://schemas.microsoft.com/office/drawing/2014/main" id="{CEE13E16-3B0C-4EF7-9C47-ADA761FAA8A8}"/>
              </a:ext>
            </a:extLst>
          </p:cNvPr>
          <p:cNvSpPr/>
          <p:nvPr/>
        </p:nvSpPr>
        <p:spPr>
          <a:xfrm>
            <a:off x="638012" y="4584280"/>
            <a:ext cx="2126099" cy="679226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Specialist</a:t>
            </a:r>
          </a:p>
        </p:txBody>
      </p:sp>
      <p:sp>
        <p:nvSpPr>
          <p:cNvPr id="25" name="Rectangle: Rounded Corners 33">
            <a:extLst>
              <a:ext uri="{FF2B5EF4-FFF2-40B4-BE49-F238E27FC236}">
                <a16:creationId xmlns:a16="http://schemas.microsoft.com/office/drawing/2014/main" id="{07238695-3DFA-4143-8959-DBC035642109}"/>
              </a:ext>
            </a:extLst>
          </p:cNvPr>
          <p:cNvSpPr/>
          <p:nvPr/>
        </p:nvSpPr>
        <p:spPr>
          <a:xfrm>
            <a:off x="3508950" y="5892680"/>
            <a:ext cx="2126099" cy="679226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Care Home</a:t>
            </a:r>
          </a:p>
        </p:txBody>
      </p:sp>
      <p:sp>
        <p:nvSpPr>
          <p:cNvPr id="26" name="Rectangle: Rounded Corners 33">
            <a:extLst>
              <a:ext uri="{FF2B5EF4-FFF2-40B4-BE49-F238E27FC236}">
                <a16:creationId xmlns:a16="http://schemas.microsoft.com/office/drawing/2014/main" id="{DBDEB618-0320-4898-BCA0-795535CFCB17}"/>
              </a:ext>
            </a:extLst>
          </p:cNvPr>
          <p:cNvSpPr/>
          <p:nvPr/>
        </p:nvSpPr>
        <p:spPr>
          <a:xfrm>
            <a:off x="638011" y="5534713"/>
            <a:ext cx="2126099" cy="679226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Community Group</a:t>
            </a:r>
          </a:p>
        </p:txBody>
      </p:sp>
    </p:spTree>
    <p:extLst>
      <p:ext uri="{BB962C8B-B14F-4D97-AF65-F5344CB8AC3E}">
        <p14:creationId xmlns:p14="http://schemas.microsoft.com/office/powerpoint/2010/main" val="191360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33">
            <a:extLst>
              <a:ext uri="{FF2B5EF4-FFF2-40B4-BE49-F238E27FC236}">
                <a16:creationId xmlns:a16="http://schemas.microsoft.com/office/drawing/2014/main" id="{FB573DA0-9866-6141-9768-3520CF0234B6}"/>
              </a:ext>
            </a:extLst>
          </p:cNvPr>
          <p:cNvSpPr/>
          <p:nvPr/>
        </p:nvSpPr>
        <p:spPr>
          <a:xfrm>
            <a:off x="5598103" y="831882"/>
            <a:ext cx="2999285" cy="5583434"/>
          </a:xfrm>
          <a:prstGeom prst="roundRect">
            <a:avLst>
              <a:gd name="adj" fmla="val 8714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n-GB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Shape 114">
            <a:extLst>
              <a:ext uri="{FF2B5EF4-FFF2-40B4-BE49-F238E27FC236}">
                <a16:creationId xmlns:a16="http://schemas.microsoft.com/office/drawing/2014/main" id="{8806C1FF-7E28-42E7-9523-CB2C7C9A51A9}"/>
              </a:ext>
            </a:extLst>
          </p:cNvPr>
          <p:cNvSpPr/>
          <p:nvPr/>
        </p:nvSpPr>
        <p:spPr>
          <a:xfrm>
            <a:off x="768897" y="172872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AC98DBA0-58D7-423A-A505-78A2F55BBA58}"/>
              </a:ext>
            </a:extLst>
          </p:cNvPr>
          <p:cNvSpPr/>
          <p:nvPr/>
        </p:nvSpPr>
        <p:spPr>
          <a:xfrm>
            <a:off x="796576" y="181055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31" name="Shape 102">
            <a:extLst>
              <a:ext uri="{FF2B5EF4-FFF2-40B4-BE49-F238E27FC236}">
                <a16:creationId xmlns:a16="http://schemas.microsoft.com/office/drawing/2014/main" id="{AAA1CDBA-BA86-4C79-A3DF-F9EF5E171521}"/>
              </a:ext>
            </a:extLst>
          </p:cNvPr>
          <p:cNvSpPr txBox="1"/>
          <p:nvPr/>
        </p:nvSpPr>
        <p:spPr>
          <a:xfrm>
            <a:off x="7334945" y="6593964"/>
            <a:ext cx="1701551" cy="288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100" dirty="0">
                <a:solidFill>
                  <a:srgbClr val="2D2D2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 </a:t>
            </a:r>
            <a:r>
              <a:rPr lang="en-GB" sz="1000" dirty="0">
                <a:solidFill>
                  <a:srgbClr val="2D2D2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©VotesForSchools2019</a:t>
            </a:r>
          </a:p>
        </p:txBody>
      </p:sp>
      <p:sp>
        <p:nvSpPr>
          <p:cNvPr id="29" name="Shape 114">
            <a:extLst>
              <a:ext uri="{FF2B5EF4-FFF2-40B4-BE49-F238E27FC236}">
                <a16:creationId xmlns:a16="http://schemas.microsoft.com/office/drawing/2014/main" id="{320CE8B6-3700-AC41-BDB8-785348655E54}"/>
              </a:ext>
            </a:extLst>
          </p:cNvPr>
          <p:cNvSpPr/>
          <p:nvPr/>
        </p:nvSpPr>
        <p:spPr>
          <a:xfrm>
            <a:off x="796574" y="208607"/>
            <a:ext cx="8377538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What qualities do you need for a career in health?</a:t>
            </a:r>
          </a:p>
        </p:txBody>
      </p:sp>
      <p:sp>
        <p:nvSpPr>
          <p:cNvPr id="22" name="Rectangle: Rounded Corners 33">
            <a:extLst>
              <a:ext uri="{FF2B5EF4-FFF2-40B4-BE49-F238E27FC236}">
                <a16:creationId xmlns:a16="http://schemas.microsoft.com/office/drawing/2014/main" id="{0DAEF1CE-60B0-45EE-908E-2E9E571752BC}"/>
              </a:ext>
            </a:extLst>
          </p:cNvPr>
          <p:cNvSpPr/>
          <p:nvPr/>
        </p:nvSpPr>
        <p:spPr>
          <a:xfrm>
            <a:off x="334945" y="4976855"/>
            <a:ext cx="2576247" cy="1438461"/>
          </a:xfrm>
          <a:prstGeom prst="roundRect">
            <a:avLst/>
          </a:prstGeom>
          <a:solidFill>
            <a:srgbClr val="FFFFCC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Emotional resilience</a:t>
            </a:r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ability to adapt to stressful situations or crises.  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701C036D-5D70-4949-989C-2988668F741C}"/>
              </a:ext>
            </a:extLst>
          </p:cNvPr>
          <p:cNvSpPr/>
          <p:nvPr/>
        </p:nvSpPr>
        <p:spPr>
          <a:xfrm>
            <a:off x="342872" y="821959"/>
            <a:ext cx="4741862" cy="314536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entury Gothic"/>
              </a:rPr>
              <a:t>Individual task (2-4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entury Gothic"/>
              </a:rPr>
              <a:t>What qualities do you need to have a career in health? Write them down. Then discuss why you would need these and whether you think you have what it takes.</a:t>
            </a:r>
          </a:p>
        </p:txBody>
      </p:sp>
      <p:sp>
        <p:nvSpPr>
          <p:cNvPr id="18" name="Rectangle: Rounded Corners 33">
            <a:extLst>
              <a:ext uri="{FF2B5EF4-FFF2-40B4-BE49-F238E27FC236}">
                <a16:creationId xmlns:a16="http://schemas.microsoft.com/office/drawing/2014/main" id="{75D297C3-93B6-434D-A6AC-F70FA0219CF7}"/>
              </a:ext>
            </a:extLst>
          </p:cNvPr>
          <p:cNvSpPr/>
          <p:nvPr/>
        </p:nvSpPr>
        <p:spPr>
          <a:xfrm>
            <a:off x="3181397" y="4041083"/>
            <a:ext cx="2126099" cy="2374233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Teamwork is important in healthcare as many people may be involved in the diagnosis and treatment of a person.  </a:t>
            </a:r>
          </a:p>
        </p:txBody>
      </p:sp>
      <p:sp>
        <p:nvSpPr>
          <p:cNvPr id="20" name="Shape 88">
            <a:extLst>
              <a:ext uri="{FF2B5EF4-FFF2-40B4-BE49-F238E27FC236}">
                <a16:creationId xmlns:a16="http://schemas.microsoft.com/office/drawing/2014/main" id="{1A8493E2-4C5A-5048-B5FD-0B71BE2DD2EE}"/>
              </a:ext>
            </a:extLst>
          </p:cNvPr>
          <p:cNvSpPr/>
          <p:nvPr/>
        </p:nvSpPr>
        <p:spPr>
          <a:xfrm>
            <a:off x="122787" y="10631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23" name="Pentagon 20">
            <a:extLst>
              <a:ext uri="{FF2B5EF4-FFF2-40B4-BE49-F238E27FC236}">
                <a16:creationId xmlns:a16="http://schemas.microsoft.com/office/drawing/2014/main" id="{027BAB23-07C0-6A47-9804-3059129060EE}"/>
              </a:ext>
            </a:extLst>
          </p:cNvPr>
          <p:cNvSpPr/>
          <p:nvPr/>
        </p:nvSpPr>
        <p:spPr>
          <a:xfrm>
            <a:off x="37913" y="156341"/>
            <a:ext cx="758663" cy="53860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81E8A83-058D-4F4C-A60A-439AC09F3A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0437">
            <a:off x="4648025" y="318785"/>
            <a:ext cx="1560448" cy="2485671"/>
          </a:xfrm>
          <a:prstGeom prst="rect">
            <a:avLst/>
          </a:prstGeom>
        </p:spPr>
      </p:pic>
      <p:sp>
        <p:nvSpPr>
          <p:cNvPr id="30" name="Rectangle: Rounded Corners 33">
            <a:extLst>
              <a:ext uri="{FF2B5EF4-FFF2-40B4-BE49-F238E27FC236}">
                <a16:creationId xmlns:a16="http://schemas.microsoft.com/office/drawing/2014/main" id="{2C29E0B5-A5A1-0945-82B7-4A43B481FE81}"/>
              </a:ext>
            </a:extLst>
          </p:cNvPr>
          <p:cNvSpPr/>
          <p:nvPr/>
        </p:nvSpPr>
        <p:spPr>
          <a:xfrm>
            <a:off x="6251070" y="2403710"/>
            <a:ext cx="1759007" cy="463256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empathy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D987EDA-3DE6-4C47-A3A5-C80593F5B7FE}"/>
              </a:ext>
            </a:extLst>
          </p:cNvPr>
          <p:cNvSpPr/>
          <p:nvPr/>
        </p:nvSpPr>
        <p:spPr>
          <a:xfrm>
            <a:off x="6251070" y="3044483"/>
            <a:ext cx="1759007" cy="523718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co-operation</a:t>
            </a:r>
          </a:p>
        </p:txBody>
      </p:sp>
      <p:sp>
        <p:nvSpPr>
          <p:cNvPr id="36" name="Rectangle: Rounded Corners 33">
            <a:extLst>
              <a:ext uri="{FF2B5EF4-FFF2-40B4-BE49-F238E27FC236}">
                <a16:creationId xmlns:a16="http://schemas.microsoft.com/office/drawing/2014/main" id="{A87CA21E-723E-1B4A-ADD2-3931C4811565}"/>
              </a:ext>
            </a:extLst>
          </p:cNvPr>
          <p:cNvSpPr/>
          <p:nvPr/>
        </p:nvSpPr>
        <p:spPr>
          <a:xfrm>
            <a:off x="6251070" y="1706753"/>
            <a:ext cx="1759007" cy="463256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resilience</a:t>
            </a:r>
          </a:p>
        </p:txBody>
      </p:sp>
      <p:sp>
        <p:nvSpPr>
          <p:cNvPr id="37" name="Rectangle: Rounded Corners 33">
            <a:extLst>
              <a:ext uri="{FF2B5EF4-FFF2-40B4-BE49-F238E27FC236}">
                <a16:creationId xmlns:a16="http://schemas.microsoft.com/office/drawing/2014/main" id="{2983794C-47D5-5347-9DD9-77C9B2FA66A5}"/>
              </a:ext>
            </a:extLst>
          </p:cNvPr>
          <p:cNvSpPr/>
          <p:nvPr/>
        </p:nvSpPr>
        <p:spPr>
          <a:xfrm>
            <a:off x="6231874" y="1013094"/>
            <a:ext cx="1759007" cy="493373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understanding</a:t>
            </a:r>
          </a:p>
        </p:txBody>
      </p:sp>
      <p:sp>
        <p:nvSpPr>
          <p:cNvPr id="38" name="Rectangle: Rounded Corners 33">
            <a:extLst>
              <a:ext uri="{FF2B5EF4-FFF2-40B4-BE49-F238E27FC236}">
                <a16:creationId xmlns:a16="http://schemas.microsoft.com/office/drawing/2014/main" id="{87B2834E-1788-A447-B503-7DC95A2F7A01}"/>
              </a:ext>
            </a:extLst>
          </p:cNvPr>
          <p:cNvSpPr/>
          <p:nvPr/>
        </p:nvSpPr>
        <p:spPr>
          <a:xfrm>
            <a:off x="6251070" y="3705460"/>
            <a:ext cx="1759007" cy="523718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teamwork</a:t>
            </a:r>
          </a:p>
        </p:txBody>
      </p:sp>
      <p:sp>
        <p:nvSpPr>
          <p:cNvPr id="19" name="Rectangle: Rounded Corners 33">
            <a:extLst>
              <a:ext uri="{FF2B5EF4-FFF2-40B4-BE49-F238E27FC236}">
                <a16:creationId xmlns:a16="http://schemas.microsoft.com/office/drawing/2014/main" id="{BC6202B4-E2FA-4012-9710-5319354172D6}"/>
              </a:ext>
            </a:extLst>
          </p:cNvPr>
          <p:cNvSpPr/>
          <p:nvPr/>
        </p:nvSpPr>
        <p:spPr>
          <a:xfrm>
            <a:off x="6251069" y="4459216"/>
            <a:ext cx="1759007" cy="476491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communication</a:t>
            </a:r>
          </a:p>
        </p:txBody>
      </p:sp>
      <p:sp>
        <p:nvSpPr>
          <p:cNvPr id="21" name="Rectangle: Rounded Corners 33">
            <a:extLst>
              <a:ext uri="{FF2B5EF4-FFF2-40B4-BE49-F238E27FC236}">
                <a16:creationId xmlns:a16="http://schemas.microsoft.com/office/drawing/2014/main" id="{970CE743-9468-4D2C-9A71-A58F296B4B85}"/>
              </a:ext>
            </a:extLst>
          </p:cNvPr>
          <p:cNvSpPr/>
          <p:nvPr/>
        </p:nvSpPr>
        <p:spPr>
          <a:xfrm>
            <a:off x="6251070" y="5149057"/>
            <a:ext cx="1759007" cy="526454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problem solving</a:t>
            </a:r>
          </a:p>
        </p:txBody>
      </p:sp>
      <p:sp>
        <p:nvSpPr>
          <p:cNvPr id="25" name="Rectangle: Rounded Corners 33">
            <a:extLst>
              <a:ext uri="{FF2B5EF4-FFF2-40B4-BE49-F238E27FC236}">
                <a16:creationId xmlns:a16="http://schemas.microsoft.com/office/drawing/2014/main" id="{0EA8B3BC-26A4-4AAB-A6ED-3F78CA6F7F5E}"/>
              </a:ext>
            </a:extLst>
          </p:cNvPr>
          <p:cNvSpPr/>
          <p:nvPr/>
        </p:nvSpPr>
        <p:spPr>
          <a:xfrm>
            <a:off x="6260494" y="5804283"/>
            <a:ext cx="1759007" cy="526454"/>
          </a:xfrm>
          <a:prstGeom prst="roundRect">
            <a:avLst/>
          </a:prstGeom>
          <a:solidFill>
            <a:srgbClr val="F8D0D0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interpersonal skills</a:t>
            </a:r>
          </a:p>
        </p:txBody>
      </p:sp>
    </p:spTree>
    <p:extLst>
      <p:ext uri="{BB962C8B-B14F-4D97-AF65-F5344CB8AC3E}">
        <p14:creationId xmlns:p14="http://schemas.microsoft.com/office/powerpoint/2010/main" val="197161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18" grpId="0" animBg="1"/>
      <p:bldP spid="30" grpId="0" animBg="1"/>
      <p:bldP spid="34" grpId="0" animBg="1"/>
      <p:bldP spid="36" grpId="0" animBg="1"/>
      <p:bldP spid="37" grpId="0" animBg="1"/>
      <p:bldP spid="38" grpId="0" animBg="1"/>
      <p:bldP spid="19" grpId="0" animBg="1"/>
      <p:bldP spid="21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D7D820-A2C0-4347-8E66-A1928709D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62" y="4336860"/>
            <a:ext cx="5168348" cy="2202053"/>
          </a:xfrm>
          <a:prstGeom prst="rect">
            <a:avLst/>
          </a:prstGeom>
        </p:spPr>
      </p:pic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GB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9</a:t>
            </a:fld>
            <a:endParaRPr lang="en-GB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2">
            <a:extLst>
              <a:ext uri="{FF2B5EF4-FFF2-40B4-BE49-F238E27FC236}">
                <a16:creationId xmlns:a16="http://schemas.microsoft.com/office/drawing/2014/main" id="{628CF1BE-836A-4D83-AD92-3942BD8C9151}"/>
              </a:ext>
            </a:extLst>
          </p:cNvPr>
          <p:cNvSpPr txBox="1"/>
          <p:nvPr/>
        </p:nvSpPr>
        <p:spPr>
          <a:xfrm>
            <a:off x="7334945" y="6593964"/>
            <a:ext cx="1701551" cy="288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r>
              <a:rPr lang="en-GB" sz="1100" dirty="0">
                <a:solidFill>
                  <a:srgbClr val="2D2D2D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</a:t>
            </a:r>
            <a:r>
              <a:rPr lang="en-GB" sz="1000" dirty="0">
                <a:solidFill>
                  <a:srgbClr val="2D2D2D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©VotesForSchools2019</a:t>
            </a:r>
          </a:p>
        </p:txBody>
      </p:sp>
      <p:sp>
        <p:nvSpPr>
          <p:cNvPr id="13" name="Shape 227">
            <a:extLst>
              <a:ext uri="{FF2B5EF4-FFF2-40B4-BE49-F238E27FC236}">
                <a16:creationId xmlns:a16="http://schemas.microsoft.com/office/drawing/2014/main" id="{967D3D0C-B166-224D-A63D-BDDF7419B91E}"/>
              </a:ext>
            </a:extLst>
          </p:cNvPr>
          <p:cNvSpPr txBox="1"/>
          <p:nvPr/>
        </p:nvSpPr>
        <p:spPr>
          <a:xfrm>
            <a:off x="757977" y="205109"/>
            <a:ext cx="7427743" cy="7273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GB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ato"/>
              </a:rPr>
              <a:t>Basic First Aid</a:t>
            </a:r>
            <a:endParaRPr lang="en-GB" sz="40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ato"/>
            </a:endParaRPr>
          </a:p>
        </p:txBody>
      </p:sp>
      <p:sp>
        <p:nvSpPr>
          <p:cNvPr id="9" name="Shape 88">
            <a:extLst>
              <a:ext uri="{FF2B5EF4-FFF2-40B4-BE49-F238E27FC236}">
                <a16:creationId xmlns:a16="http://schemas.microsoft.com/office/drawing/2014/main" id="{72A511F9-228B-B348-B57B-15A3DF6FF631}"/>
              </a:ext>
            </a:extLst>
          </p:cNvPr>
          <p:cNvSpPr/>
          <p:nvPr/>
        </p:nvSpPr>
        <p:spPr>
          <a:xfrm>
            <a:off x="122787" y="10631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B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12" name="Pentagon 20">
            <a:extLst>
              <a:ext uri="{FF2B5EF4-FFF2-40B4-BE49-F238E27FC236}">
                <a16:creationId xmlns:a16="http://schemas.microsoft.com/office/drawing/2014/main" id="{DB17EFDB-6183-3747-828C-67023201915D}"/>
              </a:ext>
            </a:extLst>
          </p:cNvPr>
          <p:cNvSpPr/>
          <p:nvPr/>
        </p:nvSpPr>
        <p:spPr>
          <a:xfrm>
            <a:off x="37913" y="156341"/>
            <a:ext cx="758663" cy="53860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14" name="Rectangle: Rounded Corners 33">
            <a:extLst>
              <a:ext uri="{FF2B5EF4-FFF2-40B4-BE49-F238E27FC236}">
                <a16:creationId xmlns:a16="http://schemas.microsoft.com/office/drawing/2014/main" id="{F503482B-67A3-FF4C-96CB-FC83E22CDAB9}"/>
              </a:ext>
            </a:extLst>
          </p:cNvPr>
          <p:cNvSpPr/>
          <p:nvPr/>
        </p:nvSpPr>
        <p:spPr>
          <a:xfrm>
            <a:off x="916062" y="992509"/>
            <a:ext cx="7311877" cy="2202054"/>
          </a:xfrm>
          <a:prstGeom prst="roundRect">
            <a:avLst/>
          </a:prstGeom>
          <a:solidFill>
            <a:srgbClr val="F8D0D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can be really useful to be able to perform basic first aid in an emergency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Your school may provide training or you can search for yourself: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58E669-091F-654B-A3E2-FBBACCA78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4159323"/>
            <a:ext cx="3367563" cy="2236848"/>
          </a:xfrm>
          <a:prstGeom prst="rect">
            <a:avLst/>
          </a:prstGeom>
        </p:spPr>
      </p:pic>
      <p:sp>
        <p:nvSpPr>
          <p:cNvPr id="16" name="Rectangle: Rounded Corners 33">
            <a:extLst>
              <a:ext uri="{FF2B5EF4-FFF2-40B4-BE49-F238E27FC236}">
                <a16:creationId xmlns:a16="http://schemas.microsoft.com/office/drawing/2014/main" id="{DF2331C4-8104-5845-9418-1FDF316F6181}"/>
              </a:ext>
            </a:extLst>
          </p:cNvPr>
          <p:cNvSpPr/>
          <p:nvPr/>
        </p:nvSpPr>
        <p:spPr>
          <a:xfrm>
            <a:off x="2215782" y="1839939"/>
            <a:ext cx="4761487" cy="497576"/>
          </a:xfrm>
          <a:prstGeom prst="roundRect">
            <a:avLst/>
          </a:prstGeom>
          <a:solidFill>
            <a:schemeClr val="bg1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www.firstaidforlife.org.uk</a:t>
            </a:r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First Aid for teenagers</a:t>
            </a:r>
          </a:p>
        </p:txBody>
      </p:sp>
      <p:sp>
        <p:nvSpPr>
          <p:cNvPr id="17" name="Rectangle: Rounded Corners 33">
            <a:extLst>
              <a:ext uri="{FF2B5EF4-FFF2-40B4-BE49-F238E27FC236}">
                <a16:creationId xmlns:a16="http://schemas.microsoft.com/office/drawing/2014/main" id="{364AC559-E61E-FF4E-BD57-B542443C9C76}"/>
              </a:ext>
            </a:extLst>
          </p:cNvPr>
          <p:cNvSpPr/>
          <p:nvPr/>
        </p:nvSpPr>
        <p:spPr>
          <a:xfrm>
            <a:off x="2215782" y="2529529"/>
            <a:ext cx="4761487" cy="497576"/>
          </a:xfrm>
          <a:prstGeom prst="roundRect">
            <a:avLst/>
          </a:prstGeom>
          <a:solidFill>
            <a:schemeClr val="bg1"/>
          </a:solidFill>
          <a:ln>
            <a:solidFill>
              <a:srgbClr val="B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www.sja.org.uk</a:t>
            </a:r>
            <a:r>
              <a:rPr lang="en-GB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St John’s ambulance</a:t>
            </a:r>
          </a:p>
        </p:txBody>
      </p:sp>
      <p:pic>
        <p:nvPicPr>
          <p:cNvPr id="18" name="Picture 2" descr="Image result for wow careers">
            <a:extLst>
              <a:ext uri="{FF2B5EF4-FFF2-40B4-BE49-F238E27FC236}">
                <a16:creationId xmlns:a16="http://schemas.microsoft.com/office/drawing/2014/main" id="{8C88E73B-C27E-8542-A5FF-999C99B68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979" y="213327"/>
            <a:ext cx="827395" cy="6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786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35938</TotalTime>
  <Words>1113</Words>
  <Application>Microsoft Office PowerPoint</Application>
  <PresentationFormat>On-screen Show (4:3)</PresentationFormat>
  <Paragraphs>186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JHadfield</dc:creator>
  <cp:lastModifiedBy>Judith Hadfield</cp:lastModifiedBy>
  <cp:revision>11942</cp:revision>
  <dcterms:created xsi:type="dcterms:W3CDTF">2017-10-02T13:40:32Z</dcterms:created>
  <dcterms:modified xsi:type="dcterms:W3CDTF">2019-07-01T13:52:12Z</dcterms:modified>
</cp:coreProperties>
</file>