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1334" r:id="rId3"/>
    <p:sldId id="1336" r:id="rId4"/>
    <p:sldId id="1333" r:id="rId5"/>
    <p:sldId id="1364" r:id="rId6"/>
    <p:sldId id="1365" r:id="rId7"/>
    <p:sldId id="1367" r:id="rId8"/>
    <p:sldId id="1366" r:id="rId9"/>
    <p:sldId id="1368" r:id="rId10"/>
    <p:sldId id="1369" r:id="rId11"/>
    <p:sldId id="1340" r:id="rId12"/>
    <p:sldId id="1371" r:id="rId13"/>
    <p:sldId id="298" r:id="rId14"/>
    <p:sldId id="1373" r:id="rId15"/>
    <p:sldId id="1372" r:id="rId16"/>
    <p:sldId id="1385" r:id="rId17"/>
    <p:sldId id="1391" r:id="rId18"/>
    <p:sldId id="1377" r:id="rId19"/>
    <p:sldId id="1379" r:id="rId20"/>
    <p:sldId id="1380" r:id="rId21"/>
    <p:sldId id="1382" r:id="rId22"/>
    <p:sldId id="1384" r:id="rId23"/>
    <p:sldId id="310" r:id="rId24"/>
    <p:sldId id="1404" r:id="rId25"/>
    <p:sldId id="1405" r:id="rId26"/>
    <p:sldId id="1374" r:id="rId27"/>
    <p:sldId id="1395" r:id="rId28"/>
    <p:sldId id="1396" r:id="rId29"/>
    <p:sldId id="1397" r:id="rId30"/>
    <p:sldId id="1398" r:id="rId31"/>
    <p:sldId id="1399" r:id="rId32"/>
    <p:sldId id="1400" r:id="rId33"/>
    <p:sldId id="1394" r:id="rId34"/>
    <p:sldId id="1401" r:id="rId35"/>
    <p:sldId id="1402" r:id="rId36"/>
    <p:sldId id="1403" r:id="rId37"/>
    <p:sldId id="1390" r:id="rId38"/>
    <p:sldId id="1362" r:id="rId39"/>
    <p:sldId id="1361" r:id="rId40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B66F"/>
    <a:srgbClr val="44546A"/>
    <a:srgbClr val="E58F8F"/>
    <a:srgbClr val="3EAAA7"/>
    <a:srgbClr val="DD7558"/>
    <a:srgbClr val="6BA9D3"/>
    <a:srgbClr val="08C8C4"/>
    <a:srgbClr val="07A9A9"/>
    <a:srgbClr val="DFDED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6" autoAdjust="0"/>
    <p:restoredTop sz="77101" autoAdjust="0"/>
  </p:normalViewPr>
  <p:slideViewPr>
    <p:cSldViewPr snapToGrid="0">
      <p:cViewPr varScale="1">
        <p:scale>
          <a:sx n="63" d="100"/>
          <a:sy n="63" d="100"/>
        </p:scale>
        <p:origin x="171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CEC3560-7BA0-46DA-832D-E8B0EDF41B0A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D4D7F6A-D225-4025-99F6-DBD7CE5FF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22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s602199d2bb0d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careersservice.direct.gov.uk/job-profiles/hom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991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6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YouTube Video Link: </a:t>
            </a:r>
            <a:r>
              <a:rPr lang="en-GB" b="0" dirty="0"/>
              <a:t>https://www.youtube.com/watch?v=sozrqiEdFJk</a:t>
            </a:r>
          </a:p>
          <a:p>
            <a:r>
              <a:rPr lang="en-GB" b="1" dirty="0"/>
              <a:t>SafeShare Video link: </a:t>
            </a:r>
            <a:r>
              <a:rPr lang="en-GB" b="0" dirty="0"/>
              <a:t>https://safeshare.tv/x/sozrqiEdFJk</a:t>
            </a:r>
          </a:p>
          <a:p>
            <a:endParaRPr lang="en-GB" dirty="0"/>
          </a:p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Via video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47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66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/>
              <a:t>Microsoft Office 365</a:t>
            </a:r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27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/>
              <a:t>Via video 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3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/>
              <a:t>Via video 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475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74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Alternative Video Link – Employability Skills: </a:t>
            </a:r>
            <a:r>
              <a:rPr lang="en-GB" b="0" u="sng" dirty="0"/>
              <a:t>https://www.youtube.com/watch?v=tKKPUYfOkvw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SafeShare Video Link: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https://safeshare.tv/x/ss602199d2bb0de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Via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93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05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9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70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6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Microsoft Office 365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22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5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3036" indent="-243036">
              <a:buAutoNum type="arabicParenR"/>
            </a:pPr>
            <a:r>
              <a:rPr lang="en-GB" dirty="0"/>
              <a:t>https://www.youtube.com/channel/UCPwftEor7g8nOg6cu-R0KXw (University of Exeter)</a:t>
            </a:r>
          </a:p>
          <a:p>
            <a:pPr marL="243036" indent="-243036">
              <a:buAutoNum type="arabicParenR"/>
            </a:pPr>
            <a:r>
              <a:rPr lang="en-GB" dirty="0">
                <a:hlinkClick r:id="rId3"/>
              </a:rPr>
              <a:t>https://nationalcareersservice.direct.gov.uk/job-profiles/home</a:t>
            </a:r>
            <a:endParaRPr lang="en-GB" dirty="0"/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00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https://www.surreylocaloffer.org.uk/young-people/preparing-for-adulthood/supported-internships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28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https://www.surreylocaloffer.org.uk/young-people/preparing-for-adulthood/supported-internships</a:t>
            </a:r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083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961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968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205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50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https://climate.nasa.gov/faq/12/whats-the-difference-between-climate-change-and-global-warming/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047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31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225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110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966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671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https://www.surreylocaloffer.org.uk/young-people/preparing-for-adulthood/pathways-to-employment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610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77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https://icould.com/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https://nationalcareers.service.gov.uk/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https://www.careerpilot.org.uk/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https://www.bbc.co.uk/bitesize/careers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https://www.princes-trust.org.uk/help-for-young-people/who-else/employment/careers-advice</a:t>
            </a:r>
          </a:p>
          <a:p>
            <a:pPr marL="241539" indent="-241539">
              <a:buAutoNum type="arabicParenR"/>
            </a:pPr>
            <a:r>
              <a:rPr lang="en-GB" b="0" dirty="0"/>
              <a:t>https://nationalcareersweek.com/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https://launchyourcareer.com/en_UK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https://www.coursesonline.co.uk/enneagram-personality-test/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06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78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74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911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03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51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3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76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7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26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71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56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4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82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9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91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03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6869">
                <a:alpha val="43000"/>
                <a:lumMod val="99000"/>
                <a:lumOff val="1000"/>
              </a:srgbClr>
            </a:gs>
            <a:gs pos="100000">
              <a:srgbClr val="2B6890">
                <a:alpha val="43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68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27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ozrqiEdFJ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s602199d2bb0d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s-trust.org.uk/help-for-young-people/who-else/employment/careers-advice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coursesonline.co.uk/enneagram-personality-test/" TargetMode="Externa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unchyourcareer.com/en_UK" TargetMode="External"/><Relationship Id="rId11" Type="http://schemas.openxmlformats.org/officeDocument/2006/relationships/hyperlink" Target="https://nationalcareers.service.gov.uk/" TargetMode="External"/><Relationship Id="rId5" Type="http://schemas.openxmlformats.org/officeDocument/2006/relationships/hyperlink" Target="https://www.bbc.co.uk/bitesize/careers" TargetMode="External"/><Relationship Id="rId10" Type="http://schemas.openxmlformats.org/officeDocument/2006/relationships/hyperlink" Target="https://nationalcareersweek.com/" TargetMode="External"/><Relationship Id="rId4" Type="http://schemas.openxmlformats.org/officeDocument/2006/relationships/hyperlink" Target="https://icould.com/" TargetMode="External"/><Relationship Id="rId9" Type="http://schemas.openxmlformats.org/officeDocument/2006/relationships/hyperlink" Target="https://www.careerpilot.org.uk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6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59B900-8A5E-1ED1-56FA-27BDCECDA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84209"/>
            <a:ext cx="6858000" cy="1241711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Jobs That Can Save the Planet</a:t>
            </a:r>
          </a:p>
          <a:p>
            <a:r>
              <a:rPr lang="en-GB" sz="3600" b="1" dirty="0">
                <a:latin typeface="Century Gothic" panose="020B0502020202020204" pitchFamily="34" charset="0"/>
              </a:rPr>
              <a:t>KS5 SEND Lesson</a:t>
            </a:r>
          </a:p>
        </p:txBody>
      </p:sp>
      <p:pic>
        <p:nvPicPr>
          <p:cNvPr id="5" name="Picture 4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F7F8FD64-AF60-02F2-0E87-9D3D5A5C8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0" y="378408"/>
            <a:ext cx="3782766" cy="1241711"/>
          </a:xfrm>
          <a:prstGeom prst="rect">
            <a:avLst/>
          </a:prstGeom>
        </p:spPr>
      </p:pic>
      <p:pic>
        <p:nvPicPr>
          <p:cNvPr id="7" name="Picture 6" descr="A white logo with a leaf&#10;&#10;Description automatically generated with low confidence">
            <a:extLst>
              <a:ext uri="{FF2B5EF4-FFF2-40B4-BE49-F238E27FC236}">
                <a16:creationId xmlns:a16="http://schemas.microsoft.com/office/drawing/2014/main" id="{BB42BCEB-EB40-CA1E-2E83-B393331BB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131" y="378407"/>
            <a:ext cx="1376699" cy="12417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7F73A0-37C2-714D-4D98-D1F9180FA130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717627-2A52-06E9-033F-9CAD6F4EC1E9}"/>
              </a:ext>
            </a:extLst>
          </p:cNvPr>
          <p:cNvGrpSpPr/>
          <p:nvPr/>
        </p:nvGrpSpPr>
        <p:grpSpPr>
          <a:xfrm>
            <a:off x="1036520" y="4591289"/>
            <a:ext cx="7070960" cy="791711"/>
            <a:chOff x="1036520" y="4487062"/>
            <a:chExt cx="7070960" cy="791711"/>
          </a:xfrm>
        </p:grpSpPr>
        <p:pic>
          <p:nvPicPr>
            <p:cNvPr id="4" name="Picture 3" descr="A picture containing screenshot, graphics, font, graphic design&#10;&#10;Description automatically generated">
              <a:extLst>
                <a:ext uri="{FF2B5EF4-FFF2-40B4-BE49-F238E27FC236}">
                  <a16:creationId xmlns:a16="http://schemas.microsoft.com/office/drawing/2014/main" id="{5A6BB81A-CBF1-85A8-99EE-12F4E5CD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035" y="4655126"/>
              <a:ext cx="3017554" cy="4555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746730-9C5C-5975-881D-475B24B54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4449" y="4487062"/>
              <a:ext cx="1063031" cy="7917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5BBDAE-1B6A-2DBF-B95A-6C6BAD7BE6AD}"/>
                </a:ext>
              </a:extLst>
            </p:cNvPr>
            <p:cNvSpPr txBox="1"/>
            <p:nvPr/>
          </p:nvSpPr>
          <p:spPr>
            <a:xfrm>
              <a:off x="1036520" y="4713641"/>
              <a:ext cx="2074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In association with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6F625A-0817-2CBB-48AC-45456521F33B}"/>
                </a:ext>
              </a:extLst>
            </p:cNvPr>
            <p:cNvSpPr txBox="1"/>
            <p:nvPr/>
          </p:nvSpPr>
          <p:spPr>
            <a:xfrm>
              <a:off x="6208331" y="4713641"/>
              <a:ext cx="7963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and</a:t>
              </a:r>
            </a:p>
          </p:txBody>
        </p:sp>
      </p:grpSp>
      <p:pic>
        <p:nvPicPr>
          <p:cNvPr id="6" name="Picture 5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88A33548-DFFE-9FD5-E7DD-0B1109C94D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" y="4990011"/>
            <a:ext cx="5379095" cy="22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9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can we do about climate change?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E2A987-D185-F1DB-09DF-9F4E098374B4}"/>
              </a:ext>
            </a:extLst>
          </p:cNvPr>
          <p:cNvSpPr/>
          <p:nvPr/>
        </p:nvSpPr>
        <p:spPr>
          <a:xfrm>
            <a:off x="-1149382" y="4067357"/>
            <a:ext cx="7467055" cy="7467055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4A076-521F-EBF7-C26E-6BC4152E9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7">
            <a:off x="5102929" y="3900116"/>
            <a:ext cx="3685664" cy="238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F9385CF0-6071-8F0F-C8C2-1646E4520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4406" y="4456559"/>
            <a:ext cx="6688652" cy="668865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645C3A-A6F2-288F-60A7-DC0316D84A4D}"/>
              </a:ext>
            </a:extLst>
          </p:cNvPr>
          <p:cNvSpPr/>
          <p:nvPr/>
        </p:nvSpPr>
        <p:spPr>
          <a:xfrm>
            <a:off x="5089325" y="2026418"/>
            <a:ext cx="3712872" cy="1704591"/>
          </a:xfrm>
          <a:prstGeom prst="roundRect">
            <a:avLst/>
          </a:prstGeom>
          <a:solidFill>
            <a:srgbClr val="6BA9D3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glow rad="101600">
                    <a:schemeClr val="accent2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We can work in jobs that help, for example,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making electricity or powering cars in a way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that is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 cleaner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for our planet.</a:t>
            </a:r>
          </a:p>
        </p:txBody>
      </p:sp>
      <p:pic>
        <p:nvPicPr>
          <p:cNvPr id="16" name="Picture 2" descr="architectural photography of building with people in it during nighttime">
            <a:extLst>
              <a:ext uri="{FF2B5EF4-FFF2-40B4-BE49-F238E27FC236}">
                <a16:creationId xmlns:a16="http://schemas.microsoft.com/office/drawing/2014/main" id="{258775A8-416F-2106-FD25-55EF1BCC1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616" y="1807665"/>
            <a:ext cx="3908384" cy="1407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085305-9CA5-CB18-2CD2-F1CC3125035F}"/>
              </a:ext>
            </a:extLst>
          </p:cNvPr>
          <p:cNvSpPr/>
          <p:nvPr/>
        </p:nvSpPr>
        <p:spPr>
          <a:xfrm>
            <a:off x="1706897" y="1371775"/>
            <a:ext cx="3240942" cy="752017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glow rad="101600">
                    <a:srgbClr val="6BA9D3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Companies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can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save electricity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by using less. </a:t>
            </a:r>
          </a:p>
        </p:txBody>
      </p:sp>
    </p:spTree>
    <p:extLst>
      <p:ext uri="{BB962C8B-B14F-4D97-AF65-F5344CB8AC3E}">
        <p14:creationId xmlns:p14="http://schemas.microsoft.com/office/powerpoint/2010/main" val="6476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12254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 descr="Green and white text on a black background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B314C19F-F342-C323-5160-48F1DCAD4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1565966"/>
            <a:ext cx="8539068" cy="47438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A0EA0B-C774-1E11-B9EE-37C728B92EBA}"/>
              </a:ext>
            </a:extLst>
          </p:cNvPr>
          <p:cNvSpPr/>
          <p:nvPr/>
        </p:nvSpPr>
        <p:spPr>
          <a:xfrm>
            <a:off x="666001" y="5124103"/>
            <a:ext cx="7811997" cy="915291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Activity (15 mins)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Click the picture to watch The WOW Show’s film about jobs that can save the planet. </a:t>
            </a: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7FF00FC6-0073-2F23-8858-4342F875F7A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14" name="Shape 114">
            <a:extLst>
              <a:ext uri="{FF2B5EF4-FFF2-40B4-BE49-F238E27FC236}">
                <a16:creationId xmlns:a16="http://schemas.microsoft.com/office/drawing/2014/main" id="{D84407FD-6F20-7175-53F2-20D0DDD0C378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the planet</a:t>
            </a: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rId3"/>
            <a:extLst>
              <a:ext uri="{FF2B5EF4-FFF2-40B4-BE49-F238E27FC236}">
                <a16:creationId xmlns:a16="http://schemas.microsoft.com/office/drawing/2014/main" id="{5F1BC763-0B7C-D901-D730-CE2C683E18C2}"/>
              </a:ext>
            </a:extLst>
          </p:cNvPr>
          <p:cNvSpPr/>
          <p:nvPr/>
        </p:nvSpPr>
        <p:spPr>
          <a:xfrm>
            <a:off x="7807427" y="1733897"/>
            <a:ext cx="832384" cy="59560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0:00- 12:38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67998D8-E9E9-5EBB-D6D2-0D0BA429DCB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22417533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004CEC-ABC8-1FEB-01D2-4AE3BCF3302D}"/>
              </a:ext>
            </a:extLst>
          </p:cNvPr>
          <p:cNvSpPr/>
          <p:nvPr/>
        </p:nvSpPr>
        <p:spPr>
          <a:xfrm>
            <a:off x="693580" y="5571137"/>
            <a:ext cx="3877056" cy="985784"/>
          </a:xfrm>
          <a:prstGeom prst="roundRect">
            <a:avLst/>
          </a:prstGeom>
          <a:solidFill>
            <a:srgbClr val="07A9A9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pay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in green jobs is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very good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too. 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6233-3B50-17BA-24DA-925F44827BF2}"/>
              </a:ext>
            </a:extLst>
          </p:cNvPr>
          <p:cNvSpPr/>
          <p:nvPr/>
        </p:nvSpPr>
        <p:spPr>
          <a:xfrm>
            <a:off x="693580" y="1381662"/>
            <a:ext cx="3877056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Were there any jobs in the film that you thought you might like to do?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30B9CB-868A-75F0-4B7F-724F767A8886}"/>
              </a:ext>
            </a:extLst>
          </p:cNvPr>
          <p:cNvSpPr/>
          <p:nvPr/>
        </p:nvSpPr>
        <p:spPr>
          <a:xfrm>
            <a:off x="693580" y="2833605"/>
            <a:ext cx="3877056" cy="1080000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575857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will be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more green jobs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than ever when you leave school. 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2C8E21F-9CE4-602D-6AC8-F5C9BA3F4351}"/>
              </a:ext>
            </a:extLst>
          </p:cNvPr>
          <p:cNvSpPr/>
          <p:nvPr/>
        </p:nvSpPr>
        <p:spPr>
          <a:xfrm>
            <a:off x="693580" y="4204953"/>
            <a:ext cx="3877056" cy="1074836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lots of jobs at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lots of different levels.  </a:t>
            </a:r>
          </a:p>
        </p:txBody>
      </p:sp>
      <p:pic>
        <p:nvPicPr>
          <p:cNvPr id="13" name="Picture 12" descr="A picture containing text, paper, banknote, paper product&#10;&#10;Description automatically generated">
            <a:extLst>
              <a:ext uri="{FF2B5EF4-FFF2-40B4-BE49-F238E27FC236}">
                <a16:creationId xmlns:a16="http://schemas.microsoft.com/office/drawing/2014/main" id="{92816C85-18F2-ED21-D703-71DA12904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85370" y="1992991"/>
            <a:ext cx="5840204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 car being charged">
            <a:extLst>
              <a:ext uri="{FF2B5EF4-FFF2-40B4-BE49-F238E27FC236}">
                <a16:creationId xmlns:a16="http://schemas.microsoft.com/office/drawing/2014/main" id="{D8B847F4-84C0-AA33-F86A-5D125116A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5325"/>
            <a:ext cx="9144000" cy="5856696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Transport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6233-3B50-17BA-24DA-925F44827BF2}"/>
              </a:ext>
            </a:extLst>
          </p:cNvPr>
          <p:cNvSpPr/>
          <p:nvPr/>
        </p:nvSpPr>
        <p:spPr>
          <a:xfrm>
            <a:off x="2567276" y="1375341"/>
            <a:ext cx="4009449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Would you like to work in transport?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jobs do you think there are?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23EAB3-62EE-F736-96BE-C487EEB08D8B}"/>
              </a:ext>
            </a:extLst>
          </p:cNvPr>
          <p:cNvSpPr/>
          <p:nvPr/>
        </p:nvSpPr>
        <p:spPr>
          <a:xfrm>
            <a:off x="508856" y="5630779"/>
            <a:ext cx="8126289" cy="787562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Are you interested in working with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electric vehicles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? In the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making,  driving or repairing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of them?</a:t>
            </a:r>
          </a:p>
        </p:txBody>
      </p:sp>
    </p:spTree>
    <p:extLst>
      <p:ext uri="{BB962C8B-B14F-4D97-AF65-F5344CB8AC3E}">
        <p14:creationId xmlns:p14="http://schemas.microsoft.com/office/powerpoint/2010/main" val="36083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construction equipment&#10;&#10;Description automatically generated with low confidence">
            <a:extLst>
              <a:ext uri="{FF2B5EF4-FFF2-40B4-BE49-F238E27FC236}">
                <a16:creationId xmlns:a16="http://schemas.microsoft.com/office/drawing/2014/main" id="{CD977CCD-03F5-23AF-2047-8A165368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2" r="12275"/>
          <a:stretch/>
        </p:blipFill>
        <p:spPr>
          <a:xfrm>
            <a:off x="-2729" y="1017796"/>
            <a:ext cx="9146729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Construction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3DF52D-21FC-EAF4-AA51-DAF955DED533}"/>
              </a:ext>
            </a:extLst>
          </p:cNvPr>
          <p:cNvSpPr/>
          <p:nvPr/>
        </p:nvSpPr>
        <p:spPr>
          <a:xfrm>
            <a:off x="2382249" y="1213915"/>
            <a:ext cx="4379503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Would you like to work in construction?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jobs do you think there are?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BA9DBD-1B9A-F2D7-CB17-70DC079C5254}"/>
              </a:ext>
            </a:extLst>
          </p:cNvPr>
          <p:cNvSpPr/>
          <p:nvPr/>
        </p:nvSpPr>
        <p:spPr>
          <a:xfrm>
            <a:off x="609599" y="5133474"/>
            <a:ext cx="6152153" cy="1090908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 million jobs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construction. There are lots of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roles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needing lots of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skills and qualifications.  </a:t>
            </a:r>
          </a:p>
        </p:txBody>
      </p:sp>
    </p:spTree>
    <p:extLst>
      <p:ext uri="{BB962C8B-B14F-4D97-AF65-F5344CB8AC3E}">
        <p14:creationId xmlns:p14="http://schemas.microsoft.com/office/powerpoint/2010/main" val="4426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, clothing, computer&#10;&#10;Description automatically generated">
            <a:extLst>
              <a:ext uri="{FF2B5EF4-FFF2-40B4-BE49-F238E27FC236}">
                <a16:creationId xmlns:a16="http://schemas.microsoft.com/office/drawing/2014/main" id="{8CFA2572-B38F-9A4C-78A1-8998CD45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/>
          <a:stretch/>
        </p:blipFill>
        <p:spPr>
          <a:xfrm>
            <a:off x="-1" y="1017796"/>
            <a:ext cx="9144001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Energy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82E6E9-6133-0A35-9239-7AAA5E879579}"/>
              </a:ext>
            </a:extLst>
          </p:cNvPr>
          <p:cNvSpPr/>
          <p:nvPr/>
        </p:nvSpPr>
        <p:spPr>
          <a:xfrm>
            <a:off x="2495283" y="1375341"/>
            <a:ext cx="4153435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Would you like to work in energy?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jobs do you think there are?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0F80B3-D5B7-8C80-A126-2979939568B1}"/>
              </a:ext>
            </a:extLst>
          </p:cNvPr>
          <p:cNvSpPr/>
          <p:nvPr/>
        </p:nvSpPr>
        <p:spPr>
          <a:xfrm>
            <a:off x="1445554" y="5482659"/>
            <a:ext cx="6252892" cy="893046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Would you like to work with technology to help people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use less energy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their everyday lives?</a:t>
            </a:r>
          </a:p>
        </p:txBody>
      </p:sp>
    </p:spTree>
    <p:extLst>
      <p:ext uri="{BB962C8B-B14F-4D97-AF65-F5344CB8AC3E}">
        <p14:creationId xmlns:p14="http://schemas.microsoft.com/office/powerpoint/2010/main" val="6893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indmill and Solar Panels">
            <a:extLst>
              <a:ext uri="{FF2B5EF4-FFF2-40B4-BE49-F238E27FC236}">
                <a16:creationId xmlns:a16="http://schemas.microsoft.com/office/drawing/2014/main" id="{5A475B43-DF4C-827B-1A0E-D8F33E794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07" y="1038863"/>
            <a:ext cx="9144000" cy="5819137"/>
          </a:xfrm>
          <a:prstGeom prst="rect">
            <a:avLst/>
          </a:prstGeom>
          <a:effectLst/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41859"/>
            <a:ext cx="9144000" cy="5816141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Energy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0F80B3-D5B7-8C80-A126-2979939568B1}"/>
              </a:ext>
            </a:extLst>
          </p:cNvPr>
          <p:cNvSpPr/>
          <p:nvPr/>
        </p:nvSpPr>
        <p:spPr>
          <a:xfrm>
            <a:off x="379331" y="3429000"/>
            <a:ext cx="3986784" cy="1160595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also jobs available in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energy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ways that are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good for the planet.  </a:t>
            </a:r>
          </a:p>
        </p:txBody>
      </p:sp>
    </p:spTree>
    <p:extLst>
      <p:ext uri="{BB962C8B-B14F-4D97-AF65-F5344CB8AC3E}">
        <p14:creationId xmlns:p14="http://schemas.microsoft.com/office/powerpoint/2010/main" val="639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657BE281-BEF3-2C36-FAB3-53D90367EA22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E502A22-B71B-4D3D-8934-B1770E058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13" y="1442521"/>
            <a:ext cx="7775715" cy="49907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9C091F3-05EE-4861-A5E2-F40428623425}"/>
              </a:ext>
            </a:extLst>
          </p:cNvPr>
          <p:cNvSpPr/>
          <p:nvPr/>
        </p:nvSpPr>
        <p:spPr>
          <a:xfrm>
            <a:off x="1121388" y="4957009"/>
            <a:ext cx="6895763" cy="1223371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you watch the video, discuss which of the skills you’ve looked at today you think you have. Do you think this makes you a good person for a particular job? </a:t>
            </a:r>
          </a:p>
        </p:txBody>
      </p:sp>
      <p:sp>
        <p:nvSpPr>
          <p:cNvPr id="12" name="Rectangle: Rounded Corners 11">
            <a:hlinkClick r:id="rId3"/>
            <a:extLst>
              <a:ext uri="{FF2B5EF4-FFF2-40B4-BE49-F238E27FC236}">
                <a16:creationId xmlns:a16="http://schemas.microsoft.com/office/drawing/2014/main" id="{5CF80D4E-E8BB-4B11-849A-4306145218F9}"/>
              </a:ext>
            </a:extLst>
          </p:cNvPr>
          <p:cNvSpPr/>
          <p:nvPr/>
        </p:nvSpPr>
        <p:spPr>
          <a:xfrm>
            <a:off x="7410689" y="1598476"/>
            <a:ext cx="871349" cy="566246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0:00-1:38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3CE36FDB-445D-505C-1453-2D6930BEB613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3DED9DBC-9A30-E1E2-C49C-A453A6B725DC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6" name="Picture 2" descr="Careers and Enterprise Company">
            <a:extLst>
              <a:ext uri="{FF2B5EF4-FFF2-40B4-BE49-F238E27FC236}">
                <a16:creationId xmlns:a16="http://schemas.microsoft.com/office/drawing/2014/main" id="{A2B9D06B-8BE5-9844-4C6E-F64F2E05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37381-6217-DDD1-FA9F-46AD1D80C249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21274883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erson in red sweater holding babys hand">
            <a:extLst>
              <a:ext uri="{FF2B5EF4-FFF2-40B4-BE49-F238E27FC236}">
                <a16:creationId xmlns:a16="http://schemas.microsoft.com/office/drawing/2014/main" id="{6CFCF2AF-2B60-915F-5259-894CC621A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30" y="1017796"/>
            <a:ext cx="9146729" cy="58402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29;p2">
            <a:extLst>
              <a:ext uri="{FF2B5EF4-FFF2-40B4-BE49-F238E27FC236}">
                <a16:creationId xmlns:a16="http://schemas.microsoft.com/office/drawing/2014/main" id="{FE86DC73-03DC-9238-1A08-D7C319C1C99C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99C00D8-2D9C-5FD0-B7E2-D395AB42640E}"/>
              </a:ext>
            </a:extLst>
          </p:cNvPr>
          <p:cNvSpPr/>
          <p:nvPr/>
        </p:nvSpPr>
        <p:spPr>
          <a:xfrm>
            <a:off x="3253848" y="5340900"/>
            <a:ext cx="5523797" cy="101057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 you work well with other people?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How can you practice working as part of a team? 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D3F8BD-47BC-82E3-69D4-F09459C66217}"/>
              </a:ext>
            </a:extLst>
          </p:cNvPr>
          <p:cNvSpPr/>
          <p:nvPr/>
        </p:nvSpPr>
        <p:spPr>
          <a:xfrm>
            <a:off x="379331" y="5340902"/>
            <a:ext cx="2492457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Teamwork: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Working together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C4C9B4-F8F8-1B39-E915-26C8A0E08CCC}"/>
              </a:ext>
            </a:extLst>
          </p:cNvPr>
          <p:cNvSpPr/>
          <p:nvPr/>
        </p:nvSpPr>
        <p:spPr>
          <a:xfrm>
            <a:off x="2659209" y="1507410"/>
            <a:ext cx="3825582" cy="750015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jobs involve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teamwork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EF2D3B3D-6C91-77BD-2C8C-19F68CE9F57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36843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hite jigsaw puzzle and one final piece being added">
            <a:extLst>
              <a:ext uri="{FF2B5EF4-FFF2-40B4-BE49-F238E27FC236}">
                <a16:creationId xmlns:a16="http://schemas.microsoft.com/office/drawing/2014/main" id="{C74948CB-8D52-24BD-C6DE-DBDEC66713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7796"/>
            <a:ext cx="9144000" cy="5840204"/>
          </a:xfrm>
          <a:prstGeom prst="rect">
            <a:avLst/>
          </a:prstGeom>
          <a:effectLst/>
        </p:spPr>
      </p:pic>
      <p:sp>
        <p:nvSpPr>
          <p:cNvPr id="8" name="Google Shape;329;p2">
            <a:extLst>
              <a:ext uri="{FF2B5EF4-FFF2-40B4-BE49-F238E27FC236}">
                <a16:creationId xmlns:a16="http://schemas.microsoft.com/office/drawing/2014/main" id="{5B2E6318-F7F9-F5E7-940A-83E13CF35A3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600C8D-73B1-CD1A-E161-5DAA9FE1E26B}"/>
              </a:ext>
            </a:extLst>
          </p:cNvPr>
          <p:cNvSpPr/>
          <p:nvPr/>
        </p:nvSpPr>
        <p:spPr>
          <a:xfrm>
            <a:off x="379331" y="5340902"/>
            <a:ext cx="2852334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Problem-solving: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Sorting out problems.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F85226-6ADB-7DA8-A085-8A3733064F67}"/>
              </a:ext>
            </a:extLst>
          </p:cNvPr>
          <p:cNvSpPr/>
          <p:nvPr/>
        </p:nvSpPr>
        <p:spPr>
          <a:xfrm>
            <a:off x="2438237" y="1449676"/>
            <a:ext cx="4262067" cy="1121664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a good problem-solver? Do you like solving problems?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A9B95F-8527-9A08-040E-00E18174AEF3}"/>
              </a:ext>
            </a:extLst>
          </p:cNvPr>
          <p:cNvSpPr/>
          <p:nvPr/>
        </p:nvSpPr>
        <p:spPr>
          <a:xfrm>
            <a:off x="4007096" y="5340902"/>
            <a:ext cx="4770549" cy="10105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jobs that will help the planet will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involve solving problems. 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0C39A38-F85A-8BE3-184B-667E28BA4C04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17396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FF4B7B-85A2-641A-8347-DAB310CEDE29}"/>
              </a:ext>
            </a:extLst>
          </p:cNvPr>
          <p:cNvSpPr/>
          <p:nvPr/>
        </p:nvSpPr>
        <p:spPr>
          <a:xfrm>
            <a:off x="379331" y="1288743"/>
            <a:ext cx="8484622" cy="932271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Pair discussion (3-5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does climate change mean? Look at the two groups of pictures and work out what they show. Use this to help describe what is affected by climate change!</a:t>
            </a:r>
          </a:p>
        </p:txBody>
      </p:sp>
      <p:sp>
        <p:nvSpPr>
          <p:cNvPr id="20" name="Pentagon 20">
            <a:extLst>
              <a:ext uri="{FF2B5EF4-FFF2-40B4-BE49-F238E27FC236}">
                <a16:creationId xmlns:a16="http://schemas.microsoft.com/office/drawing/2014/main" id="{AD1F7DEA-0DC8-CFB0-1753-0635366CB9D7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21" name="Shape 114">
            <a:extLst>
              <a:ext uri="{FF2B5EF4-FFF2-40B4-BE49-F238E27FC236}">
                <a16:creationId xmlns:a16="http://schemas.microsoft.com/office/drawing/2014/main" id="{229926CE-249A-6B12-5A34-DF74DCF6194F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67AC59C-60DC-944E-3298-6E69E1E839DB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pic>
        <p:nvPicPr>
          <p:cNvPr id="13" name="Picture 12" descr="Water splashing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ED1609DF-E49C-41FC-B701-EFF54F3C4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820">
            <a:off x="2034171" y="3600138"/>
            <a:ext cx="2033336" cy="135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A0234F5-E331-44E7-A6E3-A97357388F95}"/>
              </a:ext>
            </a:extLst>
          </p:cNvPr>
          <p:cNvSpPr txBox="1"/>
          <p:nvPr/>
        </p:nvSpPr>
        <p:spPr>
          <a:xfrm>
            <a:off x="426768" y="2261497"/>
            <a:ext cx="3563797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climate</a:t>
            </a:r>
          </a:p>
        </p:txBody>
      </p:sp>
      <p:pic>
        <p:nvPicPr>
          <p:cNvPr id="19" name="Picture 18" descr="A picture containing nature, spring&#10;&#10;Description automatically generated">
            <a:extLst>
              <a:ext uri="{FF2B5EF4-FFF2-40B4-BE49-F238E27FC236}">
                <a16:creationId xmlns:a16="http://schemas.microsoft.com/office/drawing/2014/main" id="{1C88DD5C-7C9C-422B-93B4-80593DAC2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1822">
            <a:off x="1856932" y="4931680"/>
            <a:ext cx="2009087" cy="1506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icture containing sky, outdoor, nature, sunset&#10;&#10;Description automatically generated">
            <a:extLst>
              <a:ext uri="{FF2B5EF4-FFF2-40B4-BE49-F238E27FC236}">
                <a16:creationId xmlns:a16="http://schemas.microsoft.com/office/drawing/2014/main" id="{0553D841-DCB8-450A-9D6A-C0F6168E1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5440">
            <a:off x="533261" y="3815586"/>
            <a:ext cx="1454714" cy="222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E1AF51-DB86-40B8-8418-AFE6A1069F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6503">
            <a:off x="4923279" y="5139305"/>
            <a:ext cx="2026148" cy="1350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2AD2779-5949-4139-A117-486F04545C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123">
            <a:off x="6526542" y="4253329"/>
            <a:ext cx="2141922" cy="139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picture containing indoor, vegetable, metal, rack&#10;&#10;Description automatically generated">
            <a:extLst>
              <a:ext uri="{FF2B5EF4-FFF2-40B4-BE49-F238E27FC236}">
                <a16:creationId xmlns:a16="http://schemas.microsoft.com/office/drawing/2014/main" id="{0948F792-BD49-405C-B519-BB8358712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312">
            <a:off x="5036164" y="3718144"/>
            <a:ext cx="2022742" cy="134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42">
            <a:extLst>
              <a:ext uri="{FF2B5EF4-FFF2-40B4-BE49-F238E27FC236}">
                <a16:creationId xmlns:a16="http://schemas.microsoft.com/office/drawing/2014/main" id="{D32ABA03-DAF7-4325-8B7A-8520663C1DCB}"/>
              </a:ext>
            </a:extLst>
          </p:cNvPr>
          <p:cNvSpPr txBox="1"/>
          <p:nvPr/>
        </p:nvSpPr>
        <p:spPr>
          <a:xfrm>
            <a:off x="4966470" y="2261497"/>
            <a:ext cx="369524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440511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ands on ears">
            <a:extLst>
              <a:ext uri="{FF2B5EF4-FFF2-40B4-BE49-F238E27FC236}">
                <a16:creationId xmlns:a16="http://schemas.microsoft.com/office/drawing/2014/main" id="{D2414E63-0C7B-8836-4437-6E7956301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0204"/>
          </a:xfrm>
          <a:prstGeom prst="rect">
            <a:avLst/>
          </a:prstGeom>
        </p:spPr>
      </p:pic>
      <p:sp>
        <p:nvSpPr>
          <p:cNvPr id="10" name="Google Shape;329;p2">
            <a:extLst>
              <a:ext uri="{FF2B5EF4-FFF2-40B4-BE49-F238E27FC236}">
                <a16:creationId xmlns:a16="http://schemas.microsoft.com/office/drawing/2014/main" id="{A0072DA2-CB64-06E3-D0AE-0400EEE505E1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984224-8345-CB24-07FC-263B844AF8CD}"/>
              </a:ext>
            </a:extLst>
          </p:cNvPr>
          <p:cNvSpPr/>
          <p:nvPr/>
        </p:nvSpPr>
        <p:spPr>
          <a:xfrm>
            <a:off x="379331" y="5340902"/>
            <a:ext cx="2852334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Listening: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Hearing others.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DABBF7-7743-CBD9-0894-D8229A40A131}"/>
              </a:ext>
            </a:extLst>
          </p:cNvPr>
          <p:cNvSpPr/>
          <p:nvPr/>
        </p:nvSpPr>
        <p:spPr>
          <a:xfrm>
            <a:off x="4007096" y="5340902"/>
            <a:ext cx="4770549" cy="10105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a job you will need to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listen to others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well as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for yourself. 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8178E27-5277-03B9-FF09-7CF1597B27F3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5674E-5A83-34C8-D7E3-AC169ED5DA13}"/>
              </a:ext>
            </a:extLst>
          </p:cNvPr>
          <p:cNvSpPr/>
          <p:nvPr/>
        </p:nvSpPr>
        <p:spPr>
          <a:xfrm>
            <a:off x="2372869" y="1449676"/>
            <a:ext cx="4398262" cy="1121664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a good listener? How can you improve your listening skills?</a:t>
            </a:r>
          </a:p>
        </p:txBody>
      </p:sp>
    </p:spTree>
    <p:extLst>
      <p:ext uri="{BB962C8B-B14F-4D97-AF65-F5344CB8AC3E}">
        <p14:creationId xmlns:p14="http://schemas.microsoft.com/office/powerpoint/2010/main" val="30825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wo blank speech balloons">
            <a:extLst>
              <a:ext uri="{FF2B5EF4-FFF2-40B4-BE49-F238E27FC236}">
                <a16:creationId xmlns:a16="http://schemas.microsoft.com/office/drawing/2014/main" id="{95E966E9-0896-6E5A-D1F4-F75E1E1B1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75" y="1017796"/>
            <a:ext cx="9144000" cy="5840204"/>
          </a:xfrm>
          <a:prstGeom prst="rect">
            <a:avLst/>
          </a:prstGeom>
        </p:spPr>
      </p:pic>
      <p:sp>
        <p:nvSpPr>
          <p:cNvPr id="9" name="Google Shape;329;p2">
            <a:extLst>
              <a:ext uri="{FF2B5EF4-FFF2-40B4-BE49-F238E27FC236}">
                <a16:creationId xmlns:a16="http://schemas.microsoft.com/office/drawing/2014/main" id="{2E239DD2-237E-3B7E-88A6-ED36CA267BC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AE06C9-9C4D-EE62-6B00-FFA4E3CFC629}"/>
              </a:ext>
            </a:extLst>
          </p:cNvPr>
          <p:cNvSpPr/>
          <p:nvPr/>
        </p:nvSpPr>
        <p:spPr>
          <a:xfrm>
            <a:off x="379331" y="5340902"/>
            <a:ext cx="2852334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Speaking: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Talking to others.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64FB03-642D-43C9-7532-637AC201448C}"/>
              </a:ext>
            </a:extLst>
          </p:cNvPr>
          <p:cNvSpPr/>
          <p:nvPr/>
        </p:nvSpPr>
        <p:spPr>
          <a:xfrm>
            <a:off x="4007096" y="5340902"/>
            <a:ext cx="4770549" cy="10105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well as good listening you will need to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 to other people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your team. 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0DD8F00A-A028-869A-0370-96D9682447B7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6B0A29-5CC1-F9C5-5A41-CE82002A8EB2}"/>
              </a:ext>
            </a:extLst>
          </p:cNvPr>
          <p:cNvSpPr/>
          <p:nvPr/>
        </p:nvSpPr>
        <p:spPr>
          <a:xfrm>
            <a:off x="2372869" y="1449675"/>
            <a:ext cx="4398262" cy="1237377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confident speaking to other people? How can you improve your talking skills?</a:t>
            </a:r>
          </a:p>
        </p:txBody>
      </p:sp>
    </p:spTree>
    <p:extLst>
      <p:ext uri="{BB962C8B-B14F-4D97-AF65-F5344CB8AC3E}">
        <p14:creationId xmlns:p14="http://schemas.microsoft.com/office/powerpoint/2010/main" val="26137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ree neatly stacked books">
            <a:extLst>
              <a:ext uri="{FF2B5EF4-FFF2-40B4-BE49-F238E27FC236}">
                <a16:creationId xmlns:a16="http://schemas.microsoft.com/office/drawing/2014/main" id="{ACC7FA0D-D758-6943-646C-FD7C35FE5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69986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657BE281-BEF3-2C36-FAB3-53D90367EA22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3CE36FDB-445D-505C-1453-2D6930BEB613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3DED9DBC-9A30-E1E2-C49C-A453A6B725DC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6" name="Picture 2" descr="Careers and Enterprise Company">
            <a:extLst>
              <a:ext uri="{FF2B5EF4-FFF2-40B4-BE49-F238E27FC236}">
                <a16:creationId xmlns:a16="http://schemas.microsoft.com/office/drawing/2014/main" id="{A2B9D06B-8BE5-9844-4C6E-F64F2E05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BD61E9-E6D3-A830-FDFB-2FEEB686AD4A}"/>
              </a:ext>
            </a:extLst>
          </p:cNvPr>
          <p:cNvSpPr/>
          <p:nvPr/>
        </p:nvSpPr>
        <p:spPr>
          <a:xfrm>
            <a:off x="670130" y="3138450"/>
            <a:ext cx="3899141" cy="1550777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It is important to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choose the right next steps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make sure you are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qualified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do your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dream job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  <a:endParaRPr lang="en-GB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3C0D46-1354-9BA8-6DC7-C01E16701C72}"/>
              </a:ext>
            </a:extLst>
          </p:cNvPr>
          <p:cNvSpPr/>
          <p:nvPr/>
        </p:nvSpPr>
        <p:spPr>
          <a:xfrm>
            <a:off x="670133" y="1705203"/>
            <a:ext cx="3899138" cy="895122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well as your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skills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you will need some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qualifications.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49196E-49A1-4FAD-5059-C7FC58143389}"/>
              </a:ext>
            </a:extLst>
          </p:cNvPr>
          <p:cNvSpPr/>
          <p:nvPr/>
        </p:nvSpPr>
        <p:spPr>
          <a:xfrm>
            <a:off x="670129" y="5227352"/>
            <a:ext cx="3899141" cy="1083036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But, if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are not sure what you want to do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talk to your family and teachers. 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37A694B-AE21-8A1D-6B96-62084EE7ED63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3756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mpty road with rocky cliffs on the side">
            <a:extLst>
              <a:ext uri="{FF2B5EF4-FFF2-40B4-BE49-F238E27FC236}">
                <a16:creationId xmlns:a16="http://schemas.microsoft.com/office/drawing/2014/main" id="{4FBB6EED-1448-A6CD-E1C0-ED4E84F4B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40316BBA-5352-1CBA-D816-1C7871B44C5A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Pentagon 20">
            <a:extLst>
              <a:ext uri="{FF2B5EF4-FFF2-40B4-BE49-F238E27FC236}">
                <a16:creationId xmlns:a16="http://schemas.microsoft.com/office/drawing/2014/main" id="{17188100-A0E1-59B6-D02D-2640DA9CC80B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pic>
        <p:nvPicPr>
          <p:cNvPr id="12" name="Picture 2" descr="Careers and Enterprise Company">
            <a:extLst>
              <a:ext uri="{FF2B5EF4-FFF2-40B4-BE49-F238E27FC236}">
                <a16:creationId xmlns:a16="http://schemas.microsoft.com/office/drawing/2014/main" id="{8972A9D6-584C-8EF3-0CFF-062AD2F2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785A696-8658-41D9-E214-6BC5D2E00C7C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F0EA86DA-E538-CC5E-E171-6BE71ECCEFB8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3D89BC-5735-E30C-ABA5-9C610DCC8B20}"/>
              </a:ext>
            </a:extLst>
          </p:cNvPr>
          <p:cNvSpPr/>
          <p:nvPr/>
        </p:nvSpPr>
        <p:spPr>
          <a:xfrm>
            <a:off x="1793601" y="5450131"/>
            <a:ext cx="5201729" cy="101528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Reflection (2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you thought about what you would like to do in the future?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B419A-CB3E-E6AC-A118-4C5958BB2DE1}"/>
              </a:ext>
            </a:extLst>
          </p:cNvPr>
          <p:cNvSpPr/>
          <p:nvPr/>
        </p:nvSpPr>
        <p:spPr>
          <a:xfrm>
            <a:off x="1793601" y="1429568"/>
            <a:ext cx="5204605" cy="839885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Let’s think about your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steps after school.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94B878-6819-FB4E-E3A3-C8BB16E9EDF9}"/>
              </a:ext>
            </a:extLst>
          </p:cNvPr>
          <p:cNvSpPr/>
          <p:nvPr/>
        </p:nvSpPr>
        <p:spPr>
          <a:xfrm>
            <a:off x="1793602" y="3573142"/>
            <a:ext cx="5204604" cy="574175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Which subjects you are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good at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AC2060-4A49-3468-1354-0E903F46ADC6}"/>
              </a:ext>
            </a:extLst>
          </p:cNvPr>
          <p:cNvSpPr/>
          <p:nvPr/>
        </p:nvSpPr>
        <p:spPr>
          <a:xfrm>
            <a:off x="1795040" y="4512074"/>
            <a:ext cx="5201729" cy="573301"/>
          </a:xfrm>
          <a:prstGeom prst="roundRect">
            <a:avLst/>
          </a:prstGeom>
          <a:solidFill>
            <a:srgbClr val="6BA9D3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Which subjects or topics you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enjoy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0978E5-289A-4FA5-D528-1B574EE61EB5}"/>
              </a:ext>
            </a:extLst>
          </p:cNvPr>
          <p:cNvSpPr/>
          <p:nvPr/>
        </p:nvSpPr>
        <p:spPr>
          <a:xfrm>
            <a:off x="1793602" y="2634210"/>
            <a:ext cx="5204604" cy="5741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 you want to do in the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future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651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CD00E-98A9-E0A6-74B4-683425D336AB}"/>
              </a:ext>
            </a:extLst>
          </p:cNvPr>
          <p:cNvSpPr/>
          <p:nvPr/>
        </p:nvSpPr>
        <p:spPr>
          <a:xfrm>
            <a:off x="365165" y="1366736"/>
            <a:ext cx="8413670" cy="833326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you ready to get a job or would you like to have more training?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84B3EF-AF00-7EA3-C196-6BD2F23F9942}"/>
              </a:ext>
            </a:extLst>
          </p:cNvPr>
          <p:cNvSpPr/>
          <p:nvPr/>
        </p:nvSpPr>
        <p:spPr>
          <a:xfrm>
            <a:off x="554819" y="5630746"/>
            <a:ext cx="3705727" cy="665681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supported internship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could help you learn while you work.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215ED3-136C-2214-430F-B6AEAF9A546D}"/>
              </a:ext>
            </a:extLst>
          </p:cNvPr>
          <p:cNvSpPr/>
          <p:nvPr/>
        </p:nvSpPr>
        <p:spPr>
          <a:xfrm>
            <a:off x="4884577" y="2762323"/>
            <a:ext cx="3705727" cy="665681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It could help you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get a job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13" name="Picture 12" descr="Florist arranging bouquet">
            <a:extLst>
              <a:ext uri="{FF2B5EF4-FFF2-40B4-BE49-F238E27FC236}">
                <a16:creationId xmlns:a16="http://schemas.microsoft.com/office/drawing/2014/main" id="{11BC673A-1D26-55AC-C97B-719CAD593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59">
            <a:off x="4766242" y="3769880"/>
            <a:ext cx="3942398" cy="262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Person using tablet">
            <a:extLst>
              <a:ext uri="{FF2B5EF4-FFF2-40B4-BE49-F238E27FC236}">
                <a16:creationId xmlns:a16="http://schemas.microsoft.com/office/drawing/2014/main" id="{A73FA98F-34E6-7968-E4F5-2CE4C4B4C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5293">
            <a:off x="436484" y="2623116"/>
            <a:ext cx="3942398" cy="262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59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84B3EF-AF00-7EA3-C196-6BD2F23F9942}"/>
              </a:ext>
            </a:extLst>
          </p:cNvPr>
          <p:cNvSpPr/>
          <p:nvPr/>
        </p:nvSpPr>
        <p:spPr>
          <a:xfrm>
            <a:off x="806711" y="5015188"/>
            <a:ext cx="3509944" cy="745599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could try an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apprenticeship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215ED3-136C-2214-430F-B6AEAF9A546D}"/>
              </a:ext>
            </a:extLst>
          </p:cNvPr>
          <p:cNvSpPr/>
          <p:nvPr/>
        </p:nvSpPr>
        <p:spPr>
          <a:xfrm>
            <a:off x="5055747" y="1902114"/>
            <a:ext cx="3506575" cy="745599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Or maybe a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traineeship.  </a:t>
            </a:r>
          </a:p>
        </p:txBody>
      </p:sp>
      <p:pic>
        <p:nvPicPr>
          <p:cNvPr id="10" name="Picture 9" descr="Worker typing on laptop">
            <a:extLst>
              <a:ext uri="{FF2B5EF4-FFF2-40B4-BE49-F238E27FC236}">
                <a16:creationId xmlns:a16="http://schemas.microsoft.com/office/drawing/2014/main" id="{0BAB5088-18DE-592E-884A-534363052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6722">
            <a:off x="650903" y="1757534"/>
            <a:ext cx="382156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Man using digital tablet">
            <a:extLst>
              <a:ext uri="{FF2B5EF4-FFF2-40B4-BE49-F238E27FC236}">
                <a16:creationId xmlns:a16="http://schemas.microsoft.com/office/drawing/2014/main" id="{6F50AA6C-09A2-F8BE-187C-5064D2BBA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079">
            <a:off x="4665171" y="3207438"/>
            <a:ext cx="3842001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50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CD00E-98A9-E0A6-74B4-683425D336AB}"/>
              </a:ext>
            </a:extLst>
          </p:cNvPr>
          <p:cNvSpPr/>
          <p:nvPr/>
        </p:nvSpPr>
        <p:spPr>
          <a:xfrm>
            <a:off x="2159228" y="1756026"/>
            <a:ext cx="4882274" cy="116422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If you know what job you would like to do, do you know how to get that job?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84B3EF-AF00-7EA3-C196-6BD2F23F9942}"/>
              </a:ext>
            </a:extLst>
          </p:cNvPr>
          <p:cNvSpPr/>
          <p:nvPr/>
        </p:nvSpPr>
        <p:spPr>
          <a:xfrm>
            <a:off x="791055" y="3720866"/>
            <a:ext cx="7618621" cy="839885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If you find a job that you want, then need to go for 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interview.  </a:t>
            </a:r>
            <a:endParaRPr lang="en-US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AED3BD-646D-E3E0-64FD-3CB489CAC994}"/>
              </a:ext>
            </a:extLst>
          </p:cNvPr>
          <p:cNvSpPr/>
          <p:nvPr/>
        </p:nvSpPr>
        <p:spPr>
          <a:xfrm>
            <a:off x="791055" y="5361366"/>
            <a:ext cx="7618621" cy="839885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We will now look at some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important information for interviews.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erson writing on white paper">
            <a:extLst>
              <a:ext uri="{FF2B5EF4-FFF2-40B4-BE49-F238E27FC236}">
                <a16:creationId xmlns:a16="http://schemas.microsoft.com/office/drawing/2014/main" id="{45F9447B-A62C-B55B-28B3-EAA4313FF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15325"/>
            <a:ext cx="9144000" cy="58402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215ED3-136C-2214-430F-B6AEAF9A546D}"/>
              </a:ext>
            </a:extLst>
          </p:cNvPr>
          <p:cNvSpPr/>
          <p:nvPr/>
        </p:nvSpPr>
        <p:spPr>
          <a:xfrm>
            <a:off x="1863336" y="5491429"/>
            <a:ext cx="5411870" cy="930749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 prepared: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Know about the job you are going for.  </a:t>
            </a:r>
          </a:p>
        </p:txBody>
      </p:sp>
    </p:spTree>
    <p:extLst>
      <p:ext uri="{BB962C8B-B14F-4D97-AF65-F5344CB8AC3E}">
        <p14:creationId xmlns:p14="http://schemas.microsoft.com/office/powerpoint/2010/main" val="4534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C766B5-F9F6-CBE1-F9C5-62ACA1BE3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325"/>
            <a:ext cx="9144000" cy="5840204"/>
          </a:xfrm>
          <a:prstGeom prst="rect">
            <a:avLst/>
          </a:prstGeom>
          <a:effectLst/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C9FD3-53B5-CBDC-BDF0-541CDC77F8EC}"/>
              </a:ext>
            </a:extLst>
          </p:cNvPr>
          <p:cNvSpPr/>
          <p:nvPr/>
        </p:nvSpPr>
        <p:spPr>
          <a:xfrm>
            <a:off x="1863336" y="5491429"/>
            <a:ext cx="5411870" cy="930749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Look after yourself: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your interview, stay calm. </a:t>
            </a:r>
          </a:p>
        </p:txBody>
      </p:sp>
    </p:spTree>
    <p:extLst>
      <p:ext uri="{BB962C8B-B14F-4D97-AF65-F5344CB8AC3E}">
        <p14:creationId xmlns:p14="http://schemas.microsoft.com/office/powerpoint/2010/main" val="40771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0F5FE3-7BAD-C5D0-D906-DB02CE8F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325"/>
            <a:ext cx="9141271" cy="5840205"/>
          </a:xfrm>
          <a:prstGeom prst="rect">
            <a:avLst/>
          </a:prstGeom>
          <a:effectLst/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6097AF-C537-B195-8572-D30260EB621A}"/>
              </a:ext>
            </a:extLst>
          </p:cNvPr>
          <p:cNvSpPr/>
          <p:nvPr/>
        </p:nvSpPr>
        <p:spPr>
          <a:xfrm>
            <a:off x="1863336" y="5491429"/>
            <a:ext cx="5411870" cy="930749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First impressions count: 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Make a good impression by dressing smartly. </a:t>
            </a:r>
          </a:p>
        </p:txBody>
      </p:sp>
    </p:spTree>
    <p:extLst>
      <p:ext uri="{BB962C8B-B14F-4D97-AF65-F5344CB8AC3E}">
        <p14:creationId xmlns:p14="http://schemas.microsoft.com/office/powerpoint/2010/main" val="12449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FA784D3-0A1E-D29B-0883-252FC9728804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2" name="Pentagon 20">
            <a:extLst>
              <a:ext uri="{FF2B5EF4-FFF2-40B4-BE49-F238E27FC236}">
                <a16:creationId xmlns:a16="http://schemas.microsoft.com/office/drawing/2014/main" id="{FD4D6CFB-B54C-D715-7B24-27BC267DA33C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878E12DF-1A10-68D6-B089-FC80990E0A63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pic>
        <p:nvPicPr>
          <p:cNvPr id="7" name="Picture 6" descr="Water splashing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ED1609DF-E49C-41FC-B701-EFF54F3C4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820">
            <a:off x="1350790" y="3723946"/>
            <a:ext cx="1633069" cy="108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A0234F5-E331-44E7-A6E3-A97357388F95}"/>
              </a:ext>
            </a:extLst>
          </p:cNvPr>
          <p:cNvSpPr txBox="1"/>
          <p:nvPr/>
        </p:nvSpPr>
        <p:spPr>
          <a:xfrm>
            <a:off x="913103" y="1230468"/>
            <a:ext cx="3563797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climate</a:t>
            </a:r>
          </a:p>
        </p:txBody>
      </p:sp>
      <p:pic>
        <p:nvPicPr>
          <p:cNvPr id="9" name="Picture 8" descr="A picture containing nature, spring&#10;&#10;Description automatically generated">
            <a:extLst>
              <a:ext uri="{FF2B5EF4-FFF2-40B4-BE49-F238E27FC236}">
                <a16:creationId xmlns:a16="http://schemas.microsoft.com/office/drawing/2014/main" id="{1C88DD5C-7C9C-422B-93B4-80593DAC2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1822">
            <a:off x="2876896" y="4276548"/>
            <a:ext cx="1699685" cy="1274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sky, outdoor, nature, sunset&#10;&#10;Description automatically generated">
            <a:extLst>
              <a:ext uri="{FF2B5EF4-FFF2-40B4-BE49-F238E27FC236}">
                <a16:creationId xmlns:a16="http://schemas.microsoft.com/office/drawing/2014/main" id="{0553D841-DCB8-450A-9D6A-C0F6168E1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5440">
            <a:off x="545326" y="3920717"/>
            <a:ext cx="1143931" cy="175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1AF51-DB86-40B8-8418-AFE6A1069F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6503">
            <a:off x="5519555" y="4470792"/>
            <a:ext cx="1765849" cy="117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2AD2779-5949-4139-A117-486F04545C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123">
            <a:off x="6974362" y="3716879"/>
            <a:ext cx="1695329" cy="11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indoor, vegetable, metal, rack&#10;&#10;Description automatically generated">
            <a:extLst>
              <a:ext uri="{FF2B5EF4-FFF2-40B4-BE49-F238E27FC236}">
                <a16:creationId xmlns:a16="http://schemas.microsoft.com/office/drawing/2014/main" id="{0948F792-BD49-405C-B519-BB8358712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312">
            <a:off x="4394677" y="3668065"/>
            <a:ext cx="1629232" cy="108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42">
            <a:extLst>
              <a:ext uri="{FF2B5EF4-FFF2-40B4-BE49-F238E27FC236}">
                <a16:creationId xmlns:a16="http://schemas.microsoft.com/office/drawing/2014/main" id="{D32ABA03-DAF7-4325-8B7A-8520663C1DCB}"/>
              </a:ext>
            </a:extLst>
          </p:cNvPr>
          <p:cNvSpPr txBox="1"/>
          <p:nvPr/>
        </p:nvSpPr>
        <p:spPr>
          <a:xfrm>
            <a:off x="4492227" y="1230468"/>
            <a:ext cx="369524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465BF204-5120-4A74-90CA-F0A8BDFBA9EC}"/>
              </a:ext>
            </a:extLst>
          </p:cNvPr>
          <p:cNvSpPr txBox="1"/>
          <p:nvPr/>
        </p:nvSpPr>
        <p:spPr>
          <a:xfrm>
            <a:off x="330066" y="2499425"/>
            <a:ext cx="84982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Climate change is when the normal weather is </a:t>
            </a:r>
          </a:p>
          <a:p>
            <a:pPr algn="ctr"/>
            <a:r>
              <a:rPr lang="en-GB" sz="28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becoming different.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A3532ABF-8FCF-4CCA-9F73-8B996D9D8283}"/>
              </a:ext>
            </a:extLst>
          </p:cNvPr>
          <p:cNvSpPr txBox="1"/>
          <p:nvPr/>
        </p:nvSpPr>
        <p:spPr>
          <a:xfrm>
            <a:off x="1870781" y="6033701"/>
            <a:ext cx="541686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Let’s look at some examples...</a:t>
            </a:r>
          </a:p>
        </p:txBody>
      </p:sp>
    </p:spTree>
    <p:extLst>
      <p:ext uri="{BB962C8B-B14F-4D97-AF65-F5344CB8AC3E}">
        <p14:creationId xmlns:p14="http://schemas.microsoft.com/office/powerpoint/2010/main" val="3361648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Young woman thinking">
            <a:extLst>
              <a:ext uri="{FF2B5EF4-FFF2-40B4-BE49-F238E27FC236}">
                <a16:creationId xmlns:a16="http://schemas.microsoft.com/office/drawing/2014/main" id="{0A3D9D57-269A-D619-4614-78DEC2A6F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9" y="1017796"/>
            <a:ext cx="9141271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E56647-7E5C-61D4-E030-E2812BF01378}"/>
              </a:ext>
            </a:extLst>
          </p:cNvPr>
          <p:cNvSpPr/>
          <p:nvPr/>
        </p:nvSpPr>
        <p:spPr>
          <a:xfrm>
            <a:off x="1501163" y="5491429"/>
            <a:ext cx="6141675" cy="930749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Concentrate: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slowly and clearly and think about your answers.</a:t>
            </a:r>
          </a:p>
        </p:txBody>
      </p:sp>
    </p:spTree>
    <p:extLst>
      <p:ext uri="{BB962C8B-B14F-4D97-AF65-F5344CB8AC3E}">
        <p14:creationId xmlns:p14="http://schemas.microsoft.com/office/powerpoint/2010/main" val="6611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610DB-CFDE-5C1E-7B09-4ADC1D0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0" y="1015325"/>
            <a:ext cx="9146729" cy="5840204"/>
          </a:xfrm>
          <a:prstGeom prst="rect">
            <a:avLst/>
          </a:prstGeom>
          <a:effectLst/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6A4234-E98E-5202-7DBA-37FABAF7B6B6}"/>
              </a:ext>
            </a:extLst>
          </p:cNvPr>
          <p:cNvSpPr/>
          <p:nvPr/>
        </p:nvSpPr>
        <p:spPr>
          <a:xfrm>
            <a:off x="1863336" y="5491429"/>
            <a:ext cx="5411870" cy="930749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Listen carefully: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Listen carefully to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7327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ack pencil on white printerpaper">
            <a:extLst>
              <a:ext uri="{FF2B5EF4-FFF2-40B4-BE49-F238E27FC236}">
                <a16:creationId xmlns:a16="http://schemas.microsoft.com/office/drawing/2014/main" id="{61F8CB29-7948-2C7F-30E3-5FA169F4C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29" y="1015324"/>
            <a:ext cx="9144000" cy="58402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BFE608-6C80-EEB3-C4A7-3FE649605FCA}"/>
              </a:ext>
            </a:extLst>
          </p:cNvPr>
          <p:cNvSpPr/>
          <p:nvPr/>
        </p:nvSpPr>
        <p:spPr>
          <a:xfrm>
            <a:off x="1246149" y="5491429"/>
            <a:ext cx="6651703" cy="930749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 honest: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Answer questions truthfully and ask questions of your own.  </a:t>
            </a:r>
          </a:p>
        </p:txBody>
      </p:sp>
    </p:spTree>
    <p:extLst>
      <p:ext uri="{BB962C8B-B14F-4D97-AF65-F5344CB8AC3E}">
        <p14:creationId xmlns:p14="http://schemas.microsoft.com/office/powerpoint/2010/main" val="11113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uple wearing aprons">
            <a:extLst>
              <a:ext uri="{FF2B5EF4-FFF2-40B4-BE49-F238E27FC236}">
                <a16:creationId xmlns:a16="http://schemas.microsoft.com/office/drawing/2014/main" id="{5B104075-1986-2382-4BC2-4DA65E09C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5325"/>
            <a:ext cx="9141271" cy="5840204"/>
          </a:xfrm>
          <a:prstGeom prst="rect">
            <a:avLst/>
          </a:prstGeom>
          <a:effectLst/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59676B-E19C-5822-A797-518397CDB416}"/>
              </a:ext>
            </a:extLst>
          </p:cNvPr>
          <p:cNvSpPr/>
          <p:nvPr/>
        </p:nvSpPr>
        <p:spPr>
          <a:xfrm>
            <a:off x="2082906" y="5840204"/>
            <a:ext cx="4978188" cy="5819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Dress smartly for your role.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CD00E-98A9-E0A6-74B4-683425D336AB}"/>
              </a:ext>
            </a:extLst>
          </p:cNvPr>
          <p:cNvSpPr/>
          <p:nvPr/>
        </p:nvSpPr>
        <p:spPr>
          <a:xfrm>
            <a:off x="981211" y="5425980"/>
            <a:ext cx="7181579" cy="1011177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Once you have a job, what do you think is important to remember when you are there?</a:t>
            </a:r>
          </a:p>
        </p:txBody>
      </p:sp>
    </p:spTree>
    <p:extLst>
      <p:ext uri="{BB962C8B-B14F-4D97-AF65-F5344CB8AC3E}">
        <p14:creationId xmlns:p14="http://schemas.microsoft.com/office/powerpoint/2010/main" val="130439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erson clicking Apple Watch smartwatch">
            <a:extLst>
              <a:ext uri="{FF2B5EF4-FFF2-40B4-BE49-F238E27FC236}">
                <a16:creationId xmlns:a16="http://schemas.microsoft.com/office/drawing/2014/main" id="{D53A4587-38B8-77B3-D7EB-A603D1AD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5325"/>
            <a:ext cx="9144000" cy="584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CB48B-37C5-32F7-D0D2-E4A9731F0FEC}"/>
              </a:ext>
            </a:extLst>
          </p:cNvPr>
          <p:cNvSpPr/>
          <p:nvPr/>
        </p:nvSpPr>
        <p:spPr>
          <a:xfrm>
            <a:off x="2082906" y="5840204"/>
            <a:ext cx="4978188" cy="5819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Turn up on time.</a:t>
            </a:r>
          </a:p>
        </p:txBody>
      </p:sp>
    </p:spTree>
    <p:extLst>
      <p:ext uri="{BB962C8B-B14F-4D97-AF65-F5344CB8AC3E}">
        <p14:creationId xmlns:p14="http://schemas.microsoft.com/office/powerpoint/2010/main" val="312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CAACC6B-463F-1D4A-738D-411AD0FA2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30" y="1015325"/>
            <a:ext cx="9146729" cy="58402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DB6C05-ED25-187C-AF47-04B474FCE2FC}"/>
              </a:ext>
            </a:extLst>
          </p:cNvPr>
          <p:cNvSpPr/>
          <p:nvPr/>
        </p:nvSpPr>
        <p:spPr>
          <a:xfrm>
            <a:off x="2082906" y="5840204"/>
            <a:ext cx="4978188" cy="5819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 a good job.</a:t>
            </a:r>
          </a:p>
        </p:txBody>
      </p:sp>
    </p:spTree>
    <p:extLst>
      <p:ext uri="{BB962C8B-B14F-4D97-AF65-F5344CB8AC3E}">
        <p14:creationId xmlns:p14="http://schemas.microsoft.com/office/powerpoint/2010/main" val="9963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F459C9-201D-C46A-821E-2F2217AA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015325"/>
            <a:ext cx="9141271" cy="584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Pathways to employment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FFB1F1-2BF5-72DD-A609-ACBD6697E7D7}"/>
              </a:ext>
            </a:extLst>
          </p:cNvPr>
          <p:cNvSpPr/>
          <p:nvPr/>
        </p:nvSpPr>
        <p:spPr>
          <a:xfrm>
            <a:off x="2082906" y="5840204"/>
            <a:ext cx="4978188" cy="5819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Don’t give up.      </a:t>
            </a:r>
          </a:p>
        </p:txBody>
      </p:sp>
    </p:spTree>
    <p:extLst>
      <p:ext uri="{BB962C8B-B14F-4D97-AF65-F5344CB8AC3E}">
        <p14:creationId xmlns:p14="http://schemas.microsoft.com/office/powerpoint/2010/main" val="17677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7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C09B4992-68B0-224B-39FA-925C2601C1AD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Final reflection</a:t>
            </a:r>
          </a:p>
        </p:txBody>
      </p:sp>
      <p:pic>
        <p:nvPicPr>
          <p:cNvPr id="5" name="Picture 4" descr="Fluffy clouds in blue sky">
            <a:extLst>
              <a:ext uri="{FF2B5EF4-FFF2-40B4-BE49-F238E27FC236}">
                <a16:creationId xmlns:a16="http://schemas.microsoft.com/office/drawing/2014/main" id="{844D3A93-D9B4-4361-065C-581ADA32D1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11" y="1017796"/>
            <a:ext cx="9144000" cy="5840204"/>
          </a:xfrm>
          <a:prstGeom prst="rect">
            <a:avLst/>
          </a:prstGeom>
        </p:spPr>
      </p:pic>
      <p:sp>
        <p:nvSpPr>
          <p:cNvPr id="9" name="Google Shape;329;p2">
            <a:extLst>
              <a:ext uri="{FF2B5EF4-FFF2-40B4-BE49-F238E27FC236}">
                <a16:creationId xmlns:a16="http://schemas.microsoft.com/office/drawing/2014/main" id="{5CA03CF0-7AE4-1828-DCAF-FC24B4E6888D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1D48C2B-DEAC-CAF4-1B15-7FF59A3AA9BC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F7B977-8AC6-F7BB-675A-E2C7EF506749}"/>
              </a:ext>
            </a:extLst>
          </p:cNvPr>
          <p:cNvSpPr/>
          <p:nvPr/>
        </p:nvSpPr>
        <p:spPr>
          <a:xfrm>
            <a:off x="2920622" y="1692803"/>
            <a:ext cx="5453274" cy="1159579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Final reflection…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Now you have completed this lesson, what do you think you would like to do for your future career?</a:t>
            </a:r>
          </a:p>
        </p:txBody>
      </p:sp>
    </p:spTree>
    <p:extLst>
      <p:ext uri="{BB962C8B-B14F-4D97-AF65-F5344CB8AC3E}">
        <p14:creationId xmlns:p14="http://schemas.microsoft.com/office/powerpoint/2010/main" val="3737628182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494DB60-20B6-9970-884C-B5442EEF4716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9" name="Google Shape;402;p6">
            <a:extLst>
              <a:ext uri="{FF2B5EF4-FFF2-40B4-BE49-F238E27FC236}">
                <a16:creationId xmlns:a16="http://schemas.microsoft.com/office/drawing/2014/main" id="{4638A843-50D8-B90E-9087-6240438E86F6}"/>
              </a:ext>
            </a:extLst>
          </p:cNvPr>
          <p:cNvSpPr/>
          <p:nvPr/>
        </p:nvSpPr>
        <p:spPr>
          <a:xfrm>
            <a:off x="354863" y="1843126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hlinkClick r:id="rId4"/>
              </a:rPr>
              <a:t>icould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is a great place to get tips on GCSE options, apprenticeships, university, finding work (and more!).</a:t>
            </a:r>
          </a:p>
        </p:txBody>
      </p:sp>
      <p:sp>
        <p:nvSpPr>
          <p:cNvPr id="10" name="Google Shape;403;p6">
            <a:extLst>
              <a:ext uri="{FF2B5EF4-FFF2-40B4-BE49-F238E27FC236}">
                <a16:creationId xmlns:a16="http://schemas.microsoft.com/office/drawing/2014/main" id="{8F374D51-0242-48B9-4BEF-1B50B6827BBB}"/>
              </a:ext>
            </a:extLst>
          </p:cNvPr>
          <p:cNvSpPr/>
          <p:nvPr/>
        </p:nvSpPr>
        <p:spPr>
          <a:xfrm>
            <a:off x="354863" y="3053471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BBC Bitesize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lots of information on course choices, CVs, interviews and much more.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404;p6">
            <a:extLst>
              <a:ext uri="{FF2B5EF4-FFF2-40B4-BE49-F238E27FC236}">
                <a16:creationId xmlns:a16="http://schemas.microsoft.com/office/drawing/2014/main" id="{CCF4CAB8-6501-AF6A-8710-372727353E5D}"/>
              </a:ext>
            </a:extLst>
          </p:cNvPr>
          <p:cNvSpPr/>
          <p:nvPr/>
        </p:nvSpPr>
        <p:spPr>
          <a:xfrm>
            <a:off x="354863" y="4263816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Launch Your Career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will help you find pathways to colleges, courses, apprenticeships and more.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05;p6">
            <a:extLst>
              <a:ext uri="{FF2B5EF4-FFF2-40B4-BE49-F238E27FC236}">
                <a16:creationId xmlns:a16="http://schemas.microsoft.com/office/drawing/2014/main" id="{7109B63B-A51A-A92B-5E14-C6FD21959017}"/>
              </a:ext>
            </a:extLst>
          </p:cNvPr>
          <p:cNvSpPr/>
          <p:nvPr/>
        </p:nvSpPr>
        <p:spPr>
          <a:xfrm>
            <a:off x="354863" y="5474160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Coursesonline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a quiz to help see which careers you are suited to.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406;p6">
            <a:extLst>
              <a:ext uri="{FF2B5EF4-FFF2-40B4-BE49-F238E27FC236}">
                <a16:creationId xmlns:a16="http://schemas.microsoft.com/office/drawing/2014/main" id="{8B0603C4-D8D6-64F3-57E2-9332B14A47AF}"/>
              </a:ext>
            </a:extLst>
          </p:cNvPr>
          <p:cNvSpPr/>
          <p:nvPr/>
        </p:nvSpPr>
        <p:spPr>
          <a:xfrm>
            <a:off x="4860919" y="1843126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/>
              </a:rPr>
              <a:t>The Prince’s Trust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lots of links to websites and resources to help career teaching.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07;p6">
            <a:extLst>
              <a:ext uri="{FF2B5EF4-FFF2-40B4-BE49-F238E27FC236}">
                <a16:creationId xmlns:a16="http://schemas.microsoft.com/office/drawing/2014/main" id="{EA720DA9-DB8D-D352-6D54-8EE4BB789BB0}"/>
              </a:ext>
            </a:extLst>
          </p:cNvPr>
          <p:cNvSpPr/>
          <p:nvPr/>
        </p:nvSpPr>
        <p:spPr>
          <a:xfrm>
            <a:off x="4860919" y="3053471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/>
              </a:rPr>
              <a:t>Careerpilot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lots of information  including quizzes, course information and an action planner. 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408;p6">
            <a:extLst>
              <a:ext uri="{FF2B5EF4-FFF2-40B4-BE49-F238E27FC236}">
                <a16:creationId xmlns:a16="http://schemas.microsoft.com/office/drawing/2014/main" id="{7CDFAB9A-93F7-F738-7C54-67E18E2B12BC}"/>
              </a:ext>
            </a:extLst>
          </p:cNvPr>
          <p:cNvSpPr/>
          <p:nvPr/>
        </p:nvSpPr>
        <p:spPr>
          <a:xfrm>
            <a:off x="4860919" y="4263816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/>
              </a:rPr>
              <a:t>National Careers Week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a huge collection of information and resources.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409;p6">
            <a:extLst>
              <a:ext uri="{FF2B5EF4-FFF2-40B4-BE49-F238E27FC236}">
                <a16:creationId xmlns:a16="http://schemas.microsoft.com/office/drawing/2014/main" id="{3D3E166C-E9C8-29D9-6C41-D5CDD2E3DD80}"/>
              </a:ext>
            </a:extLst>
          </p:cNvPr>
          <p:cNvSpPr/>
          <p:nvPr/>
        </p:nvSpPr>
        <p:spPr>
          <a:xfrm>
            <a:off x="4860919" y="5474160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11"/>
              </a:rPr>
              <a:t>The National Careers Service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provides careers information, advice and guidance for students age 13+. </a:t>
            </a:r>
          </a:p>
        </p:txBody>
      </p:sp>
      <p:sp>
        <p:nvSpPr>
          <p:cNvPr id="21" name="Google Shape;412;p6">
            <a:extLst>
              <a:ext uri="{FF2B5EF4-FFF2-40B4-BE49-F238E27FC236}">
                <a16:creationId xmlns:a16="http://schemas.microsoft.com/office/drawing/2014/main" id="{E0065684-4861-BCE4-0458-17CB3135499A}"/>
              </a:ext>
            </a:extLst>
          </p:cNvPr>
          <p:cNvSpPr txBox="1"/>
          <p:nvPr/>
        </p:nvSpPr>
        <p:spPr>
          <a:xfrm>
            <a:off x="417298" y="1138627"/>
            <a:ext cx="83094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the links to visit the websites, or make a note of their names to look at later.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1" dirty="0">
                <a:solidFill>
                  <a:schemeClr val="lt1"/>
                </a:solidFill>
                <a:latin typeface="Century Gothic"/>
                <a:sym typeface="Century Gothic"/>
              </a:rPr>
              <a:t>You may wish to print this.  </a:t>
            </a:r>
            <a:endParaRPr dirty="0"/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C26A351A-5F4B-8055-98A3-C817A71F3F6A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3D57C6F9-8413-EC61-58E1-AE57A5A71C25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Information and support</a:t>
            </a:r>
          </a:p>
        </p:txBody>
      </p:sp>
      <p:pic>
        <p:nvPicPr>
          <p:cNvPr id="25" name="Picture 2" descr="Free tape adhesive ribbon vector">
            <a:extLst>
              <a:ext uri="{FF2B5EF4-FFF2-40B4-BE49-F238E27FC236}">
                <a16:creationId xmlns:a16="http://schemas.microsoft.com/office/drawing/2014/main" id="{8554F347-B2E0-7B6E-E4F1-EAC19687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161925" y="1801858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tape adhesive ribbon vector">
            <a:extLst>
              <a:ext uri="{FF2B5EF4-FFF2-40B4-BE49-F238E27FC236}">
                <a16:creationId xmlns:a16="http://schemas.microsoft.com/office/drawing/2014/main" id="{A89AC38C-9FB9-A157-9CD7-2F22DF37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3823547" y="2598733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ree tape adhesive ribbon vector">
            <a:extLst>
              <a:ext uri="{FF2B5EF4-FFF2-40B4-BE49-F238E27FC236}">
                <a16:creationId xmlns:a16="http://schemas.microsoft.com/office/drawing/2014/main" id="{82B9A2B1-6AE1-E7C4-8EDF-63AAAE0A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75867">
            <a:off x="137416" y="3778525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tape adhesive ribbon vector">
            <a:extLst>
              <a:ext uri="{FF2B5EF4-FFF2-40B4-BE49-F238E27FC236}">
                <a16:creationId xmlns:a16="http://schemas.microsoft.com/office/drawing/2014/main" id="{3303B2DE-85F1-8D11-9FBE-08209BF7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96202">
            <a:off x="3953696" y="3410640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Free tape adhesive ribbon vector">
            <a:extLst>
              <a:ext uri="{FF2B5EF4-FFF2-40B4-BE49-F238E27FC236}">
                <a16:creationId xmlns:a16="http://schemas.microsoft.com/office/drawing/2014/main" id="{F1B4E387-1D16-2A51-CBE3-9B8D70D0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3791687" y="4988870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2" descr="Free tape adhesive ribbon vector">
            <a:extLst>
              <a:ext uri="{FF2B5EF4-FFF2-40B4-BE49-F238E27FC236}">
                <a16:creationId xmlns:a16="http://schemas.microsoft.com/office/drawing/2014/main" id="{B225B6DD-1F2E-3A57-68DE-D578DF49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28432">
            <a:off x="-13560" y="4736121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2" descr="Free tape adhesive ribbon vector">
            <a:extLst>
              <a:ext uri="{FF2B5EF4-FFF2-40B4-BE49-F238E27FC236}">
                <a16:creationId xmlns:a16="http://schemas.microsoft.com/office/drawing/2014/main" id="{1274C187-1975-6001-D696-C1C7FE71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3569">
            <a:off x="1950548" y="5315482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 descr="Free tape adhesive ribbon vector">
            <a:extLst>
              <a:ext uri="{FF2B5EF4-FFF2-40B4-BE49-F238E27FC236}">
                <a16:creationId xmlns:a16="http://schemas.microsoft.com/office/drawing/2014/main" id="{6D479DCC-F130-FB22-446E-501C37D7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802906">
            <a:off x="54877" y="6220258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 descr="Free tape adhesive ribbon vector">
            <a:extLst>
              <a:ext uri="{FF2B5EF4-FFF2-40B4-BE49-F238E27FC236}">
                <a16:creationId xmlns:a16="http://schemas.microsoft.com/office/drawing/2014/main" id="{76C6AFD5-0DE1-D178-E579-FAA28694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74041">
            <a:off x="3735395" y="6200486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Free tape adhesive ribbon vector">
            <a:extLst>
              <a:ext uri="{FF2B5EF4-FFF2-40B4-BE49-F238E27FC236}">
                <a16:creationId xmlns:a16="http://schemas.microsoft.com/office/drawing/2014/main" id="{7A50291D-3AB6-397E-A09F-19657F69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4652651" y="1750525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" descr="Free tape adhesive ribbon vector">
            <a:extLst>
              <a:ext uri="{FF2B5EF4-FFF2-40B4-BE49-F238E27FC236}">
                <a16:creationId xmlns:a16="http://schemas.microsoft.com/office/drawing/2014/main" id="{240A10D0-E51C-B1DF-B5D2-4ABF3380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8314273" y="2547400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2" descr="Free tape adhesive ribbon vector">
            <a:extLst>
              <a:ext uri="{FF2B5EF4-FFF2-40B4-BE49-F238E27FC236}">
                <a16:creationId xmlns:a16="http://schemas.microsoft.com/office/drawing/2014/main" id="{56E30B23-0B06-CAF8-8711-A0655531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75867">
            <a:off x="4628142" y="3727192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2" descr="Free tape adhesive ribbon vector">
            <a:extLst>
              <a:ext uri="{FF2B5EF4-FFF2-40B4-BE49-F238E27FC236}">
                <a16:creationId xmlns:a16="http://schemas.microsoft.com/office/drawing/2014/main" id="{5F7A727C-B41B-03FD-9F2D-CCA3042A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96202">
            <a:off x="8444422" y="3359307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2" descr="Free tape adhesive ribbon vector">
            <a:extLst>
              <a:ext uri="{FF2B5EF4-FFF2-40B4-BE49-F238E27FC236}">
                <a16:creationId xmlns:a16="http://schemas.microsoft.com/office/drawing/2014/main" id="{66260921-DFAC-7583-179B-9465127D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8282413" y="4937537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2" descr="Free tape adhesive ribbon vector">
            <a:extLst>
              <a:ext uri="{FF2B5EF4-FFF2-40B4-BE49-F238E27FC236}">
                <a16:creationId xmlns:a16="http://schemas.microsoft.com/office/drawing/2014/main" id="{253047CB-55A1-1DC7-1FE4-0415AD42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28432">
            <a:off x="4477166" y="4684788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2" descr="Free tape adhesive ribbon vector">
            <a:extLst>
              <a:ext uri="{FF2B5EF4-FFF2-40B4-BE49-F238E27FC236}">
                <a16:creationId xmlns:a16="http://schemas.microsoft.com/office/drawing/2014/main" id="{5AC88EBC-B513-D148-8A7A-B41D9C74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3569">
            <a:off x="6441274" y="5264149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2" descr="Free tape adhesive ribbon vector">
            <a:extLst>
              <a:ext uri="{FF2B5EF4-FFF2-40B4-BE49-F238E27FC236}">
                <a16:creationId xmlns:a16="http://schemas.microsoft.com/office/drawing/2014/main" id="{8EA066CC-3C77-8B41-BBE5-19143E75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802906">
            <a:off x="4545603" y="6168925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2" descr="Free tape adhesive ribbon vector">
            <a:extLst>
              <a:ext uri="{FF2B5EF4-FFF2-40B4-BE49-F238E27FC236}">
                <a16:creationId xmlns:a16="http://schemas.microsoft.com/office/drawing/2014/main" id="{8F77F844-1D2D-F5B3-B81A-9E58925C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74041">
            <a:off x="8226121" y="6149153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64100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F7F8FD64-AF60-02F2-0E87-9D3D5A5C8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0" y="378408"/>
            <a:ext cx="3782766" cy="1241711"/>
          </a:xfrm>
          <a:prstGeom prst="rect">
            <a:avLst/>
          </a:prstGeom>
        </p:spPr>
      </p:pic>
      <p:pic>
        <p:nvPicPr>
          <p:cNvPr id="7" name="Picture 6" descr="A white logo with a leaf&#10;&#10;Description automatically generated with low confidence">
            <a:extLst>
              <a:ext uri="{FF2B5EF4-FFF2-40B4-BE49-F238E27FC236}">
                <a16:creationId xmlns:a16="http://schemas.microsoft.com/office/drawing/2014/main" id="{BB42BCEB-EB40-CA1E-2E83-B393331BB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131" y="378407"/>
            <a:ext cx="1376699" cy="12417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7F73A0-37C2-714D-4D98-D1F9180FA130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5CF294-DC99-96B3-7AD5-E546FB3ED22A}"/>
              </a:ext>
            </a:extLst>
          </p:cNvPr>
          <p:cNvGrpSpPr/>
          <p:nvPr/>
        </p:nvGrpSpPr>
        <p:grpSpPr>
          <a:xfrm>
            <a:off x="1036520" y="4591289"/>
            <a:ext cx="7070960" cy="791711"/>
            <a:chOff x="1036520" y="4487062"/>
            <a:chExt cx="7070960" cy="791711"/>
          </a:xfrm>
        </p:grpSpPr>
        <p:pic>
          <p:nvPicPr>
            <p:cNvPr id="20" name="Picture 19" descr="A picture containing screenshot, graphics, font, graphic design&#10;&#10;Description automatically generated">
              <a:extLst>
                <a:ext uri="{FF2B5EF4-FFF2-40B4-BE49-F238E27FC236}">
                  <a16:creationId xmlns:a16="http://schemas.microsoft.com/office/drawing/2014/main" id="{AC44FCBF-021F-FB54-2B6D-E813DA5CF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035" y="4655126"/>
              <a:ext cx="3017554" cy="45558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39A5C6C-55E6-14EA-8561-39565C51E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4449" y="4487062"/>
              <a:ext cx="1063031" cy="79171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8A11A3-B33A-A60D-9186-F08146759F0D}"/>
                </a:ext>
              </a:extLst>
            </p:cNvPr>
            <p:cNvSpPr txBox="1"/>
            <p:nvPr/>
          </p:nvSpPr>
          <p:spPr>
            <a:xfrm>
              <a:off x="1036520" y="4713641"/>
              <a:ext cx="2074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In association with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64D42F-ED08-EAE7-43A2-205C2C2A1D08}"/>
                </a:ext>
              </a:extLst>
            </p:cNvPr>
            <p:cNvSpPr txBox="1"/>
            <p:nvPr/>
          </p:nvSpPr>
          <p:spPr>
            <a:xfrm>
              <a:off x="6208331" y="4713641"/>
              <a:ext cx="7963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and</a:t>
              </a:r>
            </a:p>
          </p:txBody>
        </p:sp>
      </p:grpSp>
      <p:pic>
        <p:nvPicPr>
          <p:cNvPr id="3" name="Picture 2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134BFCBA-9128-FEB3-446A-2667925FF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" y="4990011"/>
            <a:ext cx="5379095" cy="227299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DEE4EAA-1032-EE85-AA40-510E6CD7DC2A}"/>
              </a:ext>
            </a:extLst>
          </p:cNvPr>
          <p:cNvSpPr txBox="1">
            <a:spLocks/>
          </p:cNvSpPr>
          <p:nvPr/>
        </p:nvSpPr>
        <p:spPr>
          <a:xfrm>
            <a:off x="1143000" y="2684209"/>
            <a:ext cx="6858000" cy="1241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latin typeface="Century Gothic" panose="020B0502020202020204" pitchFamily="34" charset="0"/>
              </a:rPr>
              <a:t>Jobs That Can Save the Planet</a:t>
            </a:r>
          </a:p>
          <a:p>
            <a:r>
              <a:rPr lang="en-GB" sz="3600" b="1" dirty="0">
                <a:latin typeface="Century Gothic" panose="020B0502020202020204" pitchFamily="34" charset="0"/>
              </a:rPr>
              <a:t>KS5 SEND Lesson</a:t>
            </a:r>
          </a:p>
        </p:txBody>
      </p:sp>
    </p:spTree>
    <p:extLst>
      <p:ext uri="{BB962C8B-B14F-4D97-AF65-F5344CB8AC3E}">
        <p14:creationId xmlns:p14="http://schemas.microsoft.com/office/powerpoint/2010/main" val="31061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DFCE656A-6603-4822-9C6F-180C81DDE58F}"/>
              </a:ext>
            </a:extLst>
          </p:cNvPr>
          <p:cNvSpPr/>
          <p:nvPr/>
        </p:nvSpPr>
        <p:spPr>
          <a:xfrm>
            <a:off x="460471" y="1303769"/>
            <a:ext cx="2520000" cy="1180720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Rain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falling for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longer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846D960F-8202-4E69-AD6F-6BD333A15AEA}"/>
              </a:ext>
            </a:extLst>
          </p:cNvPr>
          <p:cNvSpPr/>
          <p:nvPr/>
        </p:nvSpPr>
        <p:spPr>
          <a:xfrm>
            <a:off x="3309271" y="1303769"/>
            <a:ext cx="2520000" cy="1180720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Summer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being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longer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hotter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0ABAB2C5-401C-4357-9027-B588553C6231}"/>
              </a:ext>
            </a:extLst>
          </p:cNvPr>
          <p:cNvSpPr/>
          <p:nvPr/>
        </p:nvSpPr>
        <p:spPr>
          <a:xfrm>
            <a:off x="6158071" y="1303769"/>
            <a:ext cx="2520000" cy="1180720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Stronger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storms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happening more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often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1" name="Picture 1030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64A19A88-BFC0-45E2-B3EB-F3E360932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120" y="2467715"/>
            <a:ext cx="3009901" cy="2895241"/>
          </a:xfrm>
          <a:prstGeom prst="rect">
            <a:avLst/>
          </a:prstGeom>
        </p:spPr>
      </p:pic>
      <p:pic>
        <p:nvPicPr>
          <p:cNvPr id="1032" name="Picture 1031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194839F-5323-4E6C-B81E-6DC2F023E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320" y="2586167"/>
            <a:ext cx="3009901" cy="2895241"/>
          </a:xfrm>
          <a:prstGeom prst="rect">
            <a:avLst/>
          </a:prstGeom>
        </p:spPr>
      </p:pic>
      <p:pic>
        <p:nvPicPr>
          <p:cNvPr id="1033" name="Picture 1032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A9FAA25-71B8-4B92-BE94-B877A71BE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20" y="2704619"/>
            <a:ext cx="3009901" cy="2895241"/>
          </a:xfrm>
          <a:prstGeom prst="rect">
            <a:avLst/>
          </a:prstGeom>
        </p:spPr>
      </p:pic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BD2619E8-29B3-4666-A209-A3E9DBD5BE75}"/>
              </a:ext>
            </a:extLst>
          </p:cNvPr>
          <p:cNvSpPr/>
          <p:nvPr/>
        </p:nvSpPr>
        <p:spPr>
          <a:xfrm>
            <a:off x="1819270" y="5613337"/>
            <a:ext cx="5543751" cy="879538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Pair discussion (2-3 mins)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Why might these things be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bad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for our planet?</a:t>
            </a:r>
          </a:p>
        </p:txBody>
      </p:sp>
    </p:spTree>
    <p:extLst>
      <p:ext uri="{BB962C8B-B14F-4D97-AF65-F5344CB8AC3E}">
        <p14:creationId xmlns:p14="http://schemas.microsoft.com/office/powerpoint/2010/main" val="17122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30" grpId="0" animBg="1"/>
      <p:bldP spid="10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CE656A-6603-4822-9C6F-180C81DDE58F}"/>
              </a:ext>
            </a:extLst>
          </p:cNvPr>
          <p:cNvSpPr/>
          <p:nvPr/>
        </p:nvSpPr>
        <p:spPr>
          <a:xfrm>
            <a:off x="397024" y="5109145"/>
            <a:ext cx="2590634" cy="1379621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Lots of rain might mean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flooding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happens. 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6D960F-8202-4E69-AD6F-6BD333A15AEA}"/>
              </a:ext>
            </a:extLst>
          </p:cNvPr>
          <p:cNvSpPr/>
          <p:nvPr/>
        </p:nvSpPr>
        <p:spPr>
          <a:xfrm>
            <a:off x="3273954" y="5109145"/>
            <a:ext cx="2590634" cy="1379621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Lots of heat might mean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less water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for growing food. 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BAB2C5-401C-4357-9027-B588553C6231}"/>
              </a:ext>
            </a:extLst>
          </p:cNvPr>
          <p:cNvSpPr/>
          <p:nvPr/>
        </p:nvSpPr>
        <p:spPr>
          <a:xfrm>
            <a:off x="6150884" y="5109145"/>
            <a:ext cx="2590634" cy="1379621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Storms like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hurricanes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might be more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dangerous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" name="Picture 8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64A19A88-BFC0-45E2-B3EB-F3E360932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043" y="874320"/>
            <a:ext cx="2214317" cy="2129964"/>
          </a:xfrm>
          <a:prstGeom prst="rect">
            <a:avLst/>
          </a:prstGeom>
        </p:spPr>
      </p:pic>
      <p:pic>
        <p:nvPicPr>
          <p:cNvPr id="10" name="Picture 9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194839F-5323-4E6C-B81E-6DC2F023E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461" y="953750"/>
            <a:ext cx="2214317" cy="2129964"/>
          </a:xfrm>
          <a:prstGeom prst="rect">
            <a:avLst/>
          </a:prstGeom>
        </p:spPr>
      </p:pic>
      <p:pic>
        <p:nvPicPr>
          <p:cNvPr id="11" name="Picture 10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A9FAA25-71B8-4B92-BE94-B877A71BE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16" y="1054424"/>
            <a:ext cx="2214317" cy="2129964"/>
          </a:xfrm>
          <a:prstGeom prst="rect">
            <a:avLst/>
          </a:prstGeom>
        </p:spPr>
      </p:pic>
      <p:pic>
        <p:nvPicPr>
          <p:cNvPr id="12" name="Picture 11" descr="A picture containing grass, outdoor, trailer, sky&#10;&#10;Description automatically generated">
            <a:extLst>
              <a:ext uri="{FF2B5EF4-FFF2-40B4-BE49-F238E27FC236}">
                <a16:creationId xmlns:a16="http://schemas.microsoft.com/office/drawing/2014/main" id="{D6E35FBF-B196-4C7F-AA84-116135CCDF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4968">
            <a:off x="6304539" y="3242083"/>
            <a:ext cx="2283326" cy="144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sky, outdoor, ground, beach&#10;&#10;Description automatically generated">
            <a:extLst>
              <a:ext uri="{FF2B5EF4-FFF2-40B4-BE49-F238E27FC236}">
                <a16:creationId xmlns:a16="http://schemas.microsoft.com/office/drawing/2014/main" id="{6D842653-A373-4B76-9A58-CCD1BDC411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2982">
            <a:off x="3518399" y="3047651"/>
            <a:ext cx="2201756" cy="1651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outdoor, boat&#10;&#10;Description automatically generated">
            <a:extLst>
              <a:ext uri="{FF2B5EF4-FFF2-40B4-BE49-F238E27FC236}">
                <a16:creationId xmlns:a16="http://schemas.microsoft.com/office/drawing/2014/main" id="{158CC81A-B4D1-487E-9D4B-5F13D1A524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178">
            <a:off x="600338" y="3245047"/>
            <a:ext cx="2296526" cy="153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053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Why is the climate changing?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1B2C5D51-E4E3-4BE2-9AC9-A544A025F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387" y="1955226"/>
            <a:ext cx="3910945" cy="391094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F58D24D-BCF9-46FA-9AB1-FBFE32FA9228}"/>
              </a:ext>
            </a:extLst>
          </p:cNvPr>
          <p:cNvSpPr/>
          <p:nvPr/>
        </p:nvSpPr>
        <p:spPr>
          <a:xfrm>
            <a:off x="459872" y="1296336"/>
            <a:ext cx="4175639" cy="1317781"/>
          </a:xfrm>
          <a:prstGeom prst="wedgeRoundRectCallout">
            <a:avLst>
              <a:gd name="adj1" fmla="val -20449"/>
              <a:gd name="adj2" fmla="val 96586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Why is the climate changing?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0E9A0-2CB0-4C7C-B52B-AEB82EDD3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9531" y="2892657"/>
            <a:ext cx="3727117" cy="41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36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Why is the climate changing?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BF5300-8EF2-436E-A18E-8D53D5664A2D}"/>
              </a:ext>
            </a:extLst>
          </p:cNvPr>
          <p:cNvSpPr/>
          <p:nvPr/>
        </p:nvSpPr>
        <p:spPr>
          <a:xfrm>
            <a:off x="436337" y="2022104"/>
            <a:ext cx="8452822" cy="8452822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1B2C5D51-E4E3-4BE2-9AC9-A544A025F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2" y="2152979"/>
            <a:ext cx="8191072" cy="819107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4AF32DE-4B7C-4258-8740-CE3EC8E090A4}"/>
              </a:ext>
            </a:extLst>
          </p:cNvPr>
          <p:cNvSpPr/>
          <p:nvPr/>
        </p:nvSpPr>
        <p:spPr>
          <a:xfrm>
            <a:off x="531518" y="1381794"/>
            <a:ext cx="3393293" cy="1874385"/>
          </a:xfrm>
          <a:prstGeom prst="wedgeRoundRectCallout">
            <a:avLst>
              <a:gd name="adj1" fmla="val -20449"/>
              <a:gd name="adj2" fmla="val 96586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The air around the Earth is changing. 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556B108-06E4-49B8-B592-CE718F41E001}"/>
              </a:ext>
            </a:extLst>
          </p:cNvPr>
          <p:cNvSpPr/>
          <p:nvPr/>
        </p:nvSpPr>
        <p:spPr>
          <a:xfrm>
            <a:off x="5364991" y="1381794"/>
            <a:ext cx="3393293" cy="1874385"/>
          </a:xfrm>
          <a:prstGeom prst="wedgeRoundRectCallout">
            <a:avLst>
              <a:gd name="adj1" fmla="val 20208"/>
              <a:gd name="adj2" fmla="val 92307"/>
              <a:gd name="adj3" fmla="val 16667"/>
            </a:avLst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This is because of how humans live.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C8E871D-0FC1-4A51-B2F6-FF7FE870E4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47"/>
          <a:stretch/>
        </p:blipFill>
        <p:spPr>
          <a:xfrm>
            <a:off x="385716" y="4366915"/>
            <a:ext cx="2412494" cy="267810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CFE4CDD-E6E2-4B2F-9E61-87DC90759E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99159" y="4299657"/>
            <a:ext cx="2423059" cy="267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3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Why is the climate changing?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1C4456-597C-4BE5-B2F8-035EAFA6BCFF}"/>
              </a:ext>
            </a:extLst>
          </p:cNvPr>
          <p:cNvSpPr/>
          <p:nvPr/>
        </p:nvSpPr>
        <p:spPr>
          <a:xfrm>
            <a:off x="600106" y="1505284"/>
            <a:ext cx="4505629" cy="4505629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A36F8F2D-269E-4E73-84CC-B839E6E68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35" y="1740129"/>
            <a:ext cx="4035940" cy="40359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98ECE5-9DD0-48B4-9D7F-3CA02BC52758}"/>
              </a:ext>
            </a:extLst>
          </p:cNvPr>
          <p:cNvSpPr/>
          <p:nvPr/>
        </p:nvSpPr>
        <p:spPr>
          <a:xfrm>
            <a:off x="600106" y="1493985"/>
            <a:ext cx="4505629" cy="4505629"/>
          </a:xfrm>
          <a:prstGeom prst="ellipse">
            <a:avLst/>
          </a:prstGeom>
          <a:gradFill flip="none" rotWithShape="1">
            <a:gsLst>
              <a:gs pos="0">
                <a:srgbClr val="5F5F5F"/>
              </a:gs>
              <a:gs pos="100000">
                <a:schemeClr val="accent1">
                  <a:lumMod val="30000"/>
                  <a:lumOff val="70000"/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957A7-7310-4F4E-A42B-A8097A99F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48" y="2405389"/>
            <a:ext cx="833461" cy="74230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63B61E9-8924-4E17-A8C1-65C0ED2255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94" b="-6240"/>
          <a:stretch/>
        </p:blipFill>
        <p:spPr>
          <a:xfrm rot="199323">
            <a:off x="3190159" y="4416223"/>
            <a:ext cx="938873" cy="730967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FDDBA68-2C71-4343-98A6-7D52C2ED5F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9"/>
          <a:stretch/>
        </p:blipFill>
        <p:spPr>
          <a:xfrm>
            <a:off x="2812110" y="2531670"/>
            <a:ext cx="1201154" cy="71776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25297D9-2D5F-4E2E-855D-64E79D04E4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57"/>
          <a:stretch/>
        </p:blipFill>
        <p:spPr>
          <a:xfrm>
            <a:off x="2059911" y="4455878"/>
            <a:ext cx="647137" cy="46075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E721AE9-03D4-4B3D-A3A7-0ED1C577E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263" y="3125182"/>
            <a:ext cx="833462" cy="484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03ACA4-2546-459E-BAA8-1662C30EA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77" y="3117119"/>
            <a:ext cx="833461" cy="742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7C9FE2-7C1D-4182-9416-7F51C33D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51" y="3558393"/>
            <a:ext cx="833461" cy="7423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D75FED0-A56E-4BFC-AFB4-1052B6A68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37095" y="3201304"/>
            <a:ext cx="3304674" cy="365252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E53494D-522B-4ADE-B9A0-04BFEC83A828}"/>
              </a:ext>
            </a:extLst>
          </p:cNvPr>
          <p:cNvSpPr/>
          <p:nvPr/>
        </p:nvSpPr>
        <p:spPr>
          <a:xfrm>
            <a:off x="4149423" y="1353952"/>
            <a:ext cx="4505629" cy="1966764"/>
          </a:xfrm>
          <a:prstGeom prst="wedgeRoundRectCallout">
            <a:avLst>
              <a:gd name="adj1" fmla="val -12904"/>
              <a:gd name="adj2" fmla="val 92100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Fumes and smoke from some cars and machines are harming our planet.</a:t>
            </a:r>
          </a:p>
        </p:txBody>
      </p:sp>
    </p:spTree>
    <p:extLst>
      <p:ext uri="{BB962C8B-B14F-4D97-AF65-F5344CB8AC3E}">
        <p14:creationId xmlns:p14="http://schemas.microsoft.com/office/powerpoint/2010/main" val="120963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can we do about climate change?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7ED6B0-6E2C-1727-73EA-F8318CA12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 flipH="1">
            <a:off x="244576" y="3145764"/>
            <a:ext cx="3578643" cy="39726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9B48832-9547-F1E6-25D7-DAE11736014F}"/>
              </a:ext>
            </a:extLst>
          </p:cNvPr>
          <p:cNvSpPr/>
          <p:nvPr/>
        </p:nvSpPr>
        <p:spPr>
          <a:xfrm>
            <a:off x="4156208" y="1442462"/>
            <a:ext cx="4505629" cy="4505629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118F8A6-C3A6-B7B6-1573-91718454F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537" y="1677307"/>
            <a:ext cx="4035940" cy="40359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1999CF7-4B3D-3CFD-E724-C5CE0528057B}"/>
              </a:ext>
            </a:extLst>
          </p:cNvPr>
          <p:cNvSpPr/>
          <p:nvPr/>
        </p:nvSpPr>
        <p:spPr>
          <a:xfrm>
            <a:off x="4156208" y="1431163"/>
            <a:ext cx="4505629" cy="4505629"/>
          </a:xfrm>
          <a:prstGeom prst="ellipse">
            <a:avLst/>
          </a:prstGeom>
          <a:gradFill flip="none" rotWithShape="1">
            <a:gsLst>
              <a:gs pos="0">
                <a:srgbClr val="5F5F5F"/>
              </a:gs>
              <a:gs pos="100000">
                <a:schemeClr val="accent1">
                  <a:lumMod val="30000"/>
                  <a:lumOff val="70000"/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59B476-FD1C-8184-1E68-56BD8E8A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850" y="2342567"/>
            <a:ext cx="833461" cy="74230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5135D69-80AA-1862-EEB6-5E539A1EE3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94" b="-6240"/>
          <a:stretch/>
        </p:blipFill>
        <p:spPr>
          <a:xfrm rot="199323">
            <a:off x="6746261" y="4353401"/>
            <a:ext cx="938873" cy="73096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AC4EEF2-DC9F-C05F-C70D-0804F4B11A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9"/>
          <a:stretch/>
        </p:blipFill>
        <p:spPr>
          <a:xfrm>
            <a:off x="6368212" y="2468848"/>
            <a:ext cx="1201154" cy="71776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7BD7295-6142-E9D3-1A14-D2F3B68D7C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57"/>
          <a:stretch/>
        </p:blipFill>
        <p:spPr>
          <a:xfrm>
            <a:off x="5616013" y="4393056"/>
            <a:ext cx="647137" cy="460751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F139DB1-026E-D090-A196-511CAAD5E2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65" y="3062360"/>
            <a:ext cx="833462" cy="484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5FE84F-6D08-9E4D-2C9A-4CDB76457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279" y="3054297"/>
            <a:ext cx="833461" cy="742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62DBEE-59CD-DA93-9022-CE949A944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53" y="3495571"/>
            <a:ext cx="833461" cy="74230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9BFF63F-6B50-9E62-D610-57AF25EB8CA8}"/>
              </a:ext>
            </a:extLst>
          </p:cNvPr>
          <p:cNvSpPr/>
          <p:nvPr/>
        </p:nvSpPr>
        <p:spPr>
          <a:xfrm>
            <a:off x="242916" y="1426696"/>
            <a:ext cx="4505629" cy="1874385"/>
          </a:xfrm>
          <a:prstGeom prst="wedgeRoundRectCallout">
            <a:avLst>
              <a:gd name="adj1" fmla="val 20532"/>
              <a:gd name="adj2" fmla="val 99075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latin typeface="Century Gothic" panose="020B0502020202020204" pitchFamily="34" charset="0"/>
              </a:rPr>
              <a:t>leaders</a:t>
            </a:r>
            <a:r>
              <a:rPr lang="en-GB" sz="2800" dirty="0">
                <a:latin typeface="Century Gothic" panose="020B0502020202020204" pitchFamily="34" charset="0"/>
              </a:rPr>
              <a:t> of our country are called </a:t>
            </a:r>
            <a:r>
              <a:rPr lang="en-GB" sz="2800" b="1" dirty="0">
                <a:latin typeface="Century Gothic" panose="020B0502020202020204" pitchFamily="34" charset="0"/>
              </a:rPr>
              <a:t>the Government</a:t>
            </a:r>
            <a:r>
              <a:rPr lang="en-GB" sz="2800" dirty="0">
                <a:latin typeface="Century Gothic" panose="020B0502020202020204" pitchFamily="34" charset="0"/>
              </a:rPr>
              <a:t>.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2800" dirty="0">
                <a:latin typeface="Century Gothic" panose="020B0502020202020204" pitchFamily="34" charset="0"/>
              </a:rPr>
              <a:t>They can </a:t>
            </a:r>
            <a:r>
              <a:rPr lang="en-GB" sz="2800" b="1" dirty="0">
                <a:latin typeface="Century Gothic" panose="020B0502020202020204" pitchFamily="34" charset="0"/>
              </a:rPr>
              <a:t>help in a big way</a:t>
            </a:r>
            <a:r>
              <a:rPr lang="en-GB" sz="2800" dirty="0">
                <a:latin typeface="Century Gothic" panose="020B0502020202020204" pitchFamily="34" charset="0"/>
              </a:rPr>
              <a:t>!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4F92E85-ECE4-9935-343B-28E62E9D5818}"/>
              </a:ext>
            </a:extLst>
          </p:cNvPr>
          <p:cNvSpPr/>
          <p:nvPr/>
        </p:nvSpPr>
        <p:spPr>
          <a:xfrm>
            <a:off x="242915" y="1504354"/>
            <a:ext cx="4505629" cy="1719068"/>
          </a:xfrm>
          <a:prstGeom prst="wedgeRoundRectCallout">
            <a:avLst>
              <a:gd name="adj1" fmla="val 20293"/>
              <a:gd name="adj2" fmla="val 82269"/>
              <a:gd name="adj3" fmla="val 16667"/>
            </a:avLst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So can the </a:t>
            </a:r>
            <a:r>
              <a:rPr lang="en-GB" sz="2800" b="1" dirty="0">
                <a:latin typeface="Century Gothic" panose="020B0502020202020204" pitchFamily="34" charset="0"/>
              </a:rPr>
              <a:t>companies </a:t>
            </a:r>
            <a:r>
              <a:rPr lang="en-GB" sz="2800" dirty="0">
                <a:latin typeface="Century Gothic" panose="020B0502020202020204" pitchFamily="34" charset="0"/>
              </a:rPr>
              <a:t>who </a:t>
            </a:r>
            <a:r>
              <a:rPr lang="en-GB" sz="2800" b="1" dirty="0">
                <a:latin typeface="Century Gothic" panose="020B0502020202020204" pitchFamily="34" charset="0"/>
              </a:rPr>
              <a:t>create buildings, energy and cars.  </a:t>
            </a:r>
          </a:p>
        </p:txBody>
      </p:sp>
    </p:spTree>
    <p:extLst>
      <p:ext uri="{BB962C8B-B14F-4D97-AF65-F5344CB8AC3E}">
        <p14:creationId xmlns:p14="http://schemas.microsoft.com/office/powerpoint/2010/main" val="309429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8" grpId="1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12898</TotalTime>
  <Words>2328</Words>
  <Application>Microsoft Office PowerPoint</Application>
  <PresentationFormat>On-screen Show (4:3)</PresentationFormat>
  <Paragraphs>426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</dc:creator>
  <cp:lastModifiedBy>Lara</cp:lastModifiedBy>
  <cp:revision>150</cp:revision>
  <cp:lastPrinted>2023-06-16T12:49:01Z</cp:lastPrinted>
  <dcterms:created xsi:type="dcterms:W3CDTF">2023-06-01T07:42:10Z</dcterms:created>
  <dcterms:modified xsi:type="dcterms:W3CDTF">2023-07-01T08:30:48Z</dcterms:modified>
</cp:coreProperties>
</file>