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4" r:id="rId4"/>
    <p:sldId id="1364" r:id="rId5"/>
    <p:sldId id="1341" r:id="rId6"/>
    <p:sldId id="1365" r:id="rId7"/>
    <p:sldId id="1368"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B66F"/>
    <a:srgbClr val="6BA9D3"/>
    <a:srgbClr val="07A9A9"/>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186" autoAdjust="0"/>
  </p:normalViewPr>
  <p:slideViewPr>
    <p:cSldViewPr snapToGrid="0">
      <p:cViewPr varScale="1">
        <p:scale>
          <a:sx n="71" d="100"/>
          <a:sy n="71" d="100"/>
        </p:scale>
        <p:origin x="17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28/06/2023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28/06/2023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5.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pic>
        <p:nvPicPr>
          <p:cNvPr id="10" name="Picture 9" descr="A picture containing text, font, graphics, screenshot&#10;&#10;Description automatically generated">
            <a:extLst>
              <a:ext uri="{FF2B5EF4-FFF2-40B4-BE49-F238E27FC236}">
                <a16:creationId xmlns:a16="http://schemas.microsoft.com/office/drawing/2014/main" id="{57A948C7-185A-A91C-46E4-975C7AF5910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
        <p:nvSpPr>
          <p:cNvPr id="12" name="Subtitle 2">
            <a:extLst>
              <a:ext uri="{FF2B5EF4-FFF2-40B4-BE49-F238E27FC236}">
                <a16:creationId xmlns:a16="http://schemas.microsoft.com/office/drawing/2014/main" id="{9406ACA9-CC3F-D245-7371-299DC9B00111}"/>
              </a:ext>
            </a:extLst>
          </p:cNvPr>
          <p:cNvSpPr>
            <a:spLocks noGrp="1"/>
          </p:cNvSpPr>
          <p:nvPr>
            <p:ph type="subTitle" idx="1"/>
          </p:nvPr>
        </p:nvSpPr>
        <p:spPr>
          <a:xfrm>
            <a:off x="1143000" y="2684209"/>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KS5 Short Lesson Plan</a:t>
            </a:r>
          </a:p>
        </p:txBody>
      </p:sp>
      <p:grpSp>
        <p:nvGrpSpPr>
          <p:cNvPr id="13" name="Group 12">
            <a:extLst>
              <a:ext uri="{FF2B5EF4-FFF2-40B4-BE49-F238E27FC236}">
                <a16:creationId xmlns:a16="http://schemas.microsoft.com/office/drawing/2014/main" id="{3B60ABF1-906E-3902-5C4C-7FD0D286B47C}"/>
              </a:ext>
            </a:extLst>
          </p:cNvPr>
          <p:cNvGrpSpPr/>
          <p:nvPr/>
        </p:nvGrpSpPr>
        <p:grpSpPr>
          <a:xfrm>
            <a:off x="1036520" y="4591289"/>
            <a:ext cx="7070960" cy="791711"/>
            <a:chOff x="1036520" y="4487062"/>
            <a:chExt cx="7070960" cy="791711"/>
          </a:xfrm>
        </p:grpSpPr>
        <p:pic>
          <p:nvPicPr>
            <p:cNvPr id="14" name="Picture 13" descr="A picture containing screenshot, graphics, font, graphic design&#10;&#10;Description automatically generated">
              <a:extLst>
                <a:ext uri="{FF2B5EF4-FFF2-40B4-BE49-F238E27FC236}">
                  <a16:creationId xmlns:a16="http://schemas.microsoft.com/office/drawing/2014/main" id="{79E7FA14-8F1E-1C68-29FB-117C0D313E6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15" name="Picture 14">
              <a:extLst>
                <a:ext uri="{FF2B5EF4-FFF2-40B4-BE49-F238E27FC236}">
                  <a16:creationId xmlns:a16="http://schemas.microsoft.com/office/drawing/2014/main" id="{3DBD61B7-6271-71E7-D628-4F7A1CDA4D2D}"/>
                </a:ext>
              </a:extLst>
            </p:cNvPr>
            <p:cNvPicPr>
              <a:picLocks noChangeAspect="1"/>
            </p:cNvPicPr>
            <p:nvPr/>
          </p:nvPicPr>
          <p:blipFill>
            <a:blip r:embed="rId6"/>
            <a:stretch>
              <a:fillRect/>
            </a:stretch>
          </p:blipFill>
          <p:spPr>
            <a:xfrm>
              <a:off x="7044449" y="4487062"/>
              <a:ext cx="1063031" cy="791711"/>
            </a:xfrm>
            <a:prstGeom prst="rect">
              <a:avLst/>
            </a:prstGeom>
          </p:spPr>
        </p:pic>
        <p:sp>
          <p:nvSpPr>
            <p:cNvPr id="16" name="TextBox 15">
              <a:extLst>
                <a:ext uri="{FF2B5EF4-FFF2-40B4-BE49-F238E27FC236}">
                  <a16:creationId xmlns:a16="http://schemas.microsoft.com/office/drawing/2014/main" id="{C9142D06-1B88-5948-62E9-F47B269CE0B8}"/>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17" name="TextBox 16">
              <a:extLst>
                <a:ext uri="{FF2B5EF4-FFF2-40B4-BE49-F238E27FC236}">
                  <a16:creationId xmlns:a16="http://schemas.microsoft.com/office/drawing/2014/main" id="{12F1D151-9938-7CD3-321A-CB450366431C}"/>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KS5 Lesson Plan (</a:t>
            </a:r>
            <a:r>
              <a:rPr lang="en-GB" sz="2500" b="1" dirty="0">
                <a:solidFill>
                  <a:schemeClr val="bg1"/>
                </a:solidFill>
                <a:latin typeface="Century Gothic"/>
                <a:ea typeface="Century Gothic"/>
                <a:cs typeface="Century Gothic"/>
                <a:sym typeface="Century Gothic"/>
              </a:rPr>
              <a:t>20-30</a:t>
            </a:r>
            <a:r>
              <a:rPr lang="en-GB" sz="2500" b="1" i="0" u="none" strike="noStrike" cap="none" dirty="0">
                <a:solidFill>
                  <a:schemeClr val="bg1"/>
                </a:solidFill>
                <a:latin typeface="Century Gothic"/>
                <a:ea typeface="Century Gothic"/>
                <a:cs typeface="Century Gothic"/>
                <a:sym typeface="Century Gothic"/>
              </a:rPr>
              <a:t> mins)</a:t>
            </a:r>
            <a:endParaRPr dirty="0">
              <a:solidFill>
                <a:schemeClr val="bg1"/>
              </a:solidFill>
            </a:endParaRPr>
          </a:p>
        </p:txBody>
      </p:sp>
      <p:graphicFrame>
        <p:nvGraphicFramePr>
          <p:cNvPr id="6" name="Google Shape;329;p2">
            <a:extLst>
              <a:ext uri="{FF2B5EF4-FFF2-40B4-BE49-F238E27FC236}">
                <a16:creationId xmlns:a16="http://schemas.microsoft.com/office/drawing/2014/main" id="{9DC85540-6635-9F7A-D1F7-351175B51837}"/>
              </a:ext>
            </a:extLst>
          </p:cNvPr>
          <p:cNvGraphicFramePr/>
          <p:nvPr>
            <p:extLst>
              <p:ext uri="{D42A27DB-BD31-4B8C-83A1-F6EECF244321}">
                <p14:modId xmlns:p14="http://schemas.microsoft.com/office/powerpoint/2010/main" val="629955902"/>
              </p:ext>
            </p:extLst>
          </p:nvPr>
        </p:nvGraphicFramePr>
        <p:xfrm>
          <a:off x="238421" y="1317785"/>
          <a:ext cx="8642650" cy="4907082"/>
        </p:xfrm>
        <a:graphic>
          <a:graphicData uri="http://schemas.openxmlformats.org/drawingml/2006/table">
            <a:tbl>
              <a:tblPr>
                <a:noFill/>
              </a:tblPr>
              <a:tblGrid>
                <a:gridCol w="662187">
                  <a:extLst>
                    <a:ext uri="{9D8B030D-6E8A-4147-A177-3AD203B41FA5}">
                      <a16:colId xmlns:a16="http://schemas.microsoft.com/office/drawing/2014/main" val="20000"/>
                    </a:ext>
                  </a:extLst>
                </a:gridCol>
                <a:gridCol w="1717332">
                  <a:extLst>
                    <a:ext uri="{9D8B030D-6E8A-4147-A177-3AD203B41FA5}">
                      <a16:colId xmlns:a16="http://schemas.microsoft.com/office/drawing/2014/main" val="20001"/>
                    </a:ext>
                  </a:extLst>
                </a:gridCol>
                <a:gridCol w="814192">
                  <a:extLst>
                    <a:ext uri="{9D8B030D-6E8A-4147-A177-3AD203B41FA5}">
                      <a16:colId xmlns:a16="http://schemas.microsoft.com/office/drawing/2014/main" val="20002"/>
                    </a:ext>
                  </a:extLst>
                </a:gridCol>
                <a:gridCol w="5448939">
                  <a:extLst>
                    <a:ext uri="{9D8B030D-6E8A-4147-A177-3AD203B41FA5}">
                      <a16:colId xmlns:a16="http://schemas.microsoft.com/office/drawing/2014/main" val="20003"/>
                    </a:ext>
                  </a:extLst>
                </a:gridCol>
              </a:tblGrid>
              <a:tr h="515082">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Time</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91450" marR="91450" marT="45725" marB="45725" anchor="ctr">
                    <a:solidFill>
                      <a:srgbClr val="07A9A9"/>
                    </a:solidFill>
                  </a:tcPr>
                </a:tc>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Group</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Task</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2-4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 What do you know about climate change?</a:t>
                      </a: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dirty="0">
                          <a:solidFill>
                            <a:schemeClr val="tx1"/>
                          </a:solidFill>
                          <a:latin typeface="Century Gothic" panose="020B0502020202020204" pitchFamily="34" charset="0"/>
                        </a:rPr>
                        <a:t>Students review what climate change is and how it happens.  </a:t>
                      </a:r>
                    </a:p>
                  </a:txBody>
                  <a:tcPr marL="32150" marR="32150" marT="0" marB="0" anchor="ctr">
                    <a:solidFill>
                      <a:srgbClr val="E0B66F"/>
                    </a:solidFill>
                  </a:tcPr>
                </a:tc>
                <a:extLst>
                  <a:ext uri="{0D108BD9-81ED-4DB2-BD59-A6C34878D82A}">
                    <a16:rowId xmlns:a16="http://schemas.microsoft.com/office/drawing/2014/main" val="1802768587"/>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3-5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 What are green careers?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discuss the term “green careers” and what that means to them.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3-5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 Why are they important?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tc>
                  <a:txBody>
                    <a:bodyPr/>
                    <a:lstStyle/>
                    <a:p>
                      <a:pPr marL="0" marR="0" lvl="0" indent="0" algn="l" rtl="0">
                        <a:spcBef>
                          <a:spcPts val="0"/>
                        </a:spcBef>
                        <a:spcAft>
                          <a:spcPts val="0"/>
                        </a:spcAft>
                        <a:buClr>
                          <a:schemeClr val="lt1"/>
                        </a:buClr>
                        <a:buSzPts val="1000"/>
                        <a:buFont typeface="Century Gothic"/>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careers they have discussed and how they can help with carbon emissions &amp; climate change.  </a:t>
                      </a:r>
                    </a:p>
                  </a:txBody>
                  <a:tcPr marL="32150" marR="32150" marT="50300" marB="50300" anchor="ctr">
                    <a:solidFill>
                      <a:srgbClr val="E0B66F"/>
                    </a:solidFill>
                  </a:tcPr>
                </a:tc>
                <a:extLst>
                  <a:ext uri="{0D108BD9-81ED-4DB2-BD59-A6C34878D82A}">
                    <a16:rowId xmlns:a16="http://schemas.microsoft.com/office/drawing/2014/main" val="10002"/>
                  </a:ext>
                </a:extLst>
              </a:tr>
              <a:tr h="792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8-12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 Which skills do you need?</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skills and then what skills are needed for green jobs. Students watch three short WOW Show films on energy, transport and construction and think about any jobs they would enjoy.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3"/>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8-10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Thinking about your future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choices post-16 and consider the different routes they could take to get there. </a:t>
                      </a:r>
                    </a:p>
                  </a:txBody>
                  <a:tcPr marL="32150" marR="32150" marT="0" marB="0" anchor="ctr">
                    <a:solidFill>
                      <a:srgbClr val="E0B66F"/>
                    </a:solidFill>
                  </a:tcPr>
                </a:tc>
                <a:extLst>
                  <a:ext uri="{0D108BD9-81ED-4DB2-BD59-A6C34878D82A}">
                    <a16:rowId xmlns:a16="http://schemas.microsoft.com/office/drawing/2014/main" val="10005"/>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Extension (Optional)</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Time-permitting, students can have a go at the myth busters quiz about green jobs.  </a:t>
                      </a:r>
                    </a:p>
                  </a:txBody>
                  <a:tcPr marL="32150" marR="32150" marT="0" marB="0" anchor="ctr">
                    <a:solidFill>
                      <a:srgbClr val="6BA9D3"/>
                    </a:solidFill>
                  </a:tcPr>
                </a:tc>
                <a:extLst>
                  <a:ext uri="{0D108BD9-81ED-4DB2-BD59-A6C34878D82A}">
                    <a16:rowId xmlns:a16="http://schemas.microsoft.com/office/drawing/2014/main" val="10006"/>
                  </a:ext>
                </a:extLst>
              </a:tr>
              <a:tr h="576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N/A</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a:solidFill>
                  <a:schemeClr val="bg1"/>
                </a:solidFill>
                <a:latin typeface="Century Gothic"/>
                <a:ea typeface="Century Gothic"/>
                <a:cs typeface="Century Gothic"/>
                <a:sym typeface="Century Gothic"/>
              </a:rPr>
              <a:t>Using the resources</a:t>
            </a:r>
            <a:endParaRPr>
              <a:solidFill>
                <a:schemeClr val="bg1"/>
              </a:solidFill>
            </a:endParaRPr>
          </a:p>
        </p:txBody>
      </p:sp>
      <p:sp>
        <p:nvSpPr>
          <p:cNvPr id="6" name="Google Shape;336;p3">
            <a:extLst>
              <a:ext uri="{FF2B5EF4-FFF2-40B4-BE49-F238E27FC236}">
                <a16:creationId xmlns:a16="http://schemas.microsoft.com/office/drawing/2014/main" id="{070A2B16-7748-A729-F569-448CC2DD1A54}"/>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70449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a:t>
            </a:r>
            <a:r>
              <a:rPr lang="en-GB" sz="2000" b="1" i="0">
                <a:solidFill>
                  <a:schemeClr val="bg1"/>
                </a:solidFill>
                <a:effectLst/>
                <a:latin typeface="Century Gothic" panose="020B0502020202020204" pitchFamily="34" charset="0"/>
              </a:rPr>
              <a:t>Education Providers </a:t>
            </a:r>
            <a:r>
              <a:rPr lang="en-GB" sz="2000" b="1" i="0" dirty="0">
                <a:solidFill>
                  <a:schemeClr val="bg1"/>
                </a:solidFill>
                <a:effectLst/>
                <a:latin typeface="Century Gothic" panose="020B0502020202020204" pitchFamily="34" charset="0"/>
              </a:rPr>
              <a:t>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27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8396</TotalTime>
  <Words>1146</Words>
  <Application>Microsoft Office PowerPoint</Application>
  <PresentationFormat>On-screen Show (4:3)</PresentationFormat>
  <Paragraphs>226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Lara</cp:lastModifiedBy>
  <cp:revision>81</cp:revision>
  <cp:lastPrinted>2023-06-16T12:49:01Z</cp:lastPrinted>
  <dcterms:created xsi:type="dcterms:W3CDTF">2023-06-01T07:42:10Z</dcterms:created>
  <dcterms:modified xsi:type="dcterms:W3CDTF">2023-06-28T08:06:49Z</dcterms:modified>
</cp:coreProperties>
</file>