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1334" r:id="rId3"/>
    <p:sldId id="1336" r:id="rId4"/>
    <p:sldId id="1378" r:id="rId5"/>
    <p:sldId id="1379" r:id="rId6"/>
    <p:sldId id="1380" r:id="rId7"/>
    <p:sldId id="1374" r:id="rId8"/>
    <p:sldId id="1343" r:id="rId9"/>
    <p:sldId id="263" r:id="rId10"/>
    <p:sldId id="1375" r:id="rId11"/>
    <p:sldId id="265" r:id="rId12"/>
    <p:sldId id="264" r:id="rId13"/>
    <p:sldId id="1356" r:id="rId14"/>
    <p:sldId id="1357" r:id="rId15"/>
    <p:sldId id="1358" r:id="rId16"/>
    <p:sldId id="1359" r:id="rId17"/>
    <p:sldId id="1360" r:id="rId18"/>
    <p:sldId id="337" r:id="rId19"/>
    <p:sldId id="1363" r:id="rId20"/>
    <p:sldId id="1364" r:id="rId21"/>
    <p:sldId id="1344" r:id="rId22"/>
    <p:sldId id="317" r:id="rId23"/>
    <p:sldId id="1362" r:id="rId24"/>
    <p:sldId id="336" r:id="rId25"/>
    <p:sldId id="1377" r:id="rId26"/>
    <p:sldId id="315" r:id="rId27"/>
    <p:sldId id="1376" r:id="rId28"/>
    <p:sldId id="1361" r:id="rId29"/>
  </p:sldIdLst>
  <p:sldSz cx="9144000" cy="6858000" type="screen4x3"/>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B66F"/>
    <a:srgbClr val="94B1CA"/>
    <a:srgbClr val="E58F8F"/>
    <a:srgbClr val="08C8C4"/>
    <a:srgbClr val="DFDEDB"/>
    <a:srgbClr val="DD7558"/>
    <a:srgbClr val="545E8F"/>
    <a:srgbClr val="44546A"/>
    <a:srgbClr val="6BA9D3"/>
    <a:srgbClr val="07A9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77638" autoAdjust="0"/>
  </p:normalViewPr>
  <p:slideViewPr>
    <p:cSldViewPr snapToGrid="0">
      <p:cViewPr varScale="1">
        <p:scale>
          <a:sx n="63" d="100"/>
          <a:sy n="63" d="100"/>
        </p:scale>
        <p:origin x="1973"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ECEC3560-7BA0-46DA-832D-E8B0EDF41B0A}" type="datetimeFigureOut">
              <a:rPr lang="en-GB" smtClean="0"/>
              <a:t>29/06/2023</a:t>
            </a:fld>
            <a:endParaRPr lang="en-GB"/>
          </a:p>
        </p:txBody>
      </p:sp>
      <p:sp>
        <p:nvSpPr>
          <p:cNvPr id="4" name="Slide Image Placeholder 3"/>
          <p:cNvSpPr>
            <a:spLocks noGrp="1" noRot="1" noChangeAspect="1"/>
          </p:cNvSpPr>
          <p:nvPr>
            <p:ph type="sldImg" idx="2"/>
          </p:nvPr>
        </p:nvSpPr>
        <p:spPr>
          <a:xfrm>
            <a:off x="1190625" y="1252538"/>
            <a:ext cx="4506913" cy="3381375"/>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2D4D7F6A-D225-4025-99F6-DBD7CE5FF1D4}" type="slidenum">
              <a:rPr lang="en-GB" smtClean="0"/>
              <a:t>‹#›</a:t>
            </a:fld>
            <a:endParaRPr lang="en-GB"/>
          </a:p>
        </p:txBody>
      </p:sp>
    </p:spTree>
    <p:extLst>
      <p:ext uri="{BB962C8B-B14F-4D97-AF65-F5344CB8AC3E}">
        <p14:creationId xmlns:p14="http://schemas.microsoft.com/office/powerpoint/2010/main" val="3522224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28600" indent="-228600">
              <a:buAutoNum type="arabicParenR"/>
            </a:pPr>
            <a:r>
              <a:rPr lang="en-GB" b="0" dirty="0"/>
              <a:t>Pixabay</a:t>
            </a:r>
          </a:p>
          <a:p>
            <a:pPr marL="0" indent="0">
              <a:buNone/>
            </a:pPr>
            <a:endParaRPr lang="en-GB" b="0" dirty="0"/>
          </a:p>
        </p:txBody>
      </p:sp>
      <p:sp>
        <p:nvSpPr>
          <p:cNvPr id="4" name="Slide Number Placeholder 3"/>
          <p:cNvSpPr>
            <a:spLocks noGrp="1"/>
          </p:cNvSpPr>
          <p:nvPr>
            <p:ph type="sldNum" sz="quarter" idx="5"/>
          </p:nvPr>
        </p:nvSpPr>
        <p:spPr/>
        <p:txBody>
          <a:bodyPr/>
          <a:lstStyle/>
          <a:p>
            <a:fld id="{2D4D7F6A-D225-4025-99F6-DBD7CE5FF1D4}" type="slidenum">
              <a:rPr lang="en-GB" smtClean="0"/>
              <a:t>2</a:t>
            </a:fld>
            <a:endParaRPr lang="en-GB"/>
          </a:p>
        </p:txBody>
      </p:sp>
    </p:spTree>
    <p:extLst>
      <p:ext uri="{BB962C8B-B14F-4D97-AF65-F5344CB8AC3E}">
        <p14:creationId xmlns:p14="http://schemas.microsoft.com/office/powerpoint/2010/main" val="1227870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Images</a:t>
            </a:r>
          </a:p>
          <a:p>
            <a:pPr marL="228600" indent="-228600">
              <a:buAutoNum type="arabicParenR"/>
            </a:pPr>
            <a:r>
              <a:rPr lang="en-GB" dirty="0"/>
              <a:t>Microsoft Office 365</a:t>
            </a:r>
          </a:p>
          <a:p>
            <a:endParaRPr lang="en-GB" dirty="0"/>
          </a:p>
        </p:txBody>
      </p:sp>
      <p:sp>
        <p:nvSpPr>
          <p:cNvPr id="4" name="Slide Number Placeholder 3"/>
          <p:cNvSpPr>
            <a:spLocks noGrp="1"/>
          </p:cNvSpPr>
          <p:nvPr>
            <p:ph type="sldNum" sz="quarter" idx="5"/>
          </p:nvPr>
        </p:nvSpPr>
        <p:spPr/>
        <p:txBody>
          <a:bodyPr/>
          <a:lstStyle/>
          <a:p>
            <a:fld id="{2D4D7F6A-D225-4025-99F6-DBD7CE5FF1D4}" type="slidenum">
              <a:rPr lang="en-GB" smtClean="0"/>
              <a:t>11</a:t>
            </a:fld>
            <a:endParaRPr lang="en-GB"/>
          </a:p>
        </p:txBody>
      </p:sp>
    </p:spTree>
    <p:extLst>
      <p:ext uri="{BB962C8B-B14F-4D97-AF65-F5344CB8AC3E}">
        <p14:creationId xmlns:p14="http://schemas.microsoft.com/office/powerpoint/2010/main" val="3462264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Images</a:t>
            </a:r>
          </a:p>
          <a:p>
            <a:pPr marL="228600" indent="-228600">
              <a:buAutoNum type="arabicParenR"/>
            </a:pPr>
            <a:r>
              <a:rPr lang="en-GB" dirty="0"/>
              <a:t>Microsoft Office 365</a:t>
            </a:r>
          </a:p>
          <a:p>
            <a:endParaRPr lang="en-GB" dirty="0"/>
          </a:p>
        </p:txBody>
      </p:sp>
      <p:sp>
        <p:nvSpPr>
          <p:cNvPr id="4" name="Slide Number Placeholder 3"/>
          <p:cNvSpPr>
            <a:spLocks noGrp="1"/>
          </p:cNvSpPr>
          <p:nvPr>
            <p:ph type="sldNum" sz="quarter" idx="5"/>
          </p:nvPr>
        </p:nvSpPr>
        <p:spPr/>
        <p:txBody>
          <a:bodyPr/>
          <a:lstStyle/>
          <a:p>
            <a:fld id="{2D4D7F6A-D225-4025-99F6-DBD7CE5FF1D4}" type="slidenum">
              <a:rPr lang="en-GB" smtClean="0"/>
              <a:t>12</a:t>
            </a:fld>
            <a:endParaRPr lang="en-GB"/>
          </a:p>
        </p:txBody>
      </p:sp>
    </p:spTree>
    <p:extLst>
      <p:ext uri="{BB962C8B-B14F-4D97-AF65-F5344CB8AC3E}">
        <p14:creationId xmlns:p14="http://schemas.microsoft.com/office/powerpoint/2010/main" val="2172644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41539" indent="-241539">
              <a:buAutoNum type="arabicParenR"/>
            </a:pPr>
            <a:r>
              <a:rPr lang="en-GB" b="0" dirty="0"/>
              <a:t>The WOW Show</a:t>
            </a:r>
          </a:p>
          <a:p>
            <a:endParaRPr lang="en-GB" b="1" dirty="0"/>
          </a:p>
          <a:p>
            <a:r>
              <a:rPr lang="en-GB" b="1" dirty="0"/>
              <a:t>Teacher Notes: </a:t>
            </a:r>
            <a:r>
              <a:rPr lang="en-GB" b="1" u="sng" dirty="0"/>
              <a:t>https://www.gov.uk/guidance/data-analyst</a:t>
            </a:r>
          </a:p>
          <a:p>
            <a:pPr algn="l">
              <a:buFont typeface="Arial" panose="020B0604020202020204" pitchFamily="34" charset="0"/>
              <a:buChar char="•"/>
            </a:pPr>
            <a:r>
              <a:rPr lang="en-GB" b="0" i="0" dirty="0">
                <a:solidFill>
                  <a:srgbClr val="595959"/>
                </a:solidFill>
                <a:effectLst/>
                <a:latin typeface="Noto Sans" panose="020B0502040504020204" pitchFamily="34" charset="0"/>
              </a:rPr>
              <a:t> The ability to pay attention to detail when working with data in order to make accurate conclusions and predictions</a:t>
            </a:r>
          </a:p>
          <a:p>
            <a:pPr algn="l">
              <a:buFont typeface="Arial" panose="020B0604020202020204" pitchFamily="34" charset="0"/>
              <a:buChar char="•"/>
            </a:pPr>
            <a:r>
              <a:rPr lang="en-GB" b="0" i="0" dirty="0">
                <a:solidFill>
                  <a:srgbClr val="595959"/>
                </a:solidFill>
                <a:effectLst/>
                <a:latin typeface="Noto Sans" panose="020B0502040504020204" pitchFamily="34" charset="0"/>
              </a:rPr>
              <a:t> Strong verbal and written communication skills to effectively share findings with shareholders</a:t>
            </a:r>
          </a:p>
          <a:p>
            <a:pPr algn="l">
              <a:buFont typeface="Arial" panose="020B0604020202020204" pitchFamily="34" charset="0"/>
              <a:buChar char="•"/>
            </a:pPr>
            <a:r>
              <a:rPr lang="en-GB" b="0" i="0" dirty="0">
                <a:solidFill>
                  <a:srgbClr val="595959"/>
                </a:solidFill>
                <a:effectLst/>
                <a:latin typeface="Noto Sans" panose="020B0502040504020204" pitchFamily="34" charset="0"/>
              </a:rPr>
              <a:t> A solid understanding of data sources, data organisation and storage</a:t>
            </a:r>
          </a:p>
          <a:p>
            <a:pPr algn="l">
              <a:buFont typeface="Arial" panose="020B0604020202020204" pitchFamily="34" charset="0"/>
              <a:buChar char="•"/>
            </a:pPr>
            <a:r>
              <a:rPr lang="en-GB" b="0" i="0" dirty="0">
                <a:solidFill>
                  <a:srgbClr val="595959"/>
                </a:solidFill>
                <a:effectLst/>
                <a:latin typeface="Noto Sans" panose="020B0502040504020204" pitchFamily="34" charset="0"/>
              </a:rPr>
              <a:t> Strong IT and mathematical skills</a:t>
            </a:r>
          </a:p>
          <a:p>
            <a:pPr algn="l">
              <a:buFont typeface="Arial" panose="020B0604020202020204" pitchFamily="34" charset="0"/>
              <a:buChar char="•"/>
            </a:pPr>
            <a:r>
              <a:rPr lang="en-GB" b="0" i="0" dirty="0">
                <a:solidFill>
                  <a:srgbClr val="595959"/>
                </a:solidFill>
                <a:effectLst/>
                <a:latin typeface="Noto Sans" panose="020B0502040504020204" pitchFamily="34" charset="0"/>
              </a:rPr>
              <a:t> In-depth knowledge of statistical methodologies and data analysis techniques</a:t>
            </a:r>
          </a:p>
          <a:p>
            <a:pPr algn="l">
              <a:buFont typeface="Arial" panose="020B0604020202020204" pitchFamily="34" charset="0"/>
              <a:buChar char="•"/>
            </a:pPr>
            <a:r>
              <a:rPr lang="en-GB" b="0" i="0" dirty="0">
                <a:solidFill>
                  <a:srgbClr val="595959"/>
                </a:solidFill>
                <a:effectLst/>
                <a:latin typeface="Noto Sans" panose="020B0502040504020204" pitchFamily="34" charset="0"/>
              </a:rPr>
              <a:t> Knowledge of relevant relational databases</a:t>
            </a:r>
          </a:p>
          <a:p>
            <a:endParaRPr lang="en-GB" b="1" dirty="0"/>
          </a:p>
          <a:p>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13</a:t>
            </a:fld>
            <a:endParaRPr lang="en-US"/>
          </a:p>
        </p:txBody>
      </p:sp>
    </p:spTree>
    <p:extLst>
      <p:ext uri="{BB962C8B-B14F-4D97-AF65-F5344CB8AC3E}">
        <p14:creationId xmlns:p14="http://schemas.microsoft.com/office/powerpoint/2010/main" val="953108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41539" indent="-241539">
              <a:buAutoNum type="arabicParenR"/>
            </a:pPr>
            <a:r>
              <a:rPr lang="en-GB" b="0" dirty="0"/>
              <a:t>The WOW Show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Teacher Notes: </a:t>
            </a:r>
            <a:r>
              <a:rPr lang="en-GB" b="1" u="sng" dirty="0"/>
              <a:t>https://uk.indeed.com/career-advice/career-development/software-engineer-skills</a:t>
            </a:r>
          </a:p>
          <a:p>
            <a:pPr algn="l">
              <a:buFont typeface="Arial" panose="020B0604020202020204" pitchFamily="34" charset="0"/>
              <a:buChar char="•"/>
            </a:pPr>
            <a:r>
              <a:rPr lang="en-GB" b="0" i="0" dirty="0">
                <a:solidFill>
                  <a:srgbClr val="0B0C0C"/>
                </a:solidFill>
                <a:effectLst/>
                <a:latin typeface="GDS Transport"/>
              </a:rPr>
              <a:t> analytical thinking skills</a:t>
            </a:r>
          </a:p>
          <a:p>
            <a:pPr algn="l">
              <a:buFont typeface="Arial" panose="020B0604020202020204" pitchFamily="34" charset="0"/>
              <a:buChar char="•"/>
            </a:pPr>
            <a:r>
              <a:rPr lang="en-GB" b="0" i="0" dirty="0">
                <a:solidFill>
                  <a:srgbClr val="0B0C0C"/>
                </a:solidFill>
                <a:effectLst/>
                <a:latin typeface="GDS Transport"/>
              </a:rPr>
              <a:t> maths knowledge for understanding programming</a:t>
            </a:r>
          </a:p>
          <a:p>
            <a:pPr algn="l">
              <a:buFont typeface="Arial" panose="020B0604020202020204" pitchFamily="34" charset="0"/>
              <a:buChar char="•"/>
            </a:pPr>
            <a:r>
              <a:rPr lang="en-GB" b="0" i="0" dirty="0">
                <a:solidFill>
                  <a:srgbClr val="0B0C0C"/>
                </a:solidFill>
                <a:effectLst/>
                <a:latin typeface="GDS Transport"/>
              </a:rPr>
              <a:t> to be thorough and pay attention to detail</a:t>
            </a:r>
          </a:p>
          <a:p>
            <a:pPr algn="l">
              <a:buFont typeface="Arial" panose="020B0604020202020204" pitchFamily="34" charset="0"/>
              <a:buChar char="•"/>
            </a:pPr>
            <a:r>
              <a:rPr lang="en-GB" b="0" i="0" dirty="0">
                <a:solidFill>
                  <a:srgbClr val="0B0C0C"/>
                </a:solidFill>
                <a:effectLst/>
                <a:latin typeface="GDS Transport"/>
              </a:rPr>
              <a:t> the ability to come up with new ways of doing things</a:t>
            </a:r>
          </a:p>
          <a:p>
            <a:pPr algn="l">
              <a:buFont typeface="Arial" panose="020B0604020202020204" pitchFamily="34" charset="0"/>
              <a:buChar char="•"/>
            </a:pPr>
            <a:r>
              <a:rPr lang="en-GB" b="0" i="0" dirty="0">
                <a:solidFill>
                  <a:srgbClr val="0B0C0C"/>
                </a:solidFill>
                <a:effectLst/>
                <a:latin typeface="GDS Transport"/>
              </a:rPr>
              <a:t> complex problem-solving skills</a:t>
            </a:r>
          </a:p>
          <a:p>
            <a:pPr algn="l">
              <a:buFont typeface="Arial" panose="020B0604020202020204" pitchFamily="34" charset="0"/>
              <a:buChar char="•"/>
            </a:pPr>
            <a:r>
              <a:rPr lang="en-GB" b="0" i="0" dirty="0">
                <a:solidFill>
                  <a:srgbClr val="0B0C0C"/>
                </a:solidFill>
                <a:effectLst/>
                <a:latin typeface="GDS Transport"/>
              </a:rPr>
              <a:t> excellent verbal communication skills for sharing ideas</a:t>
            </a:r>
          </a:p>
          <a:p>
            <a:pPr algn="l">
              <a:buFont typeface="Arial" panose="020B0604020202020204" pitchFamily="34" charset="0"/>
              <a:buChar char="•"/>
            </a:pPr>
            <a:r>
              <a:rPr lang="en-GB" b="0" i="0" dirty="0">
                <a:solidFill>
                  <a:srgbClr val="0B0C0C"/>
                </a:solidFill>
                <a:effectLst/>
                <a:latin typeface="GDS Transport"/>
              </a:rPr>
              <a:t> persistence and determination</a:t>
            </a:r>
          </a:p>
          <a:p>
            <a:pPr algn="l">
              <a:buFont typeface="Arial" panose="020B0604020202020204" pitchFamily="34" charset="0"/>
              <a:buChar char="•"/>
            </a:pPr>
            <a:r>
              <a:rPr lang="en-GB" b="0" i="0" dirty="0">
                <a:solidFill>
                  <a:srgbClr val="0B0C0C"/>
                </a:solidFill>
                <a:effectLst/>
                <a:latin typeface="GDS Transport"/>
              </a:rPr>
              <a:t> the ability to write computer programs</a:t>
            </a:r>
          </a:p>
          <a:p>
            <a:pPr algn="l">
              <a:buFont typeface="Arial" panose="020B0604020202020204" pitchFamily="34" charset="0"/>
              <a:buChar char="•"/>
            </a:pPr>
            <a:r>
              <a:rPr lang="en-GB" b="0" i="0" dirty="0">
                <a:solidFill>
                  <a:srgbClr val="0B0C0C"/>
                </a:solidFill>
                <a:effectLst/>
                <a:latin typeface="GDS Transport"/>
              </a:rPr>
              <a:t> to have a thorough understanding of computer systems and applications</a:t>
            </a:r>
          </a:p>
          <a:p>
            <a:endParaRPr lang="en-GB" b="1" dirty="0"/>
          </a:p>
          <a:p>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14</a:t>
            </a:fld>
            <a:endParaRPr lang="en-US"/>
          </a:p>
        </p:txBody>
      </p:sp>
    </p:spTree>
    <p:extLst>
      <p:ext uri="{BB962C8B-B14F-4D97-AF65-F5344CB8AC3E}">
        <p14:creationId xmlns:p14="http://schemas.microsoft.com/office/powerpoint/2010/main" val="499994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41539" indent="-241539">
              <a:buAutoNum type="arabicParenR"/>
            </a:pPr>
            <a:r>
              <a:rPr lang="en-GB" b="0" dirty="0"/>
              <a:t>The WOW Show</a:t>
            </a:r>
          </a:p>
          <a:p>
            <a:endParaRPr lang="en-GB" b="1" dirty="0"/>
          </a:p>
          <a:p>
            <a:r>
              <a:rPr lang="en-GB" b="1" dirty="0"/>
              <a:t>Teacher Notes: </a:t>
            </a:r>
            <a:r>
              <a:rPr lang="en-GB" b="1" u="sng" dirty="0"/>
              <a:t>https://uk.indeed.com/career-advice/finding-a-job/how-to-be-application-engineer</a:t>
            </a:r>
          </a:p>
          <a:p>
            <a:pPr algn="l">
              <a:buFont typeface="Arial" panose="020B0604020202020204" pitchFamily="34" charset="0"/>
              <a:buChar char="•"/>
            </a:pPr>
            <a:r>
              <a:rPr lang="en-GB" b="0" i="0" dirty="0">
                <a:solidFill>
                  <a:srgbClr val="2D2D2D"/>
                </a:solidFill>
                <a:effectLst/>
                <a:latin typeface="Noto Sans" panose="020B0502040204020203" pitchFamily="34" charset="0"/>
              </a:rPr>
              <a:t> Attention to detail: Meticulous attention to detail is vital for carrying out various duties as an application engineer, such as advising clients on new product changes and clearly documenting service calls.</a:t>
            </a:r>
          </a:p>
          <a:p>
            <a:pPr algn="l">
              <a:buFont typeface="Arial" panose="020B0604020202020204" pitchFamily="34" charset="0"/>
              <a:buChar char="•"/>
            </a:pPr>
            <a:r>
              <a:rPr lang="en-GB" b="0" i="0" dirty="0">
                <a:solidFill>
                  <a:srgbClr val="2D2D2D"/>
                </a:solidFill>
                <a:effectLst/>
                <a:latin typeface="Noto Sans" panose="020B0502040204020203" pitchFamily="34" charset="0"/>
              </a:rPr>
              <a:t> Teamwork: Application engineers work across multiple departments and as part of an engineering team, so working well with others is an essential skill to develop for this role.</a:t>
            </a:r>
          </a:p>
          <a:p>
            <a:pPr algn="l">
              <a:buFont typeface="Arial" panose="020B0604020202020204" pitchFamily="34" charset="0"/>
              <a:buChar char="•"/>
            </a:pPr>
            <a:r>
              <a:rPr lang="en-GB" b="0" i="0" dirty="0">
                <a:solidFill>
                  <a:srgbClr val="2D2D2D"/>
                </a:solidFill>
                <a:effectLst/>
                <a:latin typeface="Noto Sans" panose="020B0502040204020203" pitchFamily="34" charset="0"/>
              </a:rPr>
              <a:t> Interpersonal skills: Application engineers work with many different professionals, and good interpersonal skills allow them to understand goals clearly, work with others to achieve a common goal and resolve conflicts within teams.</a:t>
            </a:r>
          </a:p>
          <a:p>
            <a:pPr algn="l">
              <a:buFont typeface="Arial" panose="020B0604020202020204" pitchFamily="34" charset="0"/>
              <a:buChar char="•"/>
            </a:pPr>
            <a:r>
              <a:rPr lang="en-GB" b="0" i="0" dirty="0">
                <a:solidFill>
                  <a:srgbClr val="2D2D2D"/>
                </a:solidFill>
                <a:effectLst/>
                <a:latin typeface="Noto Sans" panose="020B0502040204020203" pitchFamily="34" charset="0"/>
              </a:rPr>
              <a:t> Technical support: One of an application engineer's main duties involves providing technical support and responding to customer service queries, so these professionals require strong technical support and customer service skills to perform this part of the role to a high standard.</a:t>
            </a:r>
          </a:p>
          <a:p>
            <a:pPr algn="l">
              <a:buFont typeface="Arial" panose="020B0604020202020204" pitchFamily="34" charset="0"/>
              <a:buChar char="•"/>
            </a:pPr>
            <a:r>
              <a:rPr lang="en-GB" b="0" i="0" dirty="0">
                <a:solidFill>
                  <a:srgbClr val="2D2D2D"/>
                </a:solidFill>
                <a:effectLst/>
                <a:latin typeface="Noto Sans" panose="020B0502040204020203" pitchFamily="34" charset="0"/>
              </a:rPr>
              <a:t> Understanding technical specifications: There are lots of technical details that an application engineer requires knowledge of, like server types, hardware requirements or the types of software a client requires.</a:t>
            </a:r>
          </a:p>
          <a:p>
            <a:endParaRPr lang="en-GB" b="0" dirty="0"/>
          </a:p>
          <a:p>
            <a:endParaRPr lang="en-GB" b="1" dirty="0"/>
          </a:p>
          <a:p>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15</a:t>
            </a:fld>
            <a:endParaRPr lang="en-US"/>
          </a:p>
        </p:txBody>
      </p:sp>
    </p:spTree>
    <p:extLst>
      <p:ext uri="{BB962C8B-B14F-4D97-AF65-F5344CB8AC3E}">
        <p14:creationId xmlns:p14="http://schemas.microsoft.com/office/powerpoint/2010/main" val="1998895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41539" indent="-241539">
              <a:buAutoNum type="arabicParenR"/>
            </a:pPr>
            <a:r>
              <a:rPr lang="en-GB" b="0" dirty="0"/>
              <a:t>The WOW Show</a:t>
            </a:r>
          </a:p>
          <a:p>
            <a:endParaRPr lang="en-GB" b="1" dirty="0"/>
          </a:p>
          <a:p>
            <a:r>
              <a:rPr lang="en-GB" b="1" dirty="0"/>
              <a:t>Teacher Notes: </a:t>
            </a:r>
            <a:r>
              <a:rPr lang="en-GB" b="1" u="sng" dirty="0"/>
              <a:t>https://www.talk-recruitment.co.uk/job/social-value-advisor-405.aspx</a:t>
            </a:r>
          </a:p>
          <a:p>
            <a:pPr marL="0" indent="0" algn="l">
              <a:buFont typeface="Arial" panose="020B0604020202020204" pitchFamily="34" charset="0"/>
              <a:buNone/>
            </a:pPr>
            <a:r>
              <a:rPr lang="en-GB" b="0" i="0" dirty="0">
                <a:solidFill>
                  <a:srgbClr val="000000"/>
                </a:solidFill>
                <a:effectLst/>
                <a:latin typeface="Open Sans" panose="020B0606030504020204" pitchFamily="34" charset="0"/>
              </a:rPr>
              <a:t>To be considered for this Social Value Coordinator role you must meet the following criteria:</a:t>
            </a:r>
          </a:p>
          <a:p>
            <a:pPr marL="171450" indent="-171450" algn="l">
              <a:buFont typeface="Arial" panose="020B0604020202020204" pitchFamily="34" charset="0"/>
              <a:buChar char="•"/>
            </a:pPr>
            <a:r>
              <a:rPr lang="en-GB" b="0" i="0" dirty="0">
                <a:solidFill>
                  <a:srgbClr val="000000"/>
                </a:solidFill>
                <a:effectLst/>
                <a:latin typeface="Open Sans" panose="020B0606030504020204" pitchFamily="34" charset="0"/>
              </a:rPr>
              <a:t>Previous employment as a Social Value Manager, Social Value Coordinator, Social Value Officer or Social Value Champion, Responsible Business Coordinator / Manager or similar to be considered. </a:t>
            </a:r>
          </a:p>
          <a:p>
            <a:pPr marL="171450" indent="-171450" algn="l">
              <a:buFont typeface="Arial" panose="020B0604020202020204" pitchFamily="34" charset="0"/>
              <a:buChar char="•"/>
            </a:pPr>
            <a:r>
              <a:rPr lang="en-GB" b="0" i="0" dirty="0">
                <a:solidFill>
                  <a:srgbClr val="000000"/>
                </a:solidFill>
                <a:effectLst/>
                <a:latin typeface="Open Sans" panose="020B0606030504020204" pitchFamily="34" charset="0"/>
              </a:rPr>
              <a:t>Ideally Previous Main Contractor employment but not essential. </a:t>
            </a:r>
          </a:p>
          <a:p>
            <a:pPr marL="171450" indent="-171450" algn="l">
              <a:buFont typeface="Arial" panose="020B0604020202020204" pitchFamily="34" charset="0"/>
              <a:buChar char="•"/>
            </a:pPr>
            <a:r>
              <a:rPr lang="en-GB" b="0" i="0" dirty="0">
                <a:solidFill>
                  <a:srgbClr val="000000"/>
                </a:solidFill>
                <a:effectLst/>
                <a:latin typeface="Open Sans" panose="020B0606030504020204" pitchFamily="34" charset="0"/>
              </a:rPr>
              <a:t>High level of communication skills.</a:t>
            </a:r>
          </a:p>
          <a:p>
            <a:pPr marL="171450" indent="-171450" algn="l">
              <a:buFont typeface="Arial" panose="020B0604020202020204" pitchFamily="34" charset="0"/>
              <a:buChar char="•"/>
            </a:pPr>
            <a:r>
              <a:rPr lang="en-GB" b="0" i="0" dirty="0">
                <a:solidFill>
                  <a:srgbClr val="000000"/>
                </a:solidFill>
                <a:effectLst/>
                <a:latin typeface="Open Sans" panose="020B0606030504020204" pitchFamily="34" charset="0"/>
              </a:rPr>
              <a:t>Experience in a social value or CSR role within construction, civil engineering or training/skills background.</a:t>
            </a:r>
          </a:p>
          <a:p>
            <a:pPr marL="171450" indent="-171450" algn="l">
              <a:buFont typeface="Arial" panose="020B0604020202020204" pitchFamily="34" charset="0"/>
              <a:buChar char="•"/>
            </a:pPr>
            <a:r>
              <a:rPr lang="en-GB" b="0" i="0" dirty="0">
                <a:solidFill>
                  <a:srgbClr val="000000"/>
                </a:solidFill>
                <a:effectLst/>
                <a:latin typeface="Open Sans" panose="020B0606030504020204" pitchFamily="34" charset="0"/>
              </a:rPr>
              <a:t>Strong analytical and data interpretation and management skills.</a:t>
            </a:r>
          </a:p>
          <a:p>
            <a:pPr marL="171450" indent="-171450" algn="l">
              <a:buFont typeface="Arial" panose="020B0604020202020204" pitchFamily="34" charset="0"/>
              <a:buChar char="•"/>
            </a:pPr>
            <a:r>
              <a:rPr lang="en-GB" b="0" i="0" dirty="0">
                <a:solidFill>
                  <a:srgbClr val="000000"/>
                </a:solidFill>
                <a:effectLst/>
                <a:latin typeface="Open Sans" panose="020B0606030504020204" pitchFamily="34" charset="0"/>
              </a:rPr>
              <a:t>Strong literacy skills and excellent attention to detail.</a:t>
            </a:r>
          </a:p>
          <a:p>
            <a:pPr marL="171450" indent="-171450" algn="l">
              <a:buFont typeface="Arial" panose="020B0604020202020204" pitchFamily="34" charset="0"/>
              <a:buChar char="•"/>
            </a:pPr>
            <a:r>
              <a:rPr lang="en-GB" b="0" i="0" dirty="0">
                <a:solidFill>
                  <a:srgbClr val="000000"/>
                </a:solidFill>
                <a:effectLst/>
                <a:latin typeface="Open Sans" panose="020B0606030504020204" pitchFamily="34" charset="0"/>
              </a:rPr>
              <a:t>Excellent communication, networking and relationship management skills.</a:t>
            </a:r>
          </a:p>
          <a:p>
            <a:pPr marL="171450" indent="-171450" algn="l">
              <a:buFont typeface="Arial" panose="020B0604020202020204" pitchFamily="34" charset="0"/>
              <a:buChar char="•"/>
            </a:pPr>
            <a:r>
              <a:rPr lang="en-GB" b="0" i="0" dirty="0">
                <a:solidFill>
                  <a:srgbClr val="000000"/>
                </a:solidFill>
                <a:effectLst/>
                <a:latin typeface="Open Sans" panose="020B0606030504020204" pitchFamily="34" charset="0"/>
              </a:rPr>
              <a:t>Ability to engage well with others and influence a range of key stakeholders.</a:t>
            </a:r>
          </a:p>
          <a:p>
            <a:pPr marL="171450" indent="-171450" algn="l">
              <a:buFont typeface="Arial" panose="020B0604020202020204" pitchFamily="34" charset="0"/>
              <a:buChar char="•"/>
            </a:pPr>
            <a:r>
              <a:rPr lang="en-GB" b="0" i="0" dirty="0">
                <a:solidFill>
                  <a:srgbClr val="000000"/>
                </a:solidFill>
                <a:effectLst/>
                <a:latin typeface="Open Sans" panose="020B0606030504020204" pitchFamily="34" charset="0"/>
              </a:rPr>
              <a:t>Confidence in meeting and working with a diverse range of people from a variety of backgrounds. </a:t>
            </a:r>
          </a:p>
          <a:p>
            <a:endParaRPr lang="en-GB" b="1" dirty="0"/>
          </a:p>
          <a:p>
            <a:endParaRPr lang="en-GB" b="1" dirty="0"/>
          </a:p>
          <a:p>
            <a:endParaRPr lang="en-GB" b="1" dirty="0"/>
          </a:p>
          <a:p>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16</a:t>
            </a:fld>
            <a:endParaRPr lang="en-US"/>
          </a:p>
        </p:txBody>
      </p:sp>
    </p:spTree>
    <p:extLst>
      <p:ext uri="{BB962C8B-B14F-4D97-AF65-F5344CB8AC3E}">
        <p14:creationId xmlns:p14="http://schemas.microsoft.com/office/powerpoint/2010/main" val="562276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41539" indent="-241539">
              <a:buAutoNum type="arabicParenR"/>
            </a:pPr>
            <a:r>
              <a:rPr lang="en-GB" b="0" dirty="0"/>
              <a:t>The WOW Show</a:t>
            </a:r>
          </a:p>
          <a:p>
            <a:endParaRPr lang="en-GB" b="1" dirty="0"/>
          </a:p>
          <a:p>
            <a:r>
              <a:rPr lang="en-GB" b="1" dirty="0"/>
              <a:t>Teacher Notes: </a:t>
            </a:r>
            <a:r>
              <a:rPr lang="en-GB" b="1" u="sng" dirty="0"/>
              <a:t>https://www.gov.uk/government/collections/digital-data-and-technology-profession-capability-framework</a:t>
            </a:r>
          </a:p>
          <a:p>
            <a:pPr algn="l">
              <a:buFont typeface="Arial" panose="020B0604020202020204" pitchFamily="34" charset="0"/>
              <a:buChar char="•"/>
            </a:pPr>
            <a:r>
              <a:rPr lang="en-GB" b="0" i="0" dirty="0">
                <a:solidFill>
                  <a:srgbClr val="4A4A4A"/>
                </a:solidFill>
                <a:effectLst/>
                <a:latin typeface="Poppins" panose="00000500000000000000" pitchFamily="2" charset="0"/>
              </a:rPr>
              <a:t> knowledge of computer operating systems, hardware and software</a:t>
            </a:r>
          </a:p>
          <a:p>
            <a:pPr algn="l">
              <a:buFont typeface="Arial" panose="020B0604020202020204" pitchFamily="34" charset="0"/>
              <a:buChar char="•"/>
            </a:pPr>
            <a:r>
              <a:rPr lang="en-GB" b="0" i="0" dirty="0">
                <a:solidFill>
                  <a:srgbClr val="4A4A4A"/>
                </a:solidFill>
                <a:effectLst/>
                <a:latin typeface="Poppins" panose="00000500000000000000" pitchFamily="2" charset="0"/>
              </a:rPr>
              <a:t> to be thorough and pay attention to detail</a:t>
            </a:r>
          </a:p>
          <a:p>
            <a:pPr algn="l">
              <a:buFont typeface="Arial" panose="020B0604020202020204" pitchFamily="34" charset="0"/>
              <a:buChar char="•"/>
            </a:pPr>
            <a:r>
              <a:rPr lang="en-GB" b="0" i="0" dirty="0">
                <a:solidFill>
                  <a:srgbClr val="4A4A4A"/>
                </a:solidFill>
                <a:effectLst/>
                <a:latin typeface="Poppins" panose="00000500000000000000" pitchFamily="2" charset="0"/>
              </a:rPr>
              <a:t> customer service skills</a:t>
            </a:r>
          </a:p>
          <a:p>
            <a:pPr algn="l">
              <a:buFont typeface="Arial" panose="020B0604020202020204" pitchFamily="34" charset="0"/>
              <a:buChar char="•"/>
            </a:pPr>
            <a:r>
              <a:rPr lang="en-GB" b="0" i="0" dirty="0">
                <a:solidFill>
                  <a:srgbClr val="4A4A4A"/>
                </a:solidFill>
                <a:effectLst/>
                <a:latin typeface="Poppins" panose="00000500000000000000" pitchFamily="2" charset="0"/>
              </a:rPr>
              <a:t> the ability to use your initiative</a:t>
            </a:r>
          </a:p>
          <a:p>
            <a:pPr algn="l">
              <a:buFont typeface="Arial" panose="020B0604020202020204" pitchFamily="34" charset="0"/>
              <a:buChar char="•"/>
            </a:pPr>
            <a:r>
              <a:rPr lang="en-GB" b="0" i="0" dirty="0">
                <a:solidFill>
                  <a:srgbClr val="4A4A4A"/>
                </a:solidFill>
                <a:effectLst/>
                <a:latin typeface="Poppins" panose="00000500000000000000" pitchFamily="2" charset="0"/>
              </a:rPr>
              <a:t> the ability to work well with others</a:t>
            </a:r>
          </a:p>
          <a:p>
            <a:pPr algn="l">
              <a:buFont typeface="Arial" panose="020B0604020202020204" pitchFamily="34" charset="0"/>
              <a:buChar char="•"/>
            </a:pPr>
            <a:r>
              <a:rPr lang="en-GB" b="0" i="0" dirty="0">
                <a:solidFill>
                  <a:srgbClr val="4A4A4A"/>
                </a:solidFill>
                <a:effectLst/>
                <a:latin typeface="Poppins" panose="00000500000000000000" pitchFamily="2" charset="0"/>
              </a:rPr>
              <a:t> maths knowledge</a:t>
            </a:r>
          </a:p>
          <a:p>
            <a:pPr algn="l">
              <a:buFont typeface="Arial" panose="020B0604020202020204" pitchFamily="34" charset="0"/>
              <a:buChar char="•"/>
            </a:pPr>
            <a:r>
              <a:rPr lang="en-GB" b="0" i="0" dirty="0">
                <a:solidFill>
                  <a:srgbClr val="4A4A4A"/>
                </a:solidFill>
                <a:effectLst/>
                <a:latin typeface="Poppins" panose="00000500000000000000" pitchFamily="2" charset="0"/>
              </a:rPr>
              <a:t> excellent verbal communication skills</a:t>
            </a:r>
          </a:p>
          <a:p>
            <a:pPr algn="l">
              <a:buFont typeface="Arial" panose="020B0604020202020204" pitchFamily="34" charset="0"/>
              <a:buChar char="•"/>
            </a:pPr>
            <a:r>
              <a:rPr lang="en-GB" b="0" i="0" dirty="0">
                <a:solidFill>
                  <a:srgbClr val="4A4A4A"/>
                </a:solidFill>
                <a:effectLst/>
                <a:latin typeface="Poppins" panose="00000500000000000000" pitchFamily="2" charset="0"/>
              </a:rPr>
              <a:t> analytical thinking skills</a:t>
            </a:r>
          </a:p>
          <a:p>
            <a:pPr algn="l">
              <a:buFont typeface="Arial" panose="020B0604020202020204" pitchFamily="34" charset="0"/>
              <a:buChar char="•"/>
            </a:pPr>
            <a:r>
              <a:rPr lang="en-GB" b="0" i="0" dirty="0">
                <a:solidFill>
                  <a:srgbClr val="4A4A4A"/>
                </a:solidFill>
                <a:effectLst/>
                <a:latin typeface="Poppins" panose="00000500000000000000" pitchFamily="2" charset="0"/>
              </a:rPr>
              <a:t> to be flexible and open to change</a:t>
            </a:r>
          </a:p>
          <a:p>
            <a:pPr algn="l">
              <a:buFont typeface="Arial" panose="020B0604020202020204" pitchFamily="34" charset="0"/>
              <a:buChar char="•"/>
            </a:pPr>
            <a:r>
              <a:rPr lang="en-GB" b="0" i="0" dirty="0">
                <a:solidFill>
                  <a:srgbClr val="4A4A4A"/>
                </a:solidFill>
                <a:effectLst/>
                <a:latin typeface="Poppins" panose="00000500000000000000" pitchFamily="2" charset="0"/>
              </a:rPr>
              <a:t> to have a thorough understanding of computer systems and applications</a:t>
            </a:r>
          </a:p>
          <a:p>
            <a:endParaRPr lang="en-GB" b="1" dirty="0"/>
          </a:p>
          <a:p>
            <a:endParaRPr lang="en-GB" b="1" dirty="0"/>
          </a:p>
          <a:p>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17</a:t>
            </a:fld>
            <a:endParaRPr lang="en-US"/>
          </a:p>
        </p:txBody>
      </p:sp>
    </p:spTree>
    <p:extLst>
      <p:ext uri="{BB962C8B-B14F-4D97-AF65-F5344CB8AC3E}">
        <p14:creationId xmlns:p14="http://schemas.microsoft.com/office/powerpoint/2010/main" val="1173239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41539" indent="-241539">
              <a:buAutoNum type="arabicParenR"/>
            </a:pPr>
            <a:r>
              <a:rPr lang="en-GB" b="0" dirty="0"/>
              <a:t>Microsoft Office 365</a:t>
            </a:r>
          </a:p>
          <a:p>
            <a:endParaRPr lang="en-GB" b="0" dirty="0"/>
          </a:p>
          <a:p>
            <a:r>
              <a:rPr lang="en-GB" b="1" dirty="0"/>
              <a:t>References</a:t>
            </a:r>
          </a:p>
          <a:p>
            <a:pPr marL="241539" indent="-241539">
              <a:buAutoNum type="arabicParenR"/>
            </a:pPr>
            <a:r>
              <a:rPr lang="en-GB" b="0" dirty="0"/>
              <a:t>https://findapprenticeshiptraining.apprenticeships.education.gov.uk/#</a:t>
            </a:r>
          </a:p>
          <a:p>
            <a:pPr marL="241539" indent="-241539">
              <a:buAutoNum type="arabicParenR"/>
            </a:pPr>
            <a:r>
              <a:rPr lang="en-GB" b="0" dirty="0"/>
              <a:t>https://www.northeastgrowthhub.co.uk/scheme/business-support/apprenticeship-training/</a:t>
            </a:r>
          </a:p>
          <a:p>
            <a:pPr marL="241539" indent="-241539">
              <a:buAutoNum type="arabicParenR"/>
            </a:pPr>
            <a:r>
              <a:rPr lang="en-GB" b="0" dirty="0"/>
              <a:t>https://amazingapprenticeships.com/apprenticeships/</a:t>
            </a:r>
          </a:p>
          <a:p>
            <a:pPr marL="241539" indent="-241539">
              <a:buAutoNum type="arabicParenR"/>
            </a:pPr>
            <a:endParaRPr lang="en-GB" b="0" dirty="0"/>
          </a:p>
        </p:txBody>
      </p:sp>
      <p:sp>
        <p:nvSpPr>
          <p:cNvPr id="4" name="Slide Number Placeholder 3"/>
          <p:cNvSpPr>
            <a:spLocks noGrp="1"/>
          </p:cNvSpPr>
          <p:nvPr>
            <p:ph type="sldNum" sz="quarter" idx="5"/>
          </p:nvPr>
        </p:nvSpPr>
        <p:spPr/>
        <p:txBody>
          <a:bodyPr/>
          <a:lstStyle/>
          <a:p>
            <a:fld id="{E6BE8983-6ADB-074C-82EC-D9C11D0FB6F2}" type="slidenum">
              <a:rPr lang="en-US" smtClean="0"/>
              <a:t>18</a:t>
            </a:fld>
            <a:endParaRPr lang="en-US"/>
          </a:p>
        </p:txBody>
      </p:sp>
    </p:spTree>
    <p:extLst>
      <p:ext uri="{BB962C8B-B14F-4D97-AF65-F5344CB8AC3E}">
        <p14:creationId xmlns:p14="http://schemas.microsoft.com/office/powerpoint/2010/main" val="134514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41539" indent="-241539">
              <a:buAutoNum type="arabicParenR"/>
            </a:pPr>
            <a:r>
              <a:rPr lang="en-GB" b="0" dirty="0"/>
              <a:t>Microsoft Office 365</a:t>
            </a:r>
          </a:p>
          <a:p>
            <a:endParaRPr lang="en-GB" b="0" dirty="0"/>
          </a:p>
          <a:p>
            <a:r>
              <a:rPr lang="en-GB" b="1" dirty="0"/>
              <a:t>References</a:t>
            </a:r>
          </a:p>
          <a:p>
            <a:pPr marL="241539" indent="-241539">
              <a:buAutoNum type="arabicParenR"/>
            </a:pPr>
            <a:r>
              <a:rPr lang="en-GB" b="0" dirty="0"/>
              <a:t>https://findapprenticeshiptraining.apprenticeships.education.gov.uk/#</a:t>
            </a:r>
          </a:p>
          <a:p>
            <a:pPr marL="241539" indent="-241539">
              <a:buAutoNum type="arabicParenR"/>
            </a:pPr>
            <a:r>
              <a:rPr lang="en-GB" b="0" dirty="0"/>
              <a:t>https://www.northeastgrowthhub.co.uk/scheme/business-support/apprenticeship-training/</a:t>
            </a:r>
          </a:p>
          <a:p>
            <a:pPr marL="241539" indent="-241539">
              <a:buAutoNum type="arabicParenR"/>
            </a:pPr>
            <a:r>
              <a:rPr lang="en-GB" b="0" dirty="0"/>
              <a:t>https://amazingapprenticeships.com/apprenticeships/</a:t>
            </a:r>
          </a:p>
          <a:p>
            <a:pPr marL="241539" indent="-241539">
              <a:buAutoNum type="arabicParenR"/>
            </a:pPr>
            <a:endParaRPr lang="en-GB" b="0" dirty="0"/>
          </a:p>
        </p:txBody>
      </p:sp>
      <p:sp>
        <p:nvSpPr>
          <p:cNvPr id="4" name="Slide Number Placeholder 3"/>
          <p:cNvSpPr>
            <a:spLocks noGrp="1"/>
          </p:cNvSpPr>
          <p:nvPr>
            <p:ph type="sldNum" sz="quarter" idx="5"/>
          </p:nvPr>
        </p:nvSpPr>
        <p:spPr/>
        <p:txBody>
          <a:bodyPr/>
          <a:lstStyle/>
          <a:p>
            <a:fld id="{E6BE8983-6ADB-074C-82EC-D9C11D0FB6F2}" type="slidenum">
              <a:rPr lang="en-US" smtClean="0"/>
              <a:t>19</a:t>
            </a:fld>
            <a:endParaRPr lang="en-US"/>
          </a:p>
        </p:txBody>
      </p:sp>
    </p:spTree>
    <p:extLst>
      <p:ext uri="{BB962C8B-B14F-4D97-AF65-F5344CB8AC3E}">
        <p14:creationId xmlns:p14="http://schemas.microsoft.com/office/powerpoint/2010/main" val="3640127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r>
              <a:rPr lang="en-GB" b="0" dirty="0"/>
              <a:t>https://www.gov.uk/government/publications/institutes-of-technology--2/institutes-of-technology</a:t>
            </a:r>
          </a:p>
          <a:p>
            <a:r>
              <a:rPr lang="en-GB" b="0" dirty="0"/>
              <a:t>IoTs are very new and you may not yet have this option in your local area.  </a:t>
            </a:r>
          </a:p>
          <a:p>
            <a:r>
              <a:rPr lang="en-GB" b="0" dirty="0"/>
              <a:t>Higher Education (education at a college or university where subjects are studied at an advanced level): https://dictionary.cambridge.org/dictionary/english/higher-education</a:t>
            </a:r>
          </a:p>
          <a:p>
            <a:r>
              <a:rPr lang="en-GB" b="0" dirty="0"/>
              <a:t>Link: https://successatschool.org/advicedetails/860/what-is-further-higher-education</a:t>
            </a:r>
          </a:p>
          <a:p>
            <a:endParaRPr lang="en-GB" b="1" dirty="0"/>
          </a:p>
          <a:p>
            <a:r>
              <a:rPr lang="en-GB" b="1" dirty="0"/>
              <a:t>Images</a:t>
            </a:r>
          </a:p>
          <a:p>
            <a:pPr marL="241539" indent="-241539">
              <a:buAutoNum type="arabicParenR"/>
            </a:pPr>
            <a:r>
              <a:rPr lang="en-GB" b="0" dirty="0"/>
              <a:t>Microsoft Office 365</a:t>
            </a:r>
          </a:p>
          <a:p>
            <a:endParaRPr lang="en-GB" b="0" dirty="0"/>
          </a:p>
          <a:p>
            <a:r>
              <a:rPr lang="en-GB" b="1" dirty="0"/>
              <a:t>References</a:t>
            </a:r>
          </a:p>
          <a:p>
            <a:pPr marL="241539" indent="-241539">
              <a:buAutoNum type="arabicParenR"/>
            </a:pPr>
            <a:r>
              <a:rPr lang="en-GB" b="0" dirty="0"/>
              <a:t>https://www.goodschoolsguide.co.uk/careers/further-education/what-is-further-education</a:t>
            </a:r>
          </a:p>
          <a:p>
            <a:pPr marL="241539" indent="-241539">
              <a:buAutoNum type="arabicParenR"/>
            </a:pPr>
            <a:r>
              <a:rPr lang="en-GB" b="0" dirty="0"/>
              <a:t>https://nationalcareers.service.gov.uk/careers-advice/career-choices-at-16</a:t>
            </a:r>
          </a:p>
          <a:p>
            <a:pPr marL="241539" indent="-241539">
              <a:buAutoNum type="arabicParenR"/>
            </a:pPr>
            <a:r>
              <a:rPr lang="en-GB" b="0" dirty="0"/>
              <a:t>https://resources.careersandenterprise.co.uk/resources/my-choices-guide-students</a:t>
            </a:r>
          </a:p>
          <a:p>
            <a:pPr marL="241539" indent="-241539">
              <a:buAutoNum type="arabicParenR"/>
            </a:pPr>
            <a:endParaRPr lang="en-GB" b="0" dirty="0"/>
          </a:p>
        </p:txBody>
      </p:sp>
      <p:sp>
        <p:nvSpPr>
          <p:cNvPr id="4" name="Slide Number Placeholder 3"/>
          <p:cNvSpPr>
            <a:spLocks noGrp="1"/>
          </p:cNvSpPr>
          <p:nvPr>
            <p:ph type="sldNum" sz="quarter" idx="5"/>
          </p:nvPr>
        </p:nvSpPr>
        <p:spPr/>
        <p:txBody>
          <a:bodyPr/>
          <a:lstStyle/>
          <a:p>
            <a:fld id="{E6BE8983-6ADB-074C-82EC-D9C11D0FB6F2}" type="slidenum">
              <a:rPr lang="en-US" smtClean="0"/>
              <a:t>20</a:t>
            </a:fld>
            <a:endParaRPr lang="en-US"/>
          </a:p>
        </p:txBody>
      </p:sp>
    </p:spTree>
    <p:extLst>
      <p:ext uri="{BB962C8B-B14F-4D97-AF65-F5344CB8AC3E}">
        <p14:creationId xmlns:p14="http://schemas.microsoft.com/office/powerpoint/2010/main" val="530823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28600" indent="-228600">
              <a:buAutoNum type="arabicParenR"/>
            </a:pPr>
            <a:r>
              <a:rPr lang="en-GB" b="0" dirty="0"/>
              <a:t>Pixabay</a:t>
            </a:r>
          </a:p>
          <a:p>
            <a:endParaRPr lang="en-GB" b="1" dirty="0"/>
          </a:p>
          <a:p>
            <a:r>
              <a:rPr lang="en-GB" b="1" dirty="0"/>
              <a:t>References</a:t>
            </a:r>
          </a:p>
          <a:p>
            <a:pPr marL="228600" indent="-228600">
              <a:buAutoNum type="arabicParenR"/>
            </a:pPr>
            <a:r>
              <a:rPr lang="en-GB" dirty="0"/>
              <a:t>https://climate.nasa.gov/faq/12/whats-the-difference-between-climate-change-and-global-warming/</a:t>
            </a:r>
          </a:p>
        </p:txBody>
      </p:sp>
      <p:sp>
        <p:nvSpPr>
          <p:cNvPr id="4" name="Slide Number Placeholder 3"/>
          <p:cNvSpPr>
            <a:spLocks noGrp="1"/>
          </p:cNvSpPr>
          <p:nvPr>
            <p:ph type="sldNum" sz="quarter" idx="5"/>
          </p:nvPr>
        </p:nvSpPr>
        <p:spPr/>
        <p:txBody>
          <a:bodyPr/>
          <a:lstStyle/>
          <a:p>
            <a:fld id="{2D4D7F6A-D225-4025-99F6-DBD7CE5FF1D4}" type="slidenum">
              <a:rPr lang="en-GB" smtClean="0"/>
              <a:t>3</a:t>
            </a:fld>
            <a:endParaRPr lang="en-GB"/>
          </a:p>
        </p:txBody>
      </p:sp>
    </p:spTree>
    <p:extLst>
      <p:ext uri="{BB962C8B-B14F-4D97-AF65-F5344CB8AC3E}">
        <p14:creationId xmlns:p14="http://schemas.microsoft.com/office/powerpoint/2010/main" val="3708047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41539" indent="-241539">
              <a:buAutoNum type="arabicParenR"/>
            </a:pPr>
            <a:r>
              <a:rPr lang="en-GB" b="0" dirty="0"/>
              <a:t>Microsoft 365</a:t>
            </a:r>
          </a:p>
        </p:txBody>
      </p:sp>
      <p:sp>
        <p:nvSpPr>
          <p:cNvPr id="4" name="Slide Number Placeholder 3"/>
          <p:cNvSpPr>
            <a:spLocks noGrp="1"/>
          </p:cNvSpPr>
          <p:nvPr>
            <p:ph type="sldNum" sz="quarter" idx="5"/>
          </p:nvPr>
        </p:nvSpPr>
        <p:spPr/>
        <p:txBody>
          <a:bodyPr/>
          <a:lstStyle/>
          <a:p>
            <a:fld id="{E6BE8983-6ADB-074C-82EC-D9C11D0FB6F2}" type="slidenum">
              <a:rPr lang="en-US" smtClean="0"/>
              <a:t>21</a:t>
            </a:fld>
            <a:endParaRPr lang="en-US"/>
          </a:p>
        </p:txBody>
      </p:sp>
    </p:spTree>
    <p:extLst>
      <p:ext uri="{BB962C8B-B14F-4D97-AF65-F5344CB8AC3E}">
        <p14:creationId xmlns:p14="http://schemas.microsoft.com/office/powerpoint/2010/main" val="2503321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r>
              <a:rPr lang="en-GB" b="0" dirty="0"/>
              <a:t>Further Education (education below the level of a university degree for people who have left school): https://dictionary.cambridge.org/dictionary/english/further-education</a:t>
            </a:r>
          </a:p>
          <a:p>
            <a:r>
              <a:rPr lang="en-GB" b="0" dirty="0"/>
              <a:t>Higher Education (education at a college or university where subjects are studied at an advanced level): https://dictionary.cambridge.org/dictionary/english/higher-education</a:t>
            </a:r>
          </a:p>
          <a:p>
            <a:r>
              <a:rPr lang="en-GB" b="0" dirty="0"/>
              <a:t>Link: https://successatschool.org/advicedetails/860/what-is-further-higher-education</a:t>
            </a:r>
          </a:p>
          <a:p>
            <a:endParaRPr lang="en-GB" b="1" dirty="0"/>
          </a:p>
          <a:p>
            <a:r>
              <a:rPr lang="en-GB" b="1" dirty="0"/>
              <a:t>Images</a:t>
            </a:r>
          </a:p>
          <a:p>
            <a:pPr marL="241539" indent="-241539">
              <a:buAutoNum type="arabicParenR"/>
            </a:pPr>
            <a:r>
              <a:rPr lang="en-GB" b="0" dirty="0"/>
              <a:t>Microsoft Office 365</a:t>
            </a:r>
          </a:p>
          <a:p>
            <a:endParaRPr lang="en-GB" b="0" dirty="0"/>
          </a:p>
          <a:p>
            <a:r>
              <a:rPr lang="en-GB" b="1" dirty="0"/>
              <a:t>References</a:t>
            </a:r>
          </a:p>
          <a:p>
            <a:pPr marL="241539" indent="-241539">
              <a:buAutoNum type="arabicParenR"/>
            </a:pPr>
            <a:r>
              <a:rPr lang="en-GB" b="0" dirty="0"/>
              <a:t>https://www.goodschoolsguide.co.uk/careers/further-education/what-is-further-education</a:t>
            </a:r>
          </a:p>
          <a:p>
            <a:pPr marL="241539" indent="-241539">
              <a:buAutoNum type="arabicParenR"/>
            </a:pPr>
            <a:r>
              <a:rPr lang="en-GB" b="0" dirty="0"/>
              <a:t>https://nationalcareers.service.gov.uk/careers-advice/career-choices-at-16</a:t>
            </a:r>
          </a:p>
          <a:p>
            <a:pPr marL="241539" indent="-241539">
              <a:buAutoNum type="arabicParenR"/>
            </a:pPr>
            <a:r>
              <a:rPr lang="en-GB" b="0" dirty="0"/>
              <a:t>https://resources.careersandenterprise.co.uk/resources/my-choices-guide-students</a:t>
            </a:r>
          </a:p>
          <a:p>
            <a:pPr marL="241539" indent="-241539">
              <a:buAutoNum type="arabicParenR"/>
            </a:pPr>
            <a:endParaRPr lang="en-GB" b="0" dirty="0"/>
          </a:p>
        </p:txBody>
      </p:sp>
      <p:sp>
        <p:nvSpPr>
          <p:cNvPr id="4" name="Slide Number Placeholder 3"/>
          <p:cNvSpPr>
            <a:spLocks noGrp="1"/>
          </p:cNvSpPr>
          <p:nvPr>
            <p:ph type="sldNum" sz="quarter" idx="5"/>
          </p:nvPr>
        </p:nvSpPr>
        <p:spPr/>
        <p:txBody>
          <a:bodyPr/>
          <a:lstStyle/>
          <a:p>
            <a:fld id="{E6BE8983-6ADB-074C-82EC-D9C11D0FB6F2}" type="slidenum">
              <a:rPr lang="en-US" smtClean="0"/>
              <a:t>22</a:t>
            </a:fld>
            <a:endParaRPr lang="en-US"/>
          </a:p>
        </p:txBody>
      </p:sp>
    </p:spTree>
    <p:extLst>
      <p:ext uri="{BB962C8B-B14F-4D97-AF65-F5344CB8AC3E}">
        <p14:creationId xmlns:p14="http://schemas.microsoft.com/office/powerpoint/2010/main" val="2146812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 </a:t>
            </a:r>
            <a:r>
              <a:rPr lang="en-GB" b="0" dirty="0"/>
              <a:t>The Mix and </a:t>
            </a:r>
            <a:r>
              <a:rPr lang="en-GB" b="0" dirty="0" err="1"/>
              <a:t>iCould</a:t>
            </a:r>
            <a:r>
              <a:rPr lang="en-GB" b="0" dirty="0"/>
              <a:t> have excellent information for students. </a:t>
            </a:r>
          </a:p>
          <a:p>
            <a:endParaRPr lang="en-GB" b="1" dirty="0"/>
          </a:p>
          <a:p>
            <a:r>
              <a:rPr lang="en-GB" b="1" dirty="0"/>
              <a:t>Images</a:t>
            </a:r>
          </a:p>
          <a:p>
            <a:pPr marL="241539" indent="-241539">
              <a:buAutoNum type="arabicParenR"/>
            </a:pPr>
            <a:r>
              <a:rPr lang="en-GB" b="0" dirty="0" err="1"/>
              <a:t>Unsplash</a:t>
            </a:r>
            <a:endParaRPr lang="en-GB" b="0" dirty="0"/>
          </a:p>
          <a:p>
            <a:endParaRPr lang="en-GB" b="0" dirty="0"/>
          </a:p>
          <a:p>
            <a:r>
              <a:rPr lang="en-GB" b="1" dirty="0"/>
              <a:t>References</a:t>
            </a:r>
          </a:p>
          <a:p>
            <a:pPr marL="241539" indent="-241539">
              <a:buAutoNum type="arabicParenR"/>
            </a:pPr>
            <a:r>
              <a:rPr lang="en-GB" dirty="0"/>
              <a:t>https://dictionary.cambridge.org/dictionary/english/feedback</a:t>
            </a:r>
          </a:p>
          <a:p>
            <a:pPr marL="241539" indent="-241539">
              <a:buAutoNum type="arabicParenR"/>
            </a:pPr>
            <a:r>
              <a:rPr lang="en-GB" dirty="0"/>
              <a:t>https://icould.com/explore/categories/career-paths/getting-a-job/getting-a-job</a:t>
            </a:r>
          </a:p>
          <a:p>
            <a:pPr marL="241539" indent="-241539">
              <a:buAutoNum type="arabicParenR"/>
            </a:pPr>
            <a:r>
              <a:rPr lang="en-GB" b="0" dirty="0"/>
              <a:t>https://www.themix.org.uk/work-and-study</a:t>
            </a:r>
          </a:p>
          <a:p>
            <a:pPr marL="241539" indent="-241539">
              <a:buAutoNum type="arabicParenR"/>
            </a:pPr>
            <a:r>
              <a:rPr lang="en-GB" b="0" dirty="0"/>
              <a:t>https://icould.com/</a:t>
            </a:r>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23</a:t>
            </a:fld>
            <a:endParaRPr lang="en-US"/>
          </a:p>
        </p:txBody>
      </p:sp>
    </p:spTree>
    <p:extLst>
      <p:ext uri="{BB962C8B-B14F-4D97-AF65-F5344CB8AC3E}">
        <p14:creationId xmlns:p14="http://schemas.microsoft.com/office/powerpoint/2010/main" val="1547640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41539" indent="-241539">
              <a:buAutoNum type="arabicParenR"/>
            </a:pPr>
            <a:r>
              <a:rPr lang="en-GB" b="0" dirty="0" err="1"/>
              <a:t>Unsplash</a:t>
            </a:r>
            <a:endParaRPr lang="en-GB" b="0" dirty="0"/>
          </a:p>
          <a:p>
            <a:pPr marL="241539" indent="-241539">
              <a:buAutoNum type="arabicParenR"/>
            </a:pPr>
            <a:endParaRPr lang="en-GB" b="0" dirty="0"/>
          </a:p>
          <a:p>
            <a:r>
              <a:rPr lang="en-GB" b="1" dirty="0"/>
              <a:t>References</a:t>
            </a:r>
          </a:p>
          <a:p>
            <a:pPr marL="241539" indent="-241539">
              <a:buAutoNum type="arabicParenR"/>
            </a:pPr>
            <a:r>
              <a:rPr lang="en-GB" b="0" dirty="0"/>
              <a:t>https://www.bbc.co.uk/bitesize/guides/z3s9fcw/revision/2 -</a:t>
            </a:r>
            <a:r>
              <a:rPr lang="en-GB" b="1" dirty="0"/>
              <a:t> A good source of information on this area of the framework</a:t>
            </a:r>
          </a:p>
          <a:p>
            <a:pPr marL="241539" indent="-241539">
              <a:buAutoNum type="arabicPeriod"/>
            </a:pPr>
            <a:endParaRPr lang="en-GB" b="1" dirty="0"/>
          </a:p>
          <a:p>
            <a:pPr marL="243036" indent="-243036">
              <a:buAutoNum type="arabicParenR"/>
            </a:pPr>
            <a:endParaRPr lang="en-GB" b="0" dirty="0"/>
          </a:p>
        </p:txBody>
      </p:sp>
      <p:sp>
        <p:nvSpPr>
          <p:cNvPr id="4" name="Slide Number Placeholder 3"/>
          <p:cNvSpPr>
            <a:spLocks noGrp="1"/>
          </p:cNvSpPr>
          <p:nvPr>
            <p:ph type="sldNum" sz="quarter" idx="5"/>
          </p:nvPr>
        </p:nvSpPr>
        <p:spPr/>
        <p:txBody>
          <a:bodyPr/>
          <a:lstStyle/>
          <a:p>
            <a:fld id="{E6BE8983-6ADB-074C-82EC-D9C11D0FB6F2}" type="slidenum">
              <a:rPr lang="en-US" smtClean="0"/>
              <a:t>24</a:t>
            </a:fld>
            <a:endParaRPr lang="en-US"/>
          </a:p>
        </p:txBody>
      </p:sp>
    </p:spTree>
    <p:extLst>
      <p:ext uri="{BB962C8B-B14F-4D97-AF65-F5344CB8AC3E}">
        <p14:creationId xmlns:p14="http://schemas.microsoft.com/office/powerpoint/2010/main" val="3159886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41539" indent="-241539">
              <a:buAutoNum type="arabicParenR"/>
            </a:pPr>
            <a:r>
              <a:rPr lang="en-GB" b="0" dirty="0" err="1"/>
              <a:t>Unsplash</a:t>
            </a:r>
            <a:endParaRPr lang="en-GB" b="0" dirty="0"/>
          </a:p>
          <a:p>
            <a:pPr marL="241539" indent="-241539">
              <a:buAutoNum type="arabicParenR"/>
            </a:pPr>
            <a:endParaRPr lang="en-GB" b="0" dirty="0"/>
          </a:p>
          <a:p>
            <a:r>
              <a:rPr lang="en-GB" b="1" dirty="0"/>
              <a:t>References</a:t>
            </a:r>
          </a:p>
          <a:p>
            <a:pPr marL="241539" indent="-241539">
              <a:buAutoNum type="arabicParenR"/>
            </a:pPr>
            <a:r>
              <a:rPr lang="en-GB" b="0" dirty="0"/>
              <a:t>https://www.bbc.co.uk/bitesize/guides/z3s9fcw/revision/2 -</a:t>
            </a:r>
            <a:r>
              <a:rPr lang="en-GB" b="1" dirty="0"/>
              <a:t> A good source of information on this area of the framework</a:t>
            </a:r>
          </a:p>
          <a:p>
            <a:pPr marL="241539" indent="-241539">
              <a:buAutoNum type="arabicPeriod"/>
            </a:pPr>
            <a:endParaRPr lang="en-GB" b="1" dirty="0"/>
          </a:p>
          <a:p>
            <a:pPr marL="243036" indent="-243036">
              <a:buAutoNum type="arabicParenR"/>
            </a:pPr>
            <a:endParaRPr lang="en-GB" b="0" dirty="0"/>
          </a:p>
        </p:txBody>
      </p:sp>
      <p:sp>
        <p:nvSpPr>
          <p:cNvPr id="4" name="Slide Number Placeholder 3"/>
          <p:cNvSpPr>
            <a:spLocks noGrp="1"/>
          </p:cNvSpPr>
          <p:nvPr>
            <p:ph type="sldNum" sz="quarter" idx="5"/>
          </p:nvPr>
        </p:nvSpPr>
        <p:spPr/>
        <p:txBody>
          <a:bodyPr/>
          <a:lstStyle/>
          <a:p>
            <a:fld id="{E6BE8983-6ADB-074C-82EC-D9C11D0FB6F2}" type="slidenum">
              <a:rPr lang="en-US" smtClean="0"/>
              <a:t>25</a:t>
            </a:fld>
            <a:endParaRPr lang="en-US"/>
          </a:p>
        </p:txBody>
      </p:sp>
    </p:spTree>
    <p:extLst>
      <p:ext uri="{BB962C8B-B14F-4D97-AF65-F5344CB8AC3E}">
        <p14:creationId xmlns:p14="http://schemas.microsoft.com/office/powerpoint/2010/main" val="3028793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41539" indent="-241539">
              <a:buAutoNum type="arabicParenR"/>
            </a:pPr>
            <a:r>
              <a:rPr lang="en-GB" b="0" dirty="0"/>
              <a:t>Microsoft 365</a:t>
            </a:r>
          </a:p>
          <a:p>
            <a:endParaRPr lang="en-GB" b="1" dirty="0"/>
          </a:p>
          <a:p>
            <a:r>
              <a:rPr lang="en-GB" b="1" dirty="0"/>
              <a:t>References</a:t>
            </a:r>
          </a:p>
          <a:p>
            <a:r>
              <a:rPr lang="en-GB" b="0" dirty="0"/>
              <a:t>SMART: </a:t>
            </a:r>
            <a:r>
              <a:rPr lang="en-GB" b="0" u="sng" dirty="0"/>
              <a:t>https://www.bbc.co.uk/bitesize/guides/zwr34j6/revision/3</a:t>
            </a:r>
          </a:p>
          <a:p>
            <a:pPr algn="l">
              <a:buFont typeface="Arial" panose="020B0604020202020204" pitchFamily="34" charset="0"/>
              <a:buChar char="•"/>
            </a:pPr>
            <a:r>
              <a:rPr lang="en-GB" b="1" i="0" dirty="0">
                <a:solidFill>
                  <a:srgbClr val="231F20"/>
                </a:solidFill>
                <a:effectLst/>
                <a:latin typeface="ReithSans"/>
              </a:rPr>
              <a:t> S</a:t>
            </a:r>
            <a:r>
              <a:rPr lang="en-GB" b="0" i="0" dirty="0">
                <a:solidFill>
                  <a:srgbClr val="231F20"/>
                </a:solidFill>
                <a:effectLst/>
                <a:latin typeface="ReithSans"/>
              </a:rPr>
              <a:t>pecific – state exactly what will need to be done</a:t>
            </a:r>
          </a:p>
          <a:p>
            <a:pPr algn="l">
              <a:buFont typeface="Arial" panose="020B0604020202020204" pitchFamily="34" charset="0"/>
              <a:buChar char="•"/>
            </a:pPr>
            <a:r>
              <a:rPr lang="en-GB" b="1" i="0" dirty="0">
                <a:solidFill>
                  <a:srgbClr val="231F20"/>
                </a:solidFill>
                <a:effectLst/>
                <a:latin typeface="ReithSans"/>
              </a:rPr>
              <a:t> M</a:t>
            </a:r>
            <a:r>
              <a:rPr lang="en-GB" b="0" i="0" dirty="0">
                <a:solidFill>
                  <a:srgbClr val="231F20"/>
                </a:solidFill>
                <a:effectLst/>
                <a:latin typeface="ReithSans"/>
              </a:rPr>
              <a:t>easurable – clear what success will look like</a:t>
            </a:r>
          </a:p>
          <a:p>
            <a:pPr algn="l">
              <a:buFont typeface="Arial" panose="020B0604020202020204" pitchFamily="34" charset="0"/>
              <a:buChar char="•"/>
            </a:pPr>
            <a:r>
              <a:rPr lang="en-GB" b="1" i="0" dirty="0">
                <a:solidFill>
                  <a:srgbClr val="231F20"/>
                </a:solidFill>
                <a:effectLst/>
                <a:latin typeface="ReithSans"/>
              </a:rPr>
              <a:t> A</a:t>
            </a:r>
            <a:r>
              <a:rPr lang="en-GB" b="0" i="0" dirty="0">
                <a:solidFill>
                  <a:srgbClr val="231F20"/>
                </a:solidFill>
                <a:effectLst/>
                <a:latin typeface="ReithSans"/>
              </a:rPr>
              <a:t>ccepted – decided on by all participants in the process</a:t>
            </a:r>
          </a:p>
          <a:p>
            <a:pPr algn="l">
              <a:buFont typeface="Arial" panose="020B0604020202020204" pitchFamily="34" charset="0"/>
              <a:buChar char="•"/>
            </a:pPr>
            <a:r>
              <a:rPr lang="en-GB" b="1" i="0" dirty="0">
                <a:solidFill>
                  <a:srgbClr val="231F20"/>
                </a:solidFill>
                <a:effectLst/>
                <a:latin typeface="ReithSans"/>
              </a:rPr>
              <a:t> R</a:t>
            </a:r>
            <a:r>
              <a:rPr lang="en-GB" b="0" i="0" dirty="0">
                <a:solidFill>
                  <a:srgbClr val="231F20"/>
                </a:solidFill>
                <a:effectLst/>
                <a:latin typeface="ReithSans"/>
              </a:rPr>
              <a:t>ealistic – know it is practical (steps </a:t>
            </a:r>
            <a:r>
              <a:rPr lang="en-GB" b="0" i="1" dirty="0">
                <a:solidFill>
                  <a:srgbClr val="231F20"/>
                </a:solidFill>
                <a:effectLst/>
                <a:latin typeface="ReithSans"/>
              </a:rPr>
              <a:t>can</a:t>
            </a:r>
            <a:r>
              <a:rPr lang="en-GB" b="0" i="0" dirty="0">
                <a:solidFill>
                  <a:srgbClr val="231F20"/>
                </a:solidFill>
                <a:effectLst/>
                <a:latin typeface="ReithSans"/>
              </a:rPr>
              <a:t> be taken to do it)</a:t>
            </a:r>
            <a:r>
              <a:rPr lang="en-GB" b="1" i="0" dirty="0">
                <a:solidFill>
                  <a:srgbClr val="231F20"/>
                </a:solidFill>
                <a:effectLst/>
                <a:latin typeface="ReithSans"/>
              </a:rPr>
              <a:t> </a:t>
            </a:r>
          </a:p>
          <a:p>
            <a:pPr algn="l">
              <a:buFont typeface="Arial" panose="020B0604020202020204" pitchFamily="34" charset="0"/>
              <a:buChar char="•"/>
            </a:pPr>
            <a:r>
              <a:rPr lang="en-GB" b="1" i="0" dirty="0">
                <a:solidFill>
                  <a:srgbClr val="231F20"/>
                </a:solidFill>
                <a:effectLst/>
                <a:latin typeface="ReithSans"/>
              </a:rPr>
              <a:t> T</a:t>
            </a:r>
            <a:r>
              <a:rPr lang="en-GB" b="0" i="0" dirty="0">
                <a:solidFill>
                  <a:srgbClr val="231F20"/>
                </a:solidFill>
                <a:effectLst/>
                <a:latin typeface="ReithSans"/>
              </a:rPr>
              <a:t>ime-bound – state when it will be achieved</a:t>
            </a:r>
          </a:p>
          <a:p>
            <a:endParaRPr lang="en-GB" b="0" dirty="0"/>
          </a:p>
          <a:p>
            <a:endParaRPr lang="en-GB" b="0" dirty="0"/>
          </a:p>
        </p:txBody>
      </p:sp>
      <p:sp>
        <p:nvSpPr>
          <p:cNvPr id="4" name="Slide Number Placeholder 3"/>
          <p:cNvSpPr>
            <a:spLocks noGrp="1"/>
          </p:cNvSpPr>
          <p:nvPr>
            <p:ph type="sldNum" sz="quarter" idx="5"/>
          </p:nvPr>
        </p:nvSpPr>
        <p:spPr/>
        <p:txBody>
          <a:bodyPr/>
          <a:lstStyle/>
          <a:p>
            <a:fld id="{E6BE8983-6ADB-074C-82EC-D9C11D0FB6F2}" type="slidenum">
              <a:rPr lang="en-US" smtClean="0"/>
              <a:t>26</a:t>
            </a:fld>
            <a:endParaRPr lang="en-US"/>
          </a:p>
        </p:txBody>
      </p:sp>
    </p:spTree>
    <p:extLst>
      <p:ext uri="{BB962C8B-B14F-4D97-AF65-F5344CB8AC3E}">
        <p14:creationId xmlns:p14="http://schemas.microsoft.com/office/powerpoint/2010/main" val="1093754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28600" indent="-228600">
              <a:buAutoNum type="arabicParenR"/>
            </a:pPr>
            <a:r>
              <a:rPr lang="en-GB" b="0" dirty="0"/>
              <a:t>Pixabay</a:t>
            </a:r>
          </a:p>
          <a:p>
            <a:pPr marL="0" indent="0">
              <a:buNone/>
            </a:pPr>
            <a:endParaRPr lang="en-GB" b="0" dirty="0"/>
          </a:p>
          <a:p>
            <a:pPr marL="0" indent="0">
              <a:buNone/>
            </a:pPr>
            <a:r>
              <a:rPr lang="en-GB" b="1" dirty="0"/>
              <a:t>References</a:t>
            </a:r>
          </a:p>
          <a:p>
            <a:pPr marL="241539" indent="-241539">
              <a:buAutoNum type="arabicParenR"/>
            </a:pPr>
            <a:r>
              <a:rPr lang="en-GB" b="0" dirty="0"/>
              <a:t>https://icould.com/</a:t>
            </a:r>
          </a:p>
          <a:p>
            <a:pPr marL="241539" indent="-241539">
              <a:buAutoNum type="arabicParenR"/>
            </a:pPr>
            <a:r>
              <a:rPr lang="en-GB" b="0" dirty="0"/>
              <a:t>https://nationalcareers.service.gov.uk/</a:t>
            </a:r>
          </a:p>
          <a:p>
            <a:pPr marL="241539" indent="-241539">
              <a:buAutoNum type="arabicParenR"/>
            </a:pPr>
            <a:r>
              <a:rPr lang="en-GB" b="0" dirty="0"/>
              <a:t>https://www.careerpilot.org.uk/</a:t>
            </a:r>
          </a:p>
          <a:p>
            <a:pPr marL="241539" indent="-241539">
              <a:buAutoNum type="arabicParenR"/>
            </a:pPr>
            <a:r>
              <a:rPr lang="en-GB" b="0" dirty="0"/>
              <a:t>https://www.bbc.co.uk/bitesize/careers</a:t>
            </a:r>
          </a:p>
          <a:p>
            <a:pPr marL="241539" indent="-241539">
              <a:buAutoNum type="arabicParenR"/>
            </a:pPr>
            <a:r>
              <a:rPr lang="en-GB" b="0" dirty="0"/>
              <a:t>https://www.princes-trust.org.uk/help-for-young-people/who-else/employment/careers-advice</a:t>
            </a:r>
          </a:p>
          <a:p>
            <a:pPr marL="241539" indent="-241539">
              <a:buAutoNum type="arabicParenR"/>
            </a:pPr>
            <a:r>
              <a:rPr lang="en-GB" b="0" dirty="0"/>
              <a:t>https://nationalcareersweek.com/</a:t>
            </a:r>
          </a:p>
          <a:p>
            <a:pPr marL="241539" indent="-241539">
              <a:buAutoNum type="arabicParenR"/>
            </a:pPr>
            <a:r>
              <a:rPr lang="en-GB" b="0" dirty="0"/>
              <a:t>https://launchyourcareer.com/en_UK</a:t>
            </a:r>
          </a:p>
          <a:p>
            <a:pPr marL="241539" indent="-241539">
              <a:buAutoNum type="arabicParenR"/>
            </a:pPr>
            <a:r>
              <a:rPr lang="en-GB" b="0" dirty="0"/>
              <a:t>https://www.coursesonline.co.uk/enneagram-personality-test/</a:t>
            </a:r>
          </a:p>
          <a:p>
            <a:pPr marL="241539" indent="-241539">
              <a:buAutoNum type="arabicParenR"/>
            </a:pPr>
            <a:endParaRPr lang="en-GB" b="0" dirty="0"/>
          </a:p>
        </p:txBody>
      </p:sp>
      <p:sp>
        <p:nvSpPr>
          <p:cNvPr id="4" name="Slide Number Placeholder 3"/>
          <p:cNvSpPr>
            <a:spLocks noGrp="1"/>
          </p:cNvSpPr>
          <p:nvPr>
            <p:ph type="sldNum" sz="quarter" idx="5"/>
          </p:nvPr>
        </p:nvSpPr>
        <p:spPr/>
        <p:txBody>
          <a:bodyPr/>
          <a:lstStyle/>
          <a:p>
            <a:fld id="{2D4D7F6A-D225-4025-99F6-DBD7CE5FF1D4}" type="slidenum">
              <a:rPr lang="en-GB" smtClean="0"/>
              <a:t>27</a:t>
            </a:fld>
            <a:endParaRPr lang="en-GB"/>
          </a:p>
        </p:txBody>
      </p:sp>
    </p:spTree>
    <p:extLst>
      <p:ext uri="{BB962C8B-B14F-4D97-AF65-F5344CB8AC3E}">
        <p14:creationId xmlns:p14="http://schemas.microsoft.com/office/powerpoint/2010/main" val="3271067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28600" indent="-228600">
              <a:buAutoNum type="arabicParenR"/>
            </a:pPr>
            <a:r>
              <a:rPr lang="en-GB" b="0" dirty="0"/>
              <a:t>Pixabay</a:t>
            </a:r>
          </a:p>
          <a:p>
            <a:endParaRPr lang="en-GB" dirty="0"/>
          </a:p>
        </p:txBody>
      </p:sp>
      <p:sp>
        <p:nvSpPr>
          <p:cNvPr id="4" name="Slide Number Placeholder 3"/>
          <p:cNvSpPr>
            <a:spLocks noGrp="1"/>
          </p:cNvSpPr>
          <p:nvPr>
            <p:ph type="sldNum" sz="quarter" idx="5"/>
          </p:nvPr>
        </p:nvSpPr>
        <p:spPr/>
        <p:txBody>
          <a:bodyPr/>
          <a:lstStyle/>
          <a:p>
            <a:fld id="{2D4D7F6A-D225-4025-99F6-DBD7CE5FF1D4}" type="slidenum">
              <a:rPr lang="en-GB" smtClean="0"/>
              <a:t>4</a:t>
            </a:fld>
            <a:endParaRPr lang="en-GB"/>
          </a:p>
        </p:txBody>
      </p:sp>
    </p:spTree>
    <p:extLst>
      <p:ext uri="{BB962C8B-B14F-4D97-AF65-F5344CB8AC3E}">
        <p14:creationId xmlns:p14="http://schemas.microsoft.com/office/powerpoint/2010/main" val="1451786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0" indent="0">
              <a:buNone/>
            </a:pPr>
            <a:r>
              <a:rPr lang="en-GB" b="0" dirty="0"/>
              <a:t>1) </a:t>
            </a:r>
            <a:r>
              <a:rPr lang="en-GB" dirty="0"/>
              <a:t>Microsoft Office 365</a:t>
            </a:r>
          </a:p>
          <a:p>
            <a:endParaRPr lang="en-GB" b="1" dirty="0"/>
          </a:p>
          <a:p>
            <a:r>
              <a:rPr lang="en-GB" b="1" dirty="0"/>
              <a:t>References</a:t>
            </a:r>
          </a:p>
          <a:p>
            <a:pPr marL="241539" indent="-241539">
              <a:buAutoNum type="arabicParenR"/>
            </a:pPr>
            <a:r>
              <a:rPr lang="en-GB" b="1" dirty="0"/>
              <a:t>Carbon neutral v carbon net zero </a:t>
            </a:r>
            <a:r>
              <a:rPr lang="en-GB" b="0" dirty="0"/>
              <a:t>- https://dodo.eco/blog/whats-the-difference-between-carbon-neutral-and-net-zero?gclid=Cj0KCQjwhqaVBhCxARIsAHK1tiNcnH3hU3Ta4e_4AS7wh9WX4H6nKKG4Yx7gubMbvdJYB0z7bHWMeMUaArXiEALw_wcB</a:t>
            </a:r>
          </a:p>
          <a:p>
            <a:pPr marL="241539" indent="-241539">
              <a:buAutoNum type="arabicParenR"/>
            </a:pPr>
            <a:r>
              <a:rPr lang="en-GB" b="0" dirty="0"/>
              <a:t>https://www.cbi.org.uk/articles/is-your-company-ready-to-save-the-planet/</a:t>
            </a:r>
          </a:p>
          <a:p>
            <a:pPr marL="241539" indent="-241539">
              <a:buAutoNum type="arabicParenR"/>
            </a:pPr>
            <a:r>
              <a:rPr lang="en-GB" b="0" dirty="0"/>
              <a:t>https://www.greenjournal.co.uk/2022/09/5-ways-british-companies-are-saving-the-planet/</a:t>
            </a:r>
          </a:p>
          <a:p>
            <a:pPr marL="241539" indent="-241539">
              <a:buAutoNum type="arabicParenR"/>
            </a:pPr>
            <a:r>
              <a:rPr lang="en-GB" b="0" dirty="0"/>
              <a:t>https://blog.shorts.uk.com/sustainable-business-practices</a:t>
            </a:r>
          </a:p>
          <a:p>
            <a:pPr marL="241539" indent="-241539">
              <a:buAutoNum type="arabicParenR"/>
            </a:pPr>
            <a:r>
              <a:rPr lang="en-GB" b="0" dirty="0"/>
              <a:t>https://dictionary.cambridge.org/dictionary/english/carbon-footprint</a:t>
            </a:r>
          </a:p>
          <a:p>
            <a:pPr marL="241539" indent="-241539">
              <a:buAutoNum type="arabicParenR"/>
            </a:pPr>
            <a:r>
              <a:rPr lang="en-GB" b="0" dirty="0"/>
              <a:t>https://dictionary.cambridge.org/dictionary/english/sustainability</a:t>
            </a:r>
          </a:p>
          <a:p>
            <a:endParaRPr lang="en-GB" b="1" dirty="0"/>
          </a:p>
        </p:txBody>
      </p:sp>
      <p:sp>
        <p:nvSpPr>
          <p:cNvPr id="4" name="Slide Number Placeholder 3"/>
          <p:cNvSpPr>
            <a:spLocks noGrp="1"/>
          </p:cNvSpPr>
          <p:nvPr>
            <p:ph type="sldNum" sz="quarter" idx="5"/>
          </p:nvPr>
        </p:nvSpPr>
        <p:spPr/>
        <p:txBody>
          <a:bodyPr/>
          <a:lstStyle/>
          <a:p>
            <a:fld id="{F8D81B7C-BC5E-4E16-B045-EB0A45CAAF61}" type="slidenum">
              <a:rPr lang="en-GB" smtClean="0"/>
              <a:t>5</a:t>
            </a:fld>
            <a:endParaRPr lang="en-GB"/>
          </a:p>
        </p:txBody>
      </p:sp>
    </p:spTree>
    <p:extLst>
      <p:ext uri="{BB962C8B-B14F-4D97-AF65-F5344CB8AC3E}">
        <p14:creationId xmlns:p14="http://schemas.microsoft.com/office/powerpoint/2010/main" val="2178227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pPr algn="l">
              <a:buFont typeface="Arial" panose="020B0604020202020204" pitchFamily="34" charset="0"/>
              <a:buNone/>
            </a:pPr>
            <a:r>
              <a:rPr lang="en-GB" b="1" i="0" dirty="0">
                <a:solidFill>
                  <a:srgbClr val="222222"/>
                </a:solidFill>
                <a:effectLst/>
                <a:latin typeface="Arial" panose="020B0604020202020204" pitchFamily="34" charset="0"/>
              </a:rPr>
              <a:t>Carbon neutral: </a:t>
            </a:r>
            <a:r>
              <a:rPr lang="en-GB" b="0" i="0" dirty="0">
                <a:solidFill>
                  <a:srgbClr val="222222"/>
                </a:solidFill>
                <a:effectLst/>
                <a:latin typeface="Arial" panose="020B0604020202020204" pitchFamily="34" charset="0"/>
              </a:rPr>
              <a:t>A balance between the amount of carbon dioxide emitted by an activity, and the amount of carbon dioxide removed from the atmosphere. </a:t>
            </a:r>
          </a:p>
          <a:p>
            <a:pPr algn="l">
              <a:buFont typeface="Arial" panose="020B0604020202020204" pitchFamily="34" charset="0"/>
              <a:buNone/>
            </a:pPr>
            <a:r>
              <a:rPr lang="en-GB" b="1" i="0" dirty="0">
                <a:solidFill>
                  <a:srgbClr val="222222"/>
                </a:solidFill>
                <a:effectLst/>
                <a:latin typeface="Arial" panose="020B0604020202020204" pitchFamily="34" charset="0"/>
              </a:rPr>
              <a:t>Net zero: </a:t>
            </a:r>
            <a:r>
              <a:rPr lang="en-GB" b="0" i="0" dirty="0">
                <a:solidFill>
                  <a:srgbClr val="222222"/>
                </a:solidFill>
                <a:effectLst/>
                <a:latin typeface="Arial" panose="020B0604020202020204" pitchFamily="34" charset="0"/>
              </a:rPr>
              <a:t>the amount of GHGs emitted into the atmosphere has been reduced as much as possible, then the remaining GHGs that are still being emitted are being balanced by removing carbon dioxide from the atmosphere</a:t>
            </a:r>
          </a:p>
          <a:p>
            <a:endParaRPr lang="en-GB" b="1" dirty="0"/>
          </a:p>
          <a:p>
            <a:r>
              <a:rPr lang="en-GB" b="1" dirty="0"/>
              <a:t>Images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Microsoft Office 365</a:t>
            </a:r>
            <a:endParaRPr lang="en-GB" b="0" dirty="0"/>
          </a:p>
          <a:p>
            <a:endParaRPr lang="en-GB" b="1" dirty="0"/>
          </a:p>
          <a:p>
            <a:r>
              <a:rPr lang="en-GB" b="1" dirty="0"/>
              <a:t>References:</a:t>
            </a:r>
          </a:p>
          <a:p>
            <a:pPr marL="241539" indent="-241539">
              <a:buAutoNum type="arabicParenR"/>
            </a:pPr>
            <a:r>
              <a:rPr lang="en-GB" b="1" dirty="0"/>
              <a:t>Carbon neutral v carbon net zero - </a:t>
            </a:r>
            <a:r>
              <a:rPr lang="en-GB" b="0" dirty="0"/>
              <a:t>https://dodo.eco/blog/whats-the-difference-between-carbon-neutral-and-net-zero?gclid=Cj0KCQjwhqaVBhCxARIsAHK1tiNcnH3hU3Ta4e_4AS7wh9WX4H6nKKG4Yx7gubMbvdJYB0z7bHWMeMUaArXiEALw_wcB</a:t>
            </a:r>
          </a:p>
          <a:p>
            <a:pPr marL="241539" indent="-241539">
              <a:buAutoNum type="arabicParenR"/>
            </a:pPr>
            <a:r>
              <a:rPr lang="en-GB" b="0" dirty="0"/>
              <a:t>https://www.gov.uk/government/publications/net-zero-strategy</a:t>
            </a:r>
          </a:p>
          <a:p>
            <a:pPr marL="241539" indent="-241539">
              <a:buAutoNum type="arabicParenR"/>
            </a:pPr>
            <a:r>
              <a:rPr lang="en-GB" b="0" dirty="0"/>
              <a:t>https://www.cbi.org.uk/articles/is-your-company-ready-to-save-the-planet/</a:t>
            </a:r>
          </a:p>
          <a:p>
            <a:pPr marL="241539" indent="-241539">
              <a:buAutoNum type="arabicParenR"/>
            </a:pPr>
            <a:r>
              <a:rPr lang="en-GB" b="0" dirty="0"/>
              <a:t>https://www.greenjournal.co.uk/2022/09/5-ways-british-companies-are-saving-the-planet/</a:t>
            </a:r>
          </a:p>
          <a:p>
            <a:pPr marL="241539" indent="-241539">
              <a:buAutoNum type="arabicParenR"/>
            </a:pPr>
            <a:r>
              <a:rPr lang="en-GB" b="0" dirty="0"/>
              <a:t>https://blog.shorts.uk.com/sustainable-business-practices</a:t>
            </a:r>
            <a:endParaRPr lang="en-GB" b="1" dirty="0"/>
          </a:p>
          <a:p>
            <a:pPr marL="241539" indent="-241539">
              <a:buAutoNum type="arabicParenR"/>
            </a:pPr>
            <a:r>
              <a:rPr lang="en-GB" b="0" dirty="0"/>
              <a:t>https://assets.publishing.service.gov.uk/government/uploads/system/uploads/attachment_data/file/1033990/net-zero-strategy-beis.pdf</a:t>
            </a:r>
          </a:p>
          <a:p>
            <a:pPr marL="241539" indent="-241539">
              <a:buAutoNum type="arabicParenR"/>
            </a:pPr>
            <a:r>
              <a:rPr lang="en-GB" b="0" dirty="0"/>
              <a:t>https://dictionary.cambridge.org/dictionary/english/offset</a:t>
            </a:r>
          </a:p>
          <a:p>
            <a:pPr marL="241539" indent="-241539">
              <a:buAutoNum type="arabicParenR"/>
            </a:pPr>
            <a:endParaRPr lang="en-GB" b="0" dirty="0"/>
          </a:p>
        </p:txBody>
      </p:sp>
      <p:sp>
        <p:nvSpPr>
          <p:cNvPr id="4" name="Slide Number Placeholder 3"/>
          <p:cNvSpPr>
            <a:spLocks noGrp="1"/>
          </p:cNvSpPr>
          <p:nvPr>
            <p:ph type="sldNum" sz="quarter" idx="5"/>
          </p:nvPr>
        </p:nvSpPr>
        <p:spPr/>
        <p:txBody>
          <a:bodyPr/>
          <a:lstStyle/>
          <a:p>
            <a:fld id="{F8D81B7C-BC5E-4E16-B045-EB0A45CAAF61}" type="slidenum">
              <a:rPr lang="en-GB" smtClean="0"/>
              <a:t>6</a:t>
            </a:fld>
            <a:endParaRPr lang="en-GB"/>
          </a:p>
        </p:txBody>
      </p:sp>
    </p:spTree>
    <p:extLst>
      <p:ext uri="{BB962C8B-B14F-4D97-AF65-F5344CB8AC3E}">
        <p14:creationId xmlns:p14="http://schemas.microsoft.com/office/powerpoint/2010/main" val="4281878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YouTube Video Link</a:t>
            </a:r>
            <a:r>
              <a:rPr lang="en-GB" b="1"/>
              <a:t>: https://www.youtube.com/watch?v=jyMibjfy9lU</a:t>
            </a:r>
            <a:endParaRPr lang="en-GB" dirty="0"/>
          </a:p>
          <a:p>
            <a:r>
              <a:rPr lang="en-GB" b="1" dirty="0"/>
              <a:t>SafeShare Video link:</a:t>
            </a:r>
            <a:r>
              <a:rPr lang="en-GB" b="0" dirty="0"/>
              <a:t> https://safeshare.tv/x/jyMibjfy9lU</a:t>
            </a:r>
            <a:endParaRPr lang="en-GB" dirty="0"/>
          </a:p>
          <a:p>
            <a:endParaRPr lang="en-GB" dirty="0"/>
          </a:p>
          <a:p>
            <a:r>
              <a:rPr lang="en-GB" b="1" dirty="0"/>
              <a:t>Images</a:t>
            </a:r>
          </a:p>
          <a:p>
            <a:pPr marL="228600" indent="-228600">
              <a:buAutoNum type="arabicParenR"/>
            </a:pPr>
            <a:r>
              <a:rPr lang="en-GB" b="0" dirty="0"/>
              <a:t>Via video </a:t>
            </a:r>
          </a:p>
        </p:txBody>
      </p:sp>
      <p:sp>
        <p:nvSpPr>
          <p:cNvPr id="4" name="Slide Number Placeholder 3"/>
          <p:cNvSpPr>
            <a:spLocks noGrp="1"/>
          </p:cNvSpPr>
          <p:nvPr>
            <p:ph type="sldNum" sz="quarter" idx="5"/>
          </p:nvPr>
        </p:nvSpPr>
        <p:spPr/>
        <p:txBody>
          <a:bodyPr/>
          <a:lstStyle/>
          <a:p>
            <a:fld id="{2D4D7F6A-D225-4025-99F6-DBD7CE5FF1D4}" type="slidenum">
              <a:rPr lang="en-GB" smtClean="0"/>
              <a:t>7</a:t>
            </a:fld>
            <a:endParaRPr lang="en-GB"/>
          </a:p>
        </p:txBody>
      </p:sp>
    </p:spTree>
    <p:extLst>
      <p:ext uri="{BB962C8B-B14F-4D97-AF65-F5344CB8AC3E}">
        <p14:creationId xmlns:p14="http://schemas.microsoft.com/office/powerpoint/2010/main" val="1697471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28600" indent="-228600">
              <a:buAutoNum type="arabicParenR"/>
            </a:pPr>
            <a:r>
              <a:rPr lang="en-GB" dirty="0"/>
              <a:t>Microsoft Office 365</a:t>
            </a:r>
          </a:p>
          <a:p>
            <a:endParaRPr lang="en-GB" b="1" dirty="0"/>
          </a:p>
          <a:p>
            <a:r>
              <a:rPr lang="en-GB" b="1" dirty="0"/>
              <a:t>References</a:t>
            </a:r>
          </a:p>
          <a:p>
            <a:pPr marL="241539" indent="-241539">
              <a:buAutoNum type="arabicParenR"/>
            </a:pPr>
            <a:r>
              <a:rPr lang="en-GB" dirty="0"/>
              <a:t>https://educationhub.blog.gov.uk/2022/11/07/what-is-a-green-job-everything-you-need-to-know/</a:t>
            </a:r>
          </a:p>
          <a:p>
            <a:pPr marL="241539" indent="-241539">
              <a:buAutoNum type="arabicParenR"/>
            </a:pPr>
            <a:r>
              <a:rPr lang="en-GB" dirty="0"/>
              <a:t>https://www.ons.gov.uk/economy/environmentalaccounts/methodologies/thechallengesofdefiningagreenjob</a:t>
            </a:r>
          </a:p>
          <a:p>
            <a:pPr marL="241539" indent="-241539">
              <a:buAutoNum type="arabicParenR"/>
            </a:pPr>
            <a:endParaRPr lang="en-GB" dirty="0"/>
          </a:p>
        </p:txBody>
      </p:sp>
      <p:sp>
        <p:nvSpPr>
          <p:cNvPr id="4" name="Slide Number Placeholder 3"/>
          <p:cNvSpPr>
            <a:spLocks noGrp="1"/>
          </p:cNvSpPr>
          <p:nvPr>
            <p:ph type="sldNum" sz="quarter" idx="5"/>
          </p:nvPr>
        </p:nvSpPr>
        <p:spPr/>
        <p:txBody>
          <a:bodyPr/>
          <a:lstStyle/>
          <a:p>
            <a:fld id="{2D4D7F6A-D225-4025-99F6-DBD7CE5FF1D4}" type="slidenum">
              <a:rPr lang="en-GB" smtClean="0"/>
              <a:t>8</a:t>
            </a:fld>
            <a:endParaRPr lang="en-GB"/>
          </a:p>
        </p:txBody>
      </p:sp>
    </p:spTree>
    <p:extLst>
      <p:ext uri="{BB962C8B-B14F-4D97-AF65-F5344CB8AC3E}">
        <p14:creationId xmlns:p14="http://schemas.microsoft.com/office/powerpoint/2010/main" val="2208294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 </a:t>
            </a:r>
          </a:p>
          <a:p>
            <a:pPr marL="228600" indent="-228600">
              <a:buAutoNum type="arabicParenR"/>
            </a:pPr>
            <a:r>
              <a:rPr lang="en-GB" b="0" dirty="0"/>
              <a:t>Microsoft Office 365</a:t>
            </a:r>
          </a:p>
          <a:p>
            <a:pPr marL="0" indent="0">
              <a:buNone/>
            </a:pPr>
            <a:endParaRPr lang="en-GB" b="0" dirty="0"/>
          </a:p>
          <a:p>
            <a:pPr marL="0" indent="0">
              <a:buNone/>
            </a:pPr>
            <a:r>
              <a:rPr lang="en-GB" b="1" dirty="0"/>
              <a:t>References</a:t>
            </a:r>
          </a:p>
          <a:p>
            <a:pPr marL="241539" indent="-241539">
              <a:buAutoNum type="arabicParenR"/>
            </a:pPr>
            <a:r>
              <a:rPr lang="en-GB" dirty="0"/>
              <a:t>The WOW Show film</a:t>
            </a:r>
          </a:p>
        </p:txBody>
      </p:sp>
      <p:sp>
        <p:nvSpPr>
          <p:cNvPr id="4" name="Slide Number Placeholder 3"/>
          <p:cNvSpPr>
            <a:spLocks noGrp="1"/>
          </p:cNvSpPr>
          <p:nvPr>
            <p:ph type="sldNum" sz="quarter" idx="5"/>
          </p:nvPr>
        </p:nvSpPr>
        <p:spPr/>
        <p:txBody>
          <a:bodyPr/>
          <a:lstStyle/>
          <a:p>
            <a:fld id="{2D4D7F6A-D225-4025-99F6-DBD7CE5FF1D4}" type="slidenum">
              <a:rPr lang="en-GB" smtClean="0"/>
              <a:t>9</a:t>
            </a:fld>
            <a:endParaRPr lang="en-GB"/>
          </a:p>
        </p:txBody>
      </p:sp>
    </p:spTree>
    <p:extLst>
      <p:ext uri="{BB962C8B-B14F-4D97-AF65-F5344CB8AC3E}">
        <p14:creationId xmlns:p14="http://schemas.microsoft.com/office/powerpoint/2010/main" val="3271067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Images</a:t>
            </a:r>
          </a:p>
          <a:p>
            <a:pPr marL="228600" indent="-228600">
              <a:buAutoNum type="arabicParenR"/>
            </a:pPr>
            <a:r>
              <a:rPr lang="en-GB" dirty="0"/>
              <a:t>Microsoft Office 365</a:t>
            </a:r>
          </a:p>
          <a:p>
            <a:endParaRPr lang="en-GB" b="1" dirty="0"/>
          </a:p>
          <a:p>
            <a:r>
              <a:rPr lang="en-GB" b="1" dirty="0"/>
              <a:t>References</a:t>
            </a:r>
          </a:p>
          <a:p>
            <a:pPr marL="241539" indent="-241539">
              <a:buAutoNum type="arabicParenR"/>
            </a:pPr>
            <a:r>
              <a:rPr lang="en-GB" dirty="0"/>
              <a:t>https://www.gov.uk/government/groups/green-jobs-taskforce</a:t>
            </a:r>
          </a:p>
          <a:p>
            <a:pPr marL="241539" indent="-241539">
              <a:buAutoNum type="arabicParenR"/>
            </a:pPr>
            <a:r>
              <a:rPr lang="en-GB" dirty="0"/>
              <a:t>https://assets.publishing.service.gov.uk/government/uploads/system/uploads/attachment_data/file/1003570/gjtf-report.pdf</a:t>
            </a:r>
          </a:p>
          <a:p>
            <a:pPr marL="241539" indent="-241539">
              <a:buAutoNum type="arabicParenR"/>
            </a:pPr>
            <a:endParaRPr lang="en-GB" dirty="0"/>
          </a:p>
          <a:p>
            <a:pPr marL="0" indent="0">
              <a:buNone/>
            </a:pPr>
            <a:endParaRPr lang="en-GB" dirty="0"/>
          </a:p>
        </p:txBody>
      </p:sp>
      <p:sp>
        <p:nvSpPr>
          <p:cNvPr id="4" name="Slide Number Placeholder 3"/>
          <p:cNvSpPr>
            <a:spLocks noGrp="1"/>
          </p:cNvSpPr>
          <p:nvPr>
            <p:ph type="sldNum" sz="quarter" idx="5"/>
          </p:nvPr>
        </p:nvSpPr>
        <p:spPr/>
        <p:txBody>
          <a:bodyPr/>
          <a:lstStyle/>
          <a:p>
            <a:fld id="{2D4D7F6A-D225-4025-99F6-DBD7CE5FF1D4}" type="slidenum">
              <a:rPr lang="en-GB" smtClean="0"/>
              <a:t>10</a:t>
            </a:fld>
            <a:endParaRPr lang="en-GB"/>
          </a:p>
        </p:txBody>
      </p:sp>
    </p:spTree>
    <p:extLst>
      <p:ext uri="{BB962C8B-B14F-4D97-AF65-F5344CB8AC3E}">
        <p14:creationId xmlns:p14="http://schemas.microsoft.com/office/powerpoint/2010/main" val="4238393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EFB8CB-4E78-4957-9A3D-9336940B6F72}" type="datetimeFigureOut">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423336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EFB8CB-4E78-4957-9A3D-9336940B6F72}" type="datetimeFigureOut">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2902767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EFB8CB-4E78-4957-9A3D-9336940B6F72}" type="datetimeFigureOut">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3748172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E37B4-C914-4A0A-8672-17E7229AD83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03052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EFB8CB-4E78-4957-9A3D-9336940B6F72}" type="datetimeFigureOut">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3123711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EFB8CB-4E78-4957-9A3D-9336940B6F72}" type="datetimeFigureOut">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2367562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EFB8CB-4E78-4957-9A3D-9336940B6F72}" type="datetimeFigureOut">
              <a:rPr lang="en-GB" smtClean="0"/>
              <a:t>29/06/2023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127844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EFB8CB-4E78-4957-9A3D-9336940B6F72}" type="datetimeFigureOut">
              <a:rPr lang="en-GB" smtClean="0"/>
              <a:t>29/06/2023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2650829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2EFB8CB-4E78-4957-9A3D-9336940B6F72}" type="datetimeFigureOut">
              <a:rPr lang="en-GB" smtClean="0"/>
              <a:t>29/06/2023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427399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EFB8CB-4E78-4957-9A3D-9336940B6F72}" type="datetimeFigureOut">
              <a:rPr lang="en-GB" smtClean="0"/>
              <a:t>29/06/2023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1890913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EFB8CB-4E78-4957-9A3D-9336940B6F72}" type="datetimeFigureOut">
              <a:rPr lang="en-GB" smtClean="0"/>
              <a:t>29/06/2023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214592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EFB8CB-4E78-4957-9A3D-9336940B6F72}" type="datetimeFigureOut">
              <a:rPr lang="en-GB" smtClean="0"/>
              <a:t>29/06/2023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837037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C6869">
                <a:alpha val="43000"/>
                <a:lumMod val="99000"/>
                <a:lumOff val="1000"/>
              </a:srgbClr>
            </a:gs>
            <a:gs pos="100000">
              <a:srgbClr val="2B6890">
                <a:alpha val="43000"/>
              </a:srgbClr>
            </a:gs>
          </a:gsLst>
          <a:lin ang="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EFB8CB-4E78-4957-9A3D-9336940B6F72}" type="datetimeFigureOut">
              <a:rPr lang="en-GB" smtClean="0"/>
              <a:t>29/06/2023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A2F1F6-3997-40BB-961E-EF688B19835E}" type="slidenum">
              <a:rPr lang="en-GB" smtClean="0"/>
              <a:t>‹#›</a:t>
            </a:fld>
            <a:endParaRPr lang="en-GB"/>
          </a:p>
        </p:txBody>
      </p:sp>
    </p:spTree>
    <p:extLst>
      <p:ext uri="{BB962C8B-B14F-4D97-AF65-F5344CB8AC3E}">
        <p14:creationId xmlns:p14="http://schemas.microsoft.com/office/powerpoint/2010/main" val="21226820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7.png"/><Relationship Id="rId4" Type="http://schemas.openxmlformats.org/officeDocument/2006/relationships/hyperlink" Target="https://amazingapprenticeships.com/apprenticeship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resources.careersandenterprise.co.uk/resources/my-choices-guide-students" TargetMode="External"/><Relationship Id="rId5" Type="http://schemas.openxmlformats.org/officeDocument/2006/relationships/hyperlink" Target="https://www.ucas.com/" TargetMode="Externa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jpeg"/><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jpeg"/><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hyperlink" Target="https://www.princes-trust.org.uk/help-for-young-people/who-else/employment/careers-advice" TargetMode="External"/><Relationship Id="rId3" Type="http://schemas.openxmlformats.org/officeDocument/2006/relationships/image" Target="../media/image7.png"/><Relationship Id="rId7" Type="http://schemas.openxmlformats.org/officeDocument/2006/relationships/hyperlink" Target="https://www.coursesonline.co.uk/enneagram-personality-test/" TargetMode="External"/><Relationship Id="rId12"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launchyourcareer.com/en_UK" TargetMode="External"/><Relationship Id="rId11" Type="http://schemas.openxmlformats.org/officeDocument/2006/relationships/hyperlink" Target="https://nationalcareers.service.gov.uk/" TargetMode="External"/><Relationship Id="rId5" Type="http://schemas.openxmlformats.org/officeDocument/2006/relationships/hyperlink" Target="https://www.bbc.co.uk/bitesize/careers" TargetMode="External"/><Relationship Id="rId10" Type="http://schemas.openxmlformats.org/officeDocument/2006/relationships/hyperlink" Target="https://nationalcareersweek.com/" TargetMode="External"/><Relationship Id="rId4" Type="http://schemas.openxmlformats.org/officeDocument/2006/relationships/hyperlink" Target="https://icould.com/" TargetMode="External"/><Relationship Id="rId9" Type="http://schemas.openxmlformats.org/officeDocument/2006/relationships/hyperlink" Target="https://www.careerpilot.org.uk/"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safeshare.tv/x/jyMibjfy9l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7A9A9"/>
        </a:solidFill>
        <a:effectLst/>
      </p:bgPr>
    </p:bg>
    <p:spTree>
      <p:nvGrpSpPr>
        <p:cNvPr id="1" name=""/>
        <p:cNvGrpSpPr/>
        <p:nvPr/>
      </p:nvGrpSpPr>
      <p:grpSpPr>
        <a:xfrm>
          <a:off x="0" y="0"/>
          <a:ext cx="0" cy="0"/>
          <a:chOff x="0" y="0"/>
          <a:chExt cx="0" cy="0"/>
        </a:xfrm>
      </p:grpSpPr>
      <p:pic>
        <p:nvPicPr>
          <p:cNvPr id="5" name="Picture 4" descr="A black and white sign with white text&#10;&#10;Description automatically generated with low confidence">
            <a:extLst>
              <a:ext uri="{FF2B5EF4-FFF2-40B4-BE49-F238E27FC236}">
                <a16:creationId xmlns:a16="http://schemas.microsoft.com/office/drawing/2014/main" id="{F7F8FD64-AF60-02F2-0E87-9D3D5A5C8C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8170" y="378408"/>
            <a:ext cx="3782766" cy="1241711"/>
          </a:xfrm>
          <a:prstGeom prst="rect">
            <a:avLst/>
          </a:prstGeom>
        </p:spPr>
      </p:pic>
      <p:pic>
        <p:nvPicPr>
          <p:cNvPr id="7" name="Picture 6" descr="A white logo with a leaf&#10;&#10;Description automatically generated with low confidence">
            <a:extLst>
              <a:ext uri="{FF2B5EF4-FFF2-40B4-BE49-F238E27FC236}">
                <a16:creationId xmlns:a16="http://schemas.microsoft.com/office/drawing/2014/main" id="{BB42BCEB-EB40-CA1E-2E83-B393331BB0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19131" y="378407"/>
            <a:ext cx="1376699" cy="1241712"/>
          </a:xfrm>
          <a:prstGeom prst="rect">
            <a:avLst/>
          </a:prstGeom>
        </p:spPr>
      </p:pic>
      <p:sp>
        <p:nvSpPr>
          <p:cNvPr id="2" name="Slide Number Placeholder 1">
            <a:extLst>
              <a:ext uri="{FF2B5EF4-FFF2-40B4-BE49-F238E27FC236}">
                <a16:creationId xmlns:a16="http://schemas.microsoft.com/office/drawing/2014/main" id="{247F73A0-37C2-714D-4D98-D1F9180FA130}"/>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12" name="Subtitle 2">
            <a:extLst>
              <a:ext uri="{FF2B5EF4-FFF2-40B4-BE49-F238E27FC236}">
                <a16:creationId xmlns:a16="http://schemas.microsoft.com/office/drawing/2014/main" id="{A7ADBB03-0E3D-3D71-6E88-F3B73D0FE408}"/>
              </a:ext>
            </a:extLst>
          </p:cNvPr>
          <p:cNvSpPr>
            <a:spLocks noGrp="1"/>
          </p:cNvSpPr>
          <p:nvPr>
            <p:ph type="subTitle" idx="1"/>
          </p:nvPr>
        </p:nvSpPr>
        <p:spPr>
          <a:xfrm>
            <a:off x="1143000" y="2484708"/>
            <a:ext cx="6858000" cy="1241711"/>
          </a:xfrm>
        </p:spPr>
        <p:txBody>
          <a:bodyPr>
            <a:normAutofit/>
          </a:bodyPr>
          <a:lstStyle/>
          <a:p>
            <a:r>
              <a:rPr lang="en-GB" sz="3600" b="1" dirty="0">
                <a:latin typeface="Century Gothic" panose="020B0502020202020204" pitchFamily="34" charset="0"/>
              </a:rPr>
              <a:t>Jobs That Can Save the Planet</a:t>
            </a:r>
          </a:p>
          <a:p>
            <a:r>
              <a:rPr lang="en-GB" sz="3600" b="1" dirty="0">
                <a:latin typeface="Century Gothic" panose="020B0502020202020204" pitchFamily="34" charset="0"/>
              </a:rPr>
              <a:t>KS5 Lesson</a:t>
            </a:r>
          </a:p>
        </p:txBody>
      </p:sp>
      <p:grpSp>
        <p:nvGrpSpPr>
          <p:cNvPr id="13" name="Group 12">
            <a:extLst>
              <a:ext uri="{FF2B5EF4-FFF2-40B4-BE49-F238E27FC236}">
                <a16:creationId xmlns:a16="http://schemas.microsoft.com/office/drawing/2014/main" id="{40B276F9-7433-B5DF-FD13-90362E3E4BED}"/>
              </a:ext>
            </a:extLst>
          </p:cNvPr>
          <p:cNvGrpSpPr/>
          <p:nvPr/>
        </p:nvGrpSpPr>
        <p:grpSpPr>
          <a:xfrm>
            <a:off x="1036520" y="4591289"/>
            <a:ext cx="7070960" cy="791711"/>
            <a:chOff x="1036520" y="4487062"/>
            <a:chExt cx="7070960" cy="791711"/>
          </a:xfrm>
        </p:grpSpPr>
        <p:pic>
          <p:nvPicPr>
            <p:cNvPr id="14" name="Picture 13" descr="A picture containing screenshot, graphics, font, graphic design&#10;&#10;Description automatically generated">
              <a:extLst>
                <a:ext uri="{FF2B5EF4-FFF2-40B4-BE49-F238E27FC236}">
                  <a16:creationId xmlns:a16="http://schemas.microsoft.com/office/drawing/2014/main" id="{E2A56CEB-CA0B-DFA1-F80C-D1793D75014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51035" y="4655126"/>
              <a:ext cx="3017554" cy="455584"/>
            </a:xfrm>
            <a:prstGeom prst="rect">
              <a:avLst/>
            </a:prstGeom>
          </p:spPr>
        </p:pic>
        <p:pic>
          <p:nvPicPr>
            <p:cNvPr id="15" name="Picture 14">
              <a:extLst>
                <a:ext uri="{FF2B5EF4-FFF2-40B4-BE49-F238E27FC236}">
                  <a16:creationId xmlns:a16="http://schemas.microsoft.com/office/drawing/2014/main" id="{341CC697-4D91-6673-AF24-2F591A10BCFD}"/>
                </a:ext>
              </a:extLst>
            </p:cNvPr>
            <p:cNvPicPr>
              <a:picLocks noChangeAspect="1"/>
            </p:cNvPicPr>
            <p:nvPr/>
          </p:nvPicPr>
          <p:blipFill>
            <a:blip r:embed="rId5"/>
            <a:stretch>
              <a:fillRect/>
            </a:stretch>
          </p:blipFill>
          <p:spPr>
            <a:xfrm>
              <a:off x="7044449" y="4487062"/>
              <a:ext cx="1063031" cy="791711"/>
            </a:xfrm>
            <a:prstGeom prst="rect">
              <a:avLst/>
            </a:prstGeom>
          </p:spPr>
        </p:pic>
        <p:sp>
          <p:nvSpPr>
            <p:cNvPr id="16" name="TextBox 15">
              <a:extLst>
                <a:ext uri="{FF2B5EF4-FFF2-40B4-BE49-F238E27FC236}">
                  <a16:creationId xmlns:a16="http://schemas.microsoft.com/office/drawing/2014/main" id="{61829473-B4FC-6E42-B840-550D06A1682E}"/>
                </a:ext>
              </a:extLst>
            </p:cNvPr>
            <p:cNvSpPr txBox="1"/>
            <p:nvPr/>
          </p:nvSpPr>
          <p:spPr>
            <a:xfrm>
              <a:off x="1036520" y="4713641"/>
              <a:ext cx="2074773" cy="338554"/>
            </a:xfrm>
            <a:prstGeom prst="rect">
              <a:avLst/>
            </a:prstGeom>
            <a:noFill/>
          </p:spPr>
          <p:txBody>
            <a:bodyPr wrap="square" rtlCol="0">
              <a:spAutoFit/>
            </a:bodyPr>
            <a:lstStyle/>
            <a:p>
              <a:pPr algn="ctr"/>
              <a:r>
                <a:rPr lang="en-GB" sz="1600" i="1" dirty="0">
                  <a:latin typeface="Century Gothic" panose="020B0502020202020204" pitchFamily="34" charset="0"/>
                </a:rPr>
                <a:t>In association with</a:t>
              </a:r>
            </a:p>
          </p:txBody>
        </p:sp>
        <p:sp>
          <p:nvSpPr>
            <p:cNvPr id="17" name="TextBox 16">
              <a:extLst>
                <a:ext uri="{FF2B5EF4-FFF2-40B4-BE49-F238E27FC236}">
                  <a16:creationId xmlns:a16="http://schemas.microsoft.com/office/drawing/2014/main" id="{FF386351-BAC2-063E-2913-FC3CBBC06B31}"/>
                </a:ext>
              </a:extLst>
            </p:cNvPr>
            <p:cNvSpPr txBox="1"/>
            <p:nvPr/>
          </p:nvSpPr>
          <p:spPr>
            <a:xfrm>
              <a:off x="6208331" y="4713641"/>
              <a:ext cx="796376" cy="338554"/>
            </a:xfrm>
            <a:prstGeom prst="rect">
              <a:avLst/>
            </a:prstGeom>
            <a:noFill/>
          </p:spPr>
          <p:txBody>
            <a:bodyPr wrap="square" rtlCol="0">
              <a:spAutoFit/>
            </a:bodyPr>
            <a:lstStyle/>
            <a:p>
              <a:pPr algn="ctr"/>
              <a:r>
                <a:rPr lang="en-GB" sz="1600" i="1" dirty="0">
                  <a:latin typeface="Century Gothic" panose="020B0502020202020204" pitchFamily="34" charset="0"/>
                </a:rPr>
                <a:t>and</a:t>
              </a:r>
            </a:p>
          </p:txBody>
        </p:sp>
      </p:grpSp>
      <p:pic>
        <p:nvPicPr>
          <p:cNvPr id="3" name="Picture 2" descr="A picture containing text, font, graphics, screenshot&#10;&#10;Description automatically generated">
            <a:extLst>
              <a:ext uri="{FF2B5EF4-FFF2-40B4-BE49-F238E27FC236}">
                <a16:creationId xmlns:a16="http://schemas.microsoft.com/office/drawing/2014/main" id="{93CFF54C-5083-34CA-CF82-FCD1116C521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982" y="4990011"/>
            <a:ext cx="5379095" cy="2272992"/>
          </a:xfrm>
          <a:prstGeom prst="rect">
            <a:avLst/>
          </a:prstGeom>
        </p:spPr>
      </p:pic>
    </p:spTree>
    <p:extLst>
      <p:ext uri="{BB962C8B-B14F-4D97-AF65-F5344CB8AC3E}">
        <p14:creationId xmlns:p14="http://schemas.microsoft.com/office/powerpoint/2010/main" val="1859491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9;p2">
            <a:extLst>
              <a:ext uri="{FF2B5EF4-FFF2-40B4-BE49-F238E27FC236}">
                <a16:creationId xmlns:a16="http://schemas.microsoft.com/office/drawing/2014/main" id="{9F572960-C25C-B255-2C52-C2BDF29E6046}"/>
              </a:ext>
            </a:extLst>
          </p:cNvPr>
          <p:cNvSpPr>
            <a:spLocks/>
          </p:cNvSpPr>
          <p:nvPr/>
        </p:nvSpPr>
        <p:spPr>
          <a:xfrm>
            <a:off x="-2729" y="1017796"/>
            <a:ext cx="9144000" cy="5881498"/>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5" name="Picture 14" descr="A solar panel farm">
            <a:extLst>
              <a:ext uri="{FF2B5EF4-FFF2-40B4-BE49-F238E27FC236}">
                <a16:creationId xmlns:a16="http://schemas.microsoft.com/office/drawing/2014/main" id="{68861B85-6B3E-E45A-4980-E3E44C6D459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755" b="3198"/>
          <a:stretch/>
        </p:blipFill>
        <p:spPr>
          <a:xfrm>
            <a:off x="0" y="1017796"/>
            <a:ext cx="9144000" cy="5904250"/>
          </a:xfrm>
          <a:prstGeom prst="rect">
            <a:avLst/>
          </a:prstGeom>
        </p:spPr>
      </p:pic>
      <p:sp>
        <p:nvSpPr>
          <p:cNvPr id="6" name="Rectangle: Rounded Corners 5">
            <a:extLst>
              <a:ext uri="{FF2B5EF4-FFF2-40B4-BE49-F238E27FC236}">
                <a16:creationId xmlns:a16="http://schemas.microsoft.com/office/drawing/2014/main" id="{758B4FD6-4979-1C18-1672-BC3CC8441A04}"/>
              </a:ext>
            </a:extLst>
          </p:cNvPr>
          <p:cNvSpPr/>
          <p:nvPr/>
        </p:nvSpPr>
        <p:spPr>
          <a:xfrm>
            <a:off x="4206240" y="2702284"/>
            <a:ext cx="4587240" cy="732909"/>
          </a:xfrm>
          <a:prstGeom prst="roundRect">
            <a:avLst/>
          </a:prstGeom>
          <a:solidFill>
            <a:srgbClr val="08C8C4"/>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The Government launched a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Green Jobs Taskforce in 2020</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p>
        </p:txBody>
      </p:sp>
      <p:sp>
        <p:nvSpPr>
          <p:cNvPr id="9" name="Rectangle: Rounded Corners 8">
            <a:extLst>
              <a:ext uri="{FF2B5EF4-FFF2-40B4-BE49-F238E27FC236}">
                <a16:creationId xmlns:a16="http://schemas.microsoft.com/office/drawing/2014/main" id="{B0993A36-B4A1-0D82-FDA5-AD1FE9276ECF}"/>
              </a:ext>
            </a:extLst>
          </p:cNvPr>
          <p:cNvSpPr/>
          <p:nvPr/>
        </p:nvSpPr>
        <p:spPr>
          <a:xfrm>
            <a:off x="4861560" y="3817478"/>
            <a:ext cx="3931920" cy="1080000"/>
          </a:xfrm>
          <a:prstGeom prst="roundRect">
            <a:avLst/>
          </a:prstGeom>
          <a:solidFill>
            <a:srgbClr val="6BA9D3"/>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Traditionally, green careers have been in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renewable energy, waste management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and</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 recycling</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  </a:t>
            </a:r>
          </a:p>
        </p:txBody>
      </p:sp>
      <p:sp>
        <p:nvSpPr>
          <p:cNvPr id="10" name="Rectangle: Rounded Corners 9">
            <a:extLst>
              <a:ext uri="{FF2B5EF4-FFF2-40B4-BE49-F238E27FC236}">
                <a16:creationId xmlns:a16="http://schemas.microsoft.com/office/drawing/2014/main" id="{7471669B-FCF5-68BA-9B18-0E8D15DEF039}"/>
              </a:ext>
            </a:extLst>
          </p:cNvPr>
          <p:cNvSpPr/>
          <p:nvPr/>
        </p:nvSpPr>
        <p:spPr>
          <a:xfrm>
            <a:off x="5429836" y="5279764"/>
            <a:ext cx="3363644" cy="1217275"/>
          </a:xfrm>
          <a:prstGeom prst="roundRect">
            <a:avLst/>
          </a:prstGeom>
          <a:solidFill>
            <a:srgbClr val="E0B66F"/>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Modern technology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has brought with it many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more opportunities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for careers that will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help the environment.  </a:t>
            </a:r>
          </a:p>
        </p:txBody>
      </p:sp>
      <p:sp>
        <p:nvSpPr>
          <p:cNvPr id="13" name="Pentagon 20">
            <a:extLst>
              <a:ext uri="{FF2B5EF4-FFF2-40B4-BE49-F238E27FC236}">
                <a16:creationId xmlns:a16="http://schemas.microsoft.com/office/drawing/2014/main" id="{7FF00FC6-0073-2F23-8858-4342F875F7A8}"/>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3</a:t>
            </a:r>
          </a:p>
        </p:txBody>
      </p:sp>
      <p:sp>
        <p:nvSpPr>
          <p:cNvPr id="14" name="Shape 114">
            <a:extLst>
              <a:ext uri="{FF2B5EF4-FFF2-40B4-BE49-F238E27FC236}">
                <a16:creationId xmlns:a16="http://schemas.microsoft.com/office/drawing/2014/main" id="{D84407FD-6F20-7175-53F2-20D0DDD0C378}"/>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What are green careers?</a:t>
            </a:r>
          </a:p>
        </p:txBody>
      </p:sp>
      <p:pic>
        <p:nvPicPr>
          <p:cNvPr id="1026" name="Picture 2" descr="Careers and Enterprise Company">
            <a:extLst>
              <a:ext uri="{FF2B5EF4-FFF2-40B4-BE49-F238E27FC236}">
                <a16:creationId xmlns:a16="http://schemas.microsoft.com/office/drawing/2014/main" id="{2DF104E5-FA7E-298D-31AB-6783F643304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a:extLst>
              <a:ext uri="{FF2B5EF4-FFF2-40B4-BE49-F238E27FC236}">
                <a16:creationId xmlns:a16="http://schemas.microsoft.com/office/drawing/2014/main" id="{6BE74127-1D6D-86CB-2B83-F2175C0C5450}"/>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2" name="Rectangle: Rounded Corners 1">
            <a:extLst>
              <a:ext uri="{FF2B5EF4-FFF2-40B4-BE49-F238E27FC236}">
                <a16:creationId xmlns:a16="http://schemas.microsoft.com/office/drawing/2014/main" id="{BA9BD52C-FFBF-B886-805F-C2716FF4B2A3}"/>
              </a:ext>
            </a:extLst>
          </p:cNvPr>
          <p:cNvSpPr/>
          <p:nvPr/>
        </p:nvSpPr>
        <p:spPr>
          <a:xfrm>
            <a:off x="432551" y="1310802"/>
            <a:ext cx="8379640" cy="905647"/>
          </a:xfrm>
          <a:prstGeom prst="roundRect">
            <a:avLst/>
          </a:prstGeom>
          <a:solidFill>
            <a:srgbClr val="DD7558"/>
          </a:solidFill>
          <a:ln w="28575">
            <a:solidFill>
              <a:srgbClr val="3EAA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cs typeface="Arial" panose="020B0604020202020204" pitchFamily="34" charset="0"/>
              </a:rPr>
              <a:t>Discuss (2-4 mins)</a:t>
            </a:r>
          </a:p>
          <a:p>
            <a:pPr algn="ctr"/>
            <a:r>
              <a:rPr lang="en-GB" sz="1600" dirty="0">
                <a:solidFill>
                  <a:schemeClr val="tx1"/>
                </a:solidFill>
                <a:latin typeface="Century Gothic" panose="020B0502020202020204" pitchFamily="34" charset="0"/>
                <a:cs typeface="Arial" panose="020B0604020202020204" pitchFamily="34" charset="0"/>
              </a:rPr>
              <a:t>Talk to a partner: would you like to work in construction? Which area are you interested in? Do you know where to find information to help you?  </a:t>
            </a:r>
          </a:p>
        </p:txBody>
      </p:sp>
    </p:spTree>
    <p:extLst>
      <p:ext uri="{BB962C8B-B14F-4D97-AF65-F5344CB8AC3E}">
        <p14:creationId xmlns:p14="http://schemas.microsoft.com/office/powerpoint/2010/main" val="288852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9;p2">
            <a:extLst>
              <a:ext uri="{FF2B5EF4-FFF2-40B4-BE49-F238E27FC236}">
                <a16:creationId xmlns:a16="http://schemas.microsoft.com/office/drawing/2014/main" id="{9F572960-C25C-B255-2C52-C2BDF29E6046}"/>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9" name="Picture 18" descr="A tree in the desert">
            <a:extLst>
              <a:ext uri="{FF2B5EF4-FFF2-40B4-BE49-F238E27FC236}">
                <a16:creationId xmlns:a16="http://schemas.microsoft.com/office/drawing/2014/main" id="{C233C07F-6DF0-ECCD-B842-8F711E917E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7571" r="17988" b="3021"/>
          <a:stretch/>
        </p:blipFill>
        <p:spPr>
          <a:xfrm>
            <a:off x="-2729" y="1017796"/>
            <a:ext cx="9146729" cy="5904250"/>
          </a:xfrm>
          <a:prstGeom prst="rect">
            <a:avLst/>
          </a:prstGeom>
        </p:spPr>
      </p:pic>
      <p:sp>
        <p:nvSpPr>
          <p:cNvPr id="7" name="Rectangle: Rounded Corners 6">
            <a:extLst>
              <a:ext uri="{FF2B5EF4-FFF2-40B4-BE49-F238E27FC236}">
                <a16:creationId xmlns:a16="http://schemas.microsoft.com/office/drawing/2014/main" id="{C15D34BE-6E32-5234-283D-E6F3D4659934}"/>
              </a:ext>
            </a:extLst>
          </p:cNvPr>
          <p:cNvSpPr/>
          <p:nvPr/>
        </p:nvSpPr>
        <p:spPr>
          <a:xfrm>
            <a:off x="342064" y="2783171"/>
            <a:ext cx="6251080" cy="990000"/>
          </a:xfrm>
          <a:prstGeom prst="roundRect">
            <a:avLst/>
          </a:prstGeom>
          <a:solidFill>
            <a:srgbClr val="08C8C4"/>
          </a:solidFill>
          <a:ln w="28575">
            <a:solidFill>
              <a:schemeClr val="tx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Sea levels </a:t>
            </a:r>
            <a:r>
              <a:rPr lang="en-GB" sz="1600" dirty="0">
                <a:solidFill>
                  <a:schemeClr val="tx1"/>
                </a:solidFill>
                <a:latin typeface="Century Gothic" panose="020B0502020202020204" pitchFamily="34" charset="0"/>
              </a:rPr>
              <a:t>will </a:t>
            </a:r>
            <a:r>
              <a:rPr lang="en-GB" sz="1600" b="1" dirty="0">
                <a:solidFill>
                  <a:schemeClr val="tx1"/>
                </a:solidFill>
                <a:latin typeface="Century Gothic" panose="020B0502020202020204" pitchFamily="34" charset="0"/>
              </a:rPr>
              <a:t>increase</a:t>
            </a:r>
            <a:r>
              <a:rPr lang="en-GB" sz="1600" dirty="0">
                <a:solidFill>
                  <a:schemeClr val="tx1"/>
                </a:solidFill>
                <a:latin typeface="Century Gothic" panose="020B0502020202020204" pitchFamily="34" charset="0"/>
              </a:rPr>
              <a:t> if ice, particularly in polar regions, keeps melting. Many </a:t>
            </a:r>
            <a:r>
              <a:rPr lang="en-GB" sz="1600" b="1" dirty="0">
                <a:solidFill>
                  <a:schemeClr val="tx1"/>
                </a:solidFill>
                <a:latin typeface="Century Gothic" panose="020B0502020202020204" pitchFamily="34" charset="0"/>
              </a:rPr>
              <a:t>low-lying areas</a:t>
            </a:r>
            <a:r>
              <a:rPr lang="en-GB" sz="1600" dirty="0">
                <a:solidFill>
                  <a:schemeClr val="tx1"/>
                </a:solidFill>
                <a:latin typeface="Century Gothic" panose="020B0502020202020204" pitchFamily="34" charset="0"/>
              </a:rPr>
              <a:t>,</a:t>
            </a:r>
            <a:r>
              <a:rPr lang="en-GB" sz="1600" b="1" dirty="0">
                <a:solidFill>
                  <a:schemeClr val="tx1"/>
                </a:solidFill>
                <a:latin typeface="Century Gothic" panose="020B0502020202020204" pitchFamily="34" charset="0"/>
              </a:rPr>
              <a:t> </a:t>
            </a:r>
            <a:r>
              <a:rPr lang="en-GB" sz="1600" dirty="0">
                <a:solidFill>
                  <a:schemeClr val="tx1"/>
                </a:solidFill>
                <a:latin typeface="Century Gothic" panose="020B0502020202020204" pitchFamily="34" charset="0"/>
              </a:rPr>
              <a:t>like some coastal regions and islands,</a:t>
            </a:r>
            <a:r>
              <a:rPr lang="en-GB" sz="1600" b="1" dirty="0">
                <a:solidFill>
                  <a:schemeClr val="tx1"/>
                </a:solidFill>
                <a:latin typeface="Century Gothic" panose="020B0502020202020204" pitchFamily="34" charset="0"/>
              </a:rPr>
              <a:t> </a:t>
            </a:r>
            <a:r>
              <a:rPr lang="en-GB" sz="1600" dirty="0">
                <a:solidFill>
                  <a:schemeClr val="tx1"/>
                </a:solidFill>
                <a:latin typeface="Century Gothic" panose="020B0502020202020204" pitchFamily="34" charset="0"/>
              </a:rPr>
              <a:t>will experience </a:t>
            </a:r>
            <a:r>
              <a:rPr lang="en-GB" sz="1600" b="1" dirty="0">
                <a:solidFill>
                  <a:schemeClr val="tx1"/>
                </a:solidFill>
                <a:latin typeface="Century Gothic" panose="020B0502020202020204" pitchFamily="34" charset="0"/>
              </a:rPr>
              <a:t>flooding</a:t>
            </a:r>
            <a:r>
              <a:rPr lang="en-GB" sz="1600" dirty="0">
                <a:solidFill>
                  <a:schemeClr val="tx1"/>
                </a:solidFill>
                <a:latin typeface="Century Gothic" panose="020B0502020202020204" pitchFamily="34" charset="0"/>
              </a:rPr>
              <a:t> if sea levels rise. </a:t>
            </a:r>
            <a:endPar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8" name="Rectangle: Rounded Corners 7">
            <a:extLst>
              <a:ext uri="{FF2B5EF4-FFF2-40B4-BE49-F238E27FC236}">
                <a16:creationId xmlns:a16="http://schemas.microsoft.com/office/drawing/2014/main" id="{09A0EA0B-C774-1E11-B9EE-37C728B92EBA}"/>
              </a:ext>
            </a:extLst>
          </p:cNvPr>
          <p:cNvSpPr/>
          <p:nvPr/>
        </p:nvSpPr>
        <p:spPr>
          <a:xfrm>
            <a:off x="342066" y="1392686"/>
            <a:ext cx="8459868" cy="990000"/>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95000"/>
                    <a:lumOff val="5000"/>
                  </a:schemeClr>
                </a:solidFill>
                <a:latin typeface="Century Gothic" panose="020B0502020202020204" pitchFamily="34" charset="0"/>
                <a:cs typeface="Arial" panose="020B0604020202020204" pitchFamily="34" charset="0"/>
              </a:rPr>
              <a:t>Individual activity (2 mins)</a:t>
            </a:r>
          </a:p>
          <a:p>
            <a:pPr algn="ctr"/>
            <a:r>
              <a:rPr lang="en-GB" sz="1600" dirty="0">
                <a:solidFill>
                  <a:schemeClr val="tx1">
                    <a:lumMod val="95000"/>
                    <a:lumOff val="5000"/>
                  </a:schemeClr>
                </a:solidFill>
                <a:latin typeface="Century Gothic" panose="020B0502020202020204" pitchFamily="34" charset="0"/>
                <a:cs typeface="Arial" panose="020B0604020202020204" pitchFamily="34" charset="0"/>
              </a:rPr>
              <a:t>Write down 3 things that climate change could lead to. Click for some ideas if you’re not sure.</a:t>
            </a:r>
          </a:p>
        </p:txBody>
      </p:sp>
      <p:sp>
        <p:nvSpPr>
          <p:cNvPr id="13" name="Pentagon 20">
            <a:extLst>
              <a:ext uri="{FF2B5EF4-FFF2-40B4-BE49-F238E27FC236}">
                <a16:creationId xmlns:a16="http://schemas.microsoft.com/office/drawing/2014/main" id="{7FF00FC6-0073-2F23-8858-4342F875F7A8}"/>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4</a:t>
            </a:r>
          </a:p>
        </p:txBody>
      </p:sp>
      <p:sp>
        <p:nvSpPr>
          <p:cNvPr id="14" name="Shape 114">
            <a:extLst>
              <a:ext uri="{FF2B5EF4-FFF2-40B4-BE49-F238E27FC236}">
                <a16:creationId xmlns:a16="http://schemas.microsoft.com/office/drawing/2014/main" id="{D84407FD-6F20-7175-53F2-20D0DDD0C378}"/>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Why are they important?</a:t>
            </a:r>
          </a:p>
        </p:txBody>
      </p:sp>
      <p:pic>
        <p:nvPicPr>
          <p:cNvPr id="1026" name="Picture 2" descr="Careers and Enterprise Company">
            <a:extLst>
              <a:ext uri="{FF2B5EF4-FFF2-40B4-BE49-F238E27FC236}">
                <a16:creationId xmlns:a16="http://schemas.microsoft.com/office/drawing/2014/main" id="{2DF104E5-FA7E-298D-31AB-6783F643304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a:extLst>
              <a:ext uri="{FF2B5EF4-FFF2-40B4-BE49-F238E27FC236}">
                <a16:creationId xmlns:a16="http://schemas.microsoft.com/office/drawing/2014/main" id="{6AC14762-76BE-3B8C-0BAB-1FBC0C139D61}"/>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16" name="Rectangle: Rounded Corners 15">
            <a:extLst>
              <a:ext uri="{FF2B5EF4-FFF2-40B4-BE49-F238E27FC236}">
                <a16:creationId xmlns:a16="http://schemas.microsoft.com/office/drawing/2014/main" id="{591A9616-3FBE-79F0-8225-63B41195EC01}"/>
              </a:ext>
            </a:extLst>
          </p:cNvPr>
          <p:cNvSpPr/>
          <p:nvPr/>
        </p:nvSpPr>
        <p:spPr>
          <a:xfrm>
            <a:off x="342066" y="4173656"/>
            <a:ext cx="6336152" cy="990000"/>
          </a:xfrm>
          <a:prstGeom prst="roundRect">
            <a:avLst/>
          </a:prstGeom>
          <a:solidFill>
            <a:srgbClr val="E58F8F"/>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Extreme weather events</a:t>
            </a:r>
            <a:r>
              <a:rPr lang="en-GB" sz="1600" dirty="0">
                <a:solidFill>
                  <a:schemeClr val="tx1"/>
                </a:solidFill>
                <a:latin typeface="Century Gothic" panose="020B0502020202020204" pitchFamily="34" charset="0"/>
              </a:rPr>
              <a:t> are expected to become </a:t>
            </a:r>
            <a:r>
              <a:rPr lang="en-GB" sz="1600" b="1" dirty="0">
                <a:solidFill>
                  <a:schemeClr val="tx1"/>
                </a:solidFill>
                <a:latin typeface="Century Gothic" panose="020B0502020202020204" pitchFamily="34" charset="0"/>
              </a:rPr>
              <a:t>more common </a:t>
            </a:r>
            <a:r>
              <a:rPr lang="en-GB" sz="1600" dirty="0">
                <a:solidFill>
                  <a:schemeClr val="tx1"/>
                </a:solidFill>
                <a:latin typeface="Century Gothic" panose="020B0502020202020204" pitchFamily="34" charset="0"/>
              </a:rPr>
              <a:t>over time too. This would include heavy </a:t>
            </a:r>
            <a:r>
              <a:rPr lang="en-GB" sz="1600" b="1" dirty="0">
                <a:solidFill>
                  <a:schemeClr val="tx1"/>
                </a:solidFill>
                <a:latin typeface="Century Gothic" panose="020B0502020202020204" pitchFamily="34" charset="0"/>
              </a:rPr>
              <a:t>rains</a:t>
            </a:r>
            <a:r>
              <a:rPr lang="en-GB" sz="1600" dirty="0">
                <a:solidFill>
                  <a:schemeClr val="tx1"/>
                </a:solidFill>
                <a:latin typeface="Century Gothic" panose="020B0502020202020204" pitchFamily="34" charset="0"/>
              </a:rPr>
              <a:t>, </a:t>
            </a:r>
            <a:r>
              <a:rPr lang="en-GB" sz="1600" b="1" dirty="0">
                <a:solidFill>
                  <a:schemeClr val="tx1"/>
                </a:solidFill>
                <a:latin typeface="Century Gothic" panose="020B0502020202020204" pitchFamily="34" charset="0"/>
              </a:rPr>
              <a:t>droughts</a:t>
            </a:r>
            <a:r>
              <a:rPr lang="en-GB" sz="1600" dirty="0">
                <a:solidFill>
                  <a:schemeClr val="tx1"/>
                </a:solidFill>
                <a:latin typeface="Century Gothic" panose="020B0502020202020204" pitchFamily="34" charset="0"/>
              </a:rPr>
              <a:t>, and </a:t>
            </a:r>
            <a:r>
              <a:rPr lang="en-GB" sz="1600" b="1" dirty="0">
                <a:solidFill>
                  <a:schemeClr val="tx1"/>
                </a:solidFill>
                <a:latin typeface="Century Gothic" panose="020B0502020202020204" pitchFamily="34" charset="0"/>
              </a:rPr>
              <a:t>disasters</a:t>
            </a:r>
            <a:r>
              <a:rPr lang="en-GB" sz="1600" dirty="0">
                <a:solidFill>
                  <a:schemeClr val="tx1"/>
                </a:solidFill>
                <a:latin typeface="Century Gothic" panose="020B0502020202020204" pitchFamily="34" charset="0"/>
              </a:rPr>
              <a:t> (such as </a:t>
            </a:r>
            <a:r>
              <a:rPr lang="en-GB" sz="1600" b="1" dirty="0">
                <a:solidFill>
                  <a:schemeClr val="tx1"/>
                </a:solidFill>
                <a:latin typeface="Century Gothic" panose="020B0502020202020204" pitchFamily="34" charset="0"/>
              </a:rPr>
              <a:t>hurricanes</a:t>
            </a:r>
            <a:r>
              <a:rPr lang="en-GB" sz="1600" dirty="0">
                <a:solidFill>
                  <a:schemeClr val="tx1"/>
                </a:solidFill>
                <a:latin typeface="Century Gothic" panose="020B0502020202020204" pitchFamily="34" charset="0"/>
              </a:rPr>
              <a:t>) being stronger.</a:t>
            </a:r>
            <a:endPar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17" name="Rectangle: Rounded Corners 16">
            <a:extLst>
              <a:ext uri="{FF2B5EF4-FFF2-40B4-BE49-F238E27FC236}">
                <a16:creationId xmlns:a16="http://schemas.microsoft.com/office/drawing/2014/main" id="{9C777434-E593-0735-2AD5-7B1B644FFCFA}"/>
              </a:ext>
            </a:extLst>
          </p:cNvPr>
          <p:cNvSpPr/>
          <p:nvPr/>
        </p:nvSpPr>
        <p:spPr>
          <a:xfrm>
            <a:off x="342064" y="5564141"/>
            <a:ext cx="6336154" cy="990000"/>
          </a:xfrm>
          <a:prstGeom prst="roundRect">
            <a:avLst/>
          </a:prstGeom>
          <a:solidFill>
            <a:srgbClr val="E0B66F"/>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Century Gothic"/>
                <a:cs typeface="Century Gothic"/>
                <a:sym typeface="Century Gothic"/>
              </a:rPr>
              <a:t>Food and water availability </a:t>
            </a:r>
            <a:r>
              <a:rPr lang="en-GB" sz="1600" dirty="0">
                <a:solidFill>
                  <a:schemeClr val="tx1"/>
                </a:solidFill>
                <a:latin typeface="Century Gothic" panose="020B0502020202020204" pitchFamily="34" charset="0"/>
                <a:ea typeface="Century Gothic"/>
                <a:cs typeface="Century Gothic"/>
                <a:sym typeface="Century Gothic"/>
              </a:rPr>
              <a:t>will be affected by a changing climate. </a:t>
            </a:r>
            <a:r>
              <a:rPr lang="en-GB" sz="1600" b="1" dirty="0">
                <a:solidFill>
                  <a:schemeClr val="tx1"/>
                </a:solidFill>
                <a:latin typeface="Century Gothic" panose="020B0502020202020204" pitchFamily="34" charset="0"/>
                <a:ea typeface="Century Gothic"/>
                <a:cs typeface="Century Gothic"/>
                <a:sym typeface="Century Gothic"/>
              </a:rPr>
              <a:t>Fresh water </a:t>
            </a:r>
            <a:r>
              <a:rPr lang="en-GB" sz="1600" dirty="0">
                <a:solidFill>
                  <a:schemeClr val="tx1"/>
                </a:solidFill>
                <a:latin typeface="Century Gothic" panose="020B0502020202020204" pitchFamily="34" charset="0"/>
                <a:ea typeface="Century Gothic"/>
                <a:cs typeface="Century Gothic"/>
                <a:sym typeface="Century Gothic"/>
              </a:rPr>
              <a:t>will become </a:t>
            </a:r>
            <a:r>
              <a:rPr lang="en-GB" sz="1600" b="1" dirty="0">
                <a:solidFill>
                  <a:schemeClr val="tx1"/>
                </a:solidFill>
                <a:latin typeface="Century Gothic" panose="020B0502020202020204" pitchFamily="34" charset="0"/>
                <a:ea typeface="Century Gothic"/>
                <a:cs typeface="Century Gothic"/>
                <a:sym typeface="Century Gothic"/>
              </a:rPr>
              <a:t>harder to access </a:t>
            </a:r>
            <a:r>
              <a:rPr lang="en-GB" sz="1600" dirty="0">
                <a:solidFill>
                  <a:schemeClr val="tx1"/>
                </a:solidFill>
                <a:latin typeface="Century Gothic" panose="020B0502020202020204" pitchFamily="34" charset="0"/>
                <a:ea typeface="Century Gothic"/>
                <a:cs typeface="Century Gothic"/>
                <a:sym typeface="Century Gothic"/>
              </a:rPr>
              <a:t>over time as </a:t>
            </a:r>
            <a:r>
              <a:rPr lang="en-GB" sz="1600" b="1" dirty="0">
                <a:solidFill>
                  <a:schemeClr val="tx1"/>
                </a:solidFill>
                <a:latin typeface="Century Gothic" panose="020B0502020202020204" pitchFamily="34" charset="0"/>
                <a:ea typeface="Century Gothic"/>
                <a:cs typeface="Century Gothic"/>
                <a:sym typeface="Century Gothic"/>
              </a:rPr>
              <a:t>rainfalls</a:t>
            </a:r>
            <a:r>
              <a:rPr lang="en-GB" sz="1600" dirty="0">
                <a:solidFill>
                  <a:schemeClr val="tx1"/>
                </a:solidFill>
                <a:latin typeface="Century Gothic" panose="020B0502020202020204" pitchFamily="34" charset="0"/>
                <a:ea typeface="Century Gothic"/>
                <a:cs typeface="Century Gothic"/>
                <a:sym typeface="Century Gothic"/>
              </a:rPr>
              <a:t> change and </a:t>
            </a:r>
            <a:r>
              <a:rPr lang="en-GB" sz="1600" b="1" dirty="0">
                <a:solidFill>
                  <a:schemeClr val="tx1"/>
                </a:solidFill>
                <a:latin typeface="Century Gothic" panose="020B0502020202020204" pitchFamily="34" charset="0"/>
                <a:ea typeface="Century Gothic"/>
                <a:cs typeface="Century Gothic"/>
                <a:sym typeface="Century Gothic"/>
              </a:rPr>
              <a:t>droughts</a:t>
            </a:r>
            <a:r>
              <a:rPr lang="en-GB" sz="1600" dirty="0">
                <a:solidFill>
                  <a:schemeClr val="tx1"/>
                </a:solidFill>
                <a:latin typeface="Century Gothic" panose="020B0502020202020204" pitchFamily="34" charset="0"/>
                <a:ea typeface="Century Gothic"/>
                <a:cs typeface="Century Gothic"/>
                <a:sym typeface="Century Gothic"/>
              </a:rPr>
              <a:t> occur. </a:t>
            </a:r>
            <a:endParaRPr lang="en-GB" sz="16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92739327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9;p2">
            <a:extLst>
              <a:ext uri="{FF2B5EF4-FFF2-40B4-BE49-F238E27FC236}">
                <a16:creationId xmlns:a16="http://schemas.microsoft.com/office/drawing/2014/main" id="{9F572960-C25C-B255-2C52-C2BDF29E6046}"/>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2" name="Picture 11" descr="Polar bear mother and baby crossing ice">
            <a:extLst>
              <a:ext uri="{FF2B5EF4-FFF2-40B4-BE49-F238E27FC236}">
                <a16:creationId xmlns:a16="http://schemas.microsoft.com/office/drawing/2014/main" id="{85168C03-E1F8-3925-FE71-D7488ED035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17796"/>
            <a:ext cx="9144000" cy="5840204"/>
          </a:xfrm>
          <a:prstGeom prst="rect">
            <a:avLst/>
          </a:prstGeom>
        </p:spPr>
      </p:pic>
      <p:sp>
        <p:nvSpPr>
          <p:cNvPr id="6" name="Rectangle: Rounded Corners 5">
            <a:extLst>
              <a:ext uri="{FF2B5EF4-FFF2-40B4-BE49-F238E27FC236}">
                <a16:creationId xmlns:a16="http://schemas.microsoft.com/office/drawing/2014/main" id="{758B4FD6-4979-1C18-1672-BC3CC8441A04}"/>
              </a:ext>
            </a:extLst>
          </p:cNvPr>
          <p:cNvSpPr/>
          <p:nvPr/>
        </p:nvSpPr>
        <p:spPr>
          <a:xfrm>
            <a:off x="432551" y="2631254"/>
            <a:ext cx="3849888" cy="1080000"/>
          </a:xfrm>
          <a:prstGeom prst="roundRect">
            <a:avLst/>
          </a:prstGeom>
          <a:solidFill>
            <a:srgbClr val="08C8C4"/>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Did you think about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global climate change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and its impact on everything else?</a:t>
            </a:r>
          </a:p>
        </p:txBody>
      </p:sp>
      <p:sp>
        <p:nvSpPr>
          <p:cNvPr id="8" name="Rectangle: Rounded Corners 7">
            <a:extLst>
              <a:ext uri="{FF2B5EF4-FFF2-40B4-BE49-F238E27FC236}">
                <a16:creationId xmlns:a16="http://schemas.microsoft.com/office/drawing/2014/main" id="{09A0EA0B-C774-1E11-B9EE-37C728B92EBA}"/>
              </a:ext>
            </a:extLst>
          </p:cNvPr>
          <p:cNvSpPr/>
          <p:nvPr/>
        </p:nvSpPr>
        <p:spPr>
          <a:xfrm>
            <a:off x="431187" y="1378404"/>
            <a:ext cx="8281627" cy="956066"/>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Activity (3-5 mins)</a:t>
            </a:r>
          </a:p>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In pairs or small groups, write down three reasons why green careers are important for the future.  </a:t>
            </a:r>
          </a:p>
        </p:txBody>
      </p:sp>
      <p:sp>
        <p:nvSpPr>
          <p:cNvPr id="9" name="Rectangle: Rounded Corners 8">
            <a:extLst>
              <a:ext uri="{FF2B5EF4-FFF2-40B4-BE49-F238E27FC236}">
                <a16:creationId xmlns:a16="http://schemas.microsoft.com/office/drawing/2014/main" id="{B0993A36-B4A1-0D82-FDA5-AD1FE9276ECF}"/>
              </a:ext>
            </a:extLst>
          </p:cNvPr>
          <p:cNvSpPr/>
          <p:nvPr/>
        </p:nvSpPr>
        <p:spPr>
          <a:xfrm>
            <a:off x="432550" y="4008038"/>
            <a:ext cx="3849889" cy="1080000"/>
          </a:xfrm>
          <a:prstGeom prst="roundRect">
            <a:avLst/>
          </a:prstGeom>
          <a:solidFill>
            <a:srgbClr val="6BA9D3"/>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Did you think about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changing technologies and behaviour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from people?</a:t>
            </a:r>
          </a:p>
        </p:txBody>
      </p:sp>
      <p:sp>
        <p:nvSpPr>
          <p:cNvPr id="10" name="Rectangle: Rounded Corners 9">
            <a:extLst>
              <a:ext uri="{FF2B5EF4-FFF2-40B4-BE49-F238E27FC236}">
                <a16:creationId xmlns:a16="http://schemas.microsoft.com/office/drawing/2014/main" id="{7471669B-FCF5-68BA-9B18-0E8D15DEF039}"/>
              </a:ext>
            </a:extLst>
          </p:cNvPr>
          <p:cNvSpPr/>
          <p:nvPr/>
        </p:nvSpPr>
        <p:spPr>
          <a:xfrm>
            <a:off x="431187" y="5384823"/>
            <a:ext cx="3851253" cy="1080000"/>
          </a:xfrm>
          <a:prstGeom prst="roundRect">
            <a:avLst/>
          </a:prstGeom>
          <a:solidFill>
            <a:srgbClr val="E0B66F"/>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Did you think about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transport, homes and energy</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p>
        </p:txBody>
      </p:sp>
      <p:sp>
        <p:nvSpPr>
          <p:cNvPr id="11" name="Rectangle: Rounded Corners 10">
            <a:extLst>
              <a:ext uri="{FF2B5EF4-FFF2-40B4-BE49-F238E27FC236}">
                <a16:creationId xmlns:a16="http://schemas.microsoft.com/office/drawing/2014/main" id="{13E33EAA-9D29-D848-B648-980CE090EFE3}"/>
              </a:ext>
            </a:extLst>
          </p:cNvPr>
          <p:cNvSpPr/>
          <p:nvPr/>
        </p:nvSpPr>
        <p:spPr>
          <a:xfrm>
            <a:off x="4861560" y="5088038"/>
            <a:ext cx="3851253" cy="1376785"/>
          </a:xfrm>
          <a:prstGeom prst="roundRect">
            <a:avLst/>
          </a:prstGeom>
          <a:solidFill>
            <a:srgbClr val="545E8F"/>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Century Gothic" panose="020B0502020202020204" pitchFamily="34" charset="0"/>
                <a:ea typeface="Lato" panose="020F0502020204030203" pitchFamily="34" charset="0"/>
                <a:cs typeface="Lato" panose="020F0502020204030203" pitchFamily="34" charset="0"/>
              </a:rPr>
              <a:t>Challenge:</a:t>
            </a:r>
          </a:p>
          <a:p>
            <a:pPr algn="ctr"/>
            <a:r>
              <a:rPr lang="en-GB" sz="1600" dirty="0">
                <a:solidFill>
                  <a:schemeClr val="bg1"/>
                </a:solidFill>
                <a:latin typeface="Century Gothic" panose="020B0502020202020204" pitchFamily="34" charset="0"/>
                <a:ea typeface="Lato" panose="020F0502020204030203" pitchFamily="34" charset="0"/>
                <a:cs typeface="Lato" panose="020F0502020204030203" pitchFamily="34" charset="0"/>
              </a:rPr>
              <a:t>Share your ideas: which careers are needed to help save the planet and why?</a:t>
            </a:r>
          </a:p>
        </p:txBody>
      </p:sp>
      <p:sp>
        <p:nvSpPr>
          <p:cNvPr id="13" name="Pentagon 20">
            <a:extLst>
              <a:ext uri="{FF2B5EF4-FFF2-40B4-BE49-F238E27FC236}">
                <a16:creationId xmlns:a16="http://schemas.microsoft.com/office/drawing/2014/main" id="{7FF00FC6-0073-2F23-8858-4342F875F7A8}"/>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4</a:t>
            </a:r>
          </a:p>
        </p:txBody>
      </p:sp>
      <p:sp>
        <p:nvSpPr>
          <p:cNvPr id="14" name="Shape 114">
            <a:extLst>
              <a:ext uri="{FF2B5EF4-FFF2-40B4-BE49-F238E27FC236}">
                <a16:creationId xmlns:a16="http://schemas.microsoft.com/office/drawing/2014/main" id="{D84407FD-6F20-7175-53F2-20D0DDD0C378}"/>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Why are they important?</a:t>
            </a:r>
          </a:p>
        </p:txBody>
      </p:sp>
      <p:pic>
        <p:nvPicPr>
          <p:cNvPr id="1026" name="Picture 2" descr="Careers and Enterprise Company">
            <a:extLst>
              <a:ext uri="{FF2B5EF4-FFF2-40B4-BE49-F238E27FC236}">
                <a16:creationId xmlns:a16="http://schemas.microsoft.com/office/drawing/2014/main" id="{2DF104E5-FA7E-298D-31AB-6783F643304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F5CC5B81-A2A4-D644-092F-DD5B42EEB5D9}"/>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Tree>
    <p:extLst>
      <p:ext uri="{BB962C8B-B14F-4D97-AF65-F5344CB8AC3E}">
        <p14:creationId xmlns:p14="http://schemas.microsoft.com/office/powerpoint/2010/main" val="210219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human face, transparent material, clothing, majorelle blue&#10;&#10;Description automatically generated">
            <a:extLst>
              <a:ext uri="{FF2B5EF4-FFF2-40B4-BE49-F238E27FC236}">
                <a16:creationId xmlns:a16="http://schemas.microsoft.com/office/drawing/2014/main" id="{4EE252BD-7439-793E-511A-39F3F92C5E4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0187" t="9582" b="5941"/>
          <a:stretch/>
        </p:blipFill>
        <p:spPr>
          <a:xfrm>
            <a:off x="-2729" y="1015325"/>
            <a:ext cx="9146729" cy="5842676"/>
          </a:xfrm>
          <a:prstGeom prst="rect">
            <a:avLst/>
          </a:prstGeom>
        </p:spPr>
      </p:pic>
      <p:sp>
        <p:nvSpPr>
          <p:cNvPr id="2" name="Google Shape;329;p2">
            <a:extLst>
              <a:ext uri="{FF2B5EF4-FFF2-40B4-BE49-F238E27FC236}">
                <a16:creationId xmlns:a16="http://schemas.microsoft.com/office/drawing/2014/main" id="{20EB25CA-904C-279B-155A-A1D94FE5D319}"/>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2" name="Picture 2" descr="Careers and Enterprise Company">
            <a:extLst>
              <a:ext uri="{FF2B5EF4-FFF2-40B4-BE49-F238E27FC236}">
                <a16:creationId xmlns:a16="http://schemas.microsoft.com/office/drawing/2014/main" id="{7C6C39A0-D370-1AB9-3EA3-AD9E0EDBEF2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E782A8D4-CB50-F7E5-1C62-58855B14FD84}"/>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4" name="Rectangle: Rounded Corners 3">
            <a:extLst>
              <a:ext uri="{FF2B5EF4-FFF2-40B4-BE49-F238E27FC236}">
                <a16:creationId xmlns:a16="http://schemas.microsoft.com/office/drawing/2014/main" id="{A668E9BA-A938-F061-760C-9ECD80D6ED44}"/>
              </a:ext>
            </a:extLst>
          </p:cNvPr>
          <p:cNvSpPr/>
          <p:nvPr/>
        </p:nvSpPr>
        <p:spPr>
          <a:xfrm>
            <a:off x="413495" y="5310090"/>
            <a:ext cx="5559466" cy="1080000"/>
          </a:xfrm>
          <a:prstGeom prst="roundRect">
            <a:avLst/>
          </a:prstGeom>
          <a:solidFill>
            <a:srgbClr val="E58F8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In the film, we met lots of people with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very different green careers</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There are many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different skills and routes into these roles</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p>
        </p:txBody>
      </p:sp>
      <p:sp>
        <p:nvSpPr>
          <p:cNvPr id="6" name="Rectangle: Rounded Corners 5">
            <a:extLst>
              <a:ext uri="{FF2B5EF4-FFF2-40B4-BE49-F238E27FC236}">
                <a16:creationId xmlns:a16="http://schemas.microsoft.com/office/drawing/2014/main" id="{0B114D59-2381-9E67-C367-14F04878B200}"/>
              </a:ext>
            </a:extLst>
          </p:cNvPr>
          <p:cNvSpPr/>
          <p:nvPr/>
        </p:nvSpPr>
        <p:spPr>
          <a:xfrm>
            <a:off x="6324384" y="5310090"/>
            <a:ext cx="2406121" cy="1080000"/>
          </a:xfrm>
          <a:prstGeom prst="roundRect">
            <a:avLst/>
          </a:prstGeom>
          <a:solidFill>
            <a:srgbClr val="6BA9D3"/>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the end of the lesson there are links to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further information</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  </a:t>
            </a:r>
          </a:p>
        </p:txBody>
      </p:sp>
      <p:sp>
        <p:nvSpPr>
          <p:cNvPr id="7" name="Pentagon 20">
            <a:extLst>
              <a:ext uri="{FF2B5EF4-FFF2-40B4-BE49-F238E27FC236}">
                <a16:creationId xmlns:a16="http://schemas.microsoft.com/office/drawing/2014/main" id="{4249B7A8-C4A2-FD79-4FC7-926A3ED7047B}"/>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5</a:t>
            </a:r>
          </a:p>
        </p:txBody>
      </p:sp>
      <p:sp>
        <p:nvSpPr>
          <p:cNvPr id="8" name="Shape 114">
            <a:extLst>
              <a:ext uri="{FF2B5EF4-FFF2-40B4-BE49-F238E27FC236}">
                <a16:creationId xmlns:a16="http://schemas.microsoft.com/office/drawing/2014/main" id="{6D36F2A0-1B4C-54B0-4197-DB15930C0B15}"/>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Is there a green career for you?</a:t>
            </a:r>
          </a:p>
        </p:txBody>
      </p:sp>
      <p:sp>
        <p:nvSpPr>
          <p:cNvPr id="13" name="Rectangle: Rounded Corners 12">
            <a:extLst>
              <a:ext uri="{FF2B5EF4-FFF2-40B4-BE49-F238E27FC236}">
                <a16:creationId xmlns:a16="http://schemas.microsoft.com/office/drawing/2014/main" id="{0B2D357B-588D-66A2-B830-FE8DA83C6A8E}"/>
              </a:ext>
            </a:extLst>
          </p:cNvPr>
          <p:cNvSpPr/>
          <p:nvPr/>
        </p:nvSpPr>
        <p:spPr>
          <a:xfrm>
            <a:off x="5107773" y="1509052"/>
            <a:ext cx="3622732" cy="2064658"/>
          </a:xfrm>
          <a:prstGeom prst="roundRect">
            <a:avLst/>
          </a:prstGeom>
          <a:solidFill>
            <a:srgbClr val="DD7558"/>
          </a:solidFill>
          <a:ln w="28575">
            <a:solidFill>
              <a:srgbClr val="3EAA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cs typeface="Arial" panose="020B0604020202020204" pitchFamily="34" charset="0"/>
              </a:rPr>
              <a:t>Discuss (2-4 mins)</a:t>
            </a:r>
          </a:p>
          <a:p>
            <a:pPr algn="ctr"/>
            <a:r>
              <a:rPr lang="en-GB" sz="1600" dirty="0">
                <a:solidFill>
                  <a:schemeClr val="tx1"/>
                </a:solidFill>
                <a:latin typeface="Century Gothic" panose="020B0502020202020204" pitchFamily="34" charset="0"/>
                <a:cs typeface="Arial" panose="020B0604020202020204" pitchFamily="34" charset="0"/>
              </a:rPr>
              <a:t>Over the next few slides, think about the careers you saw in the film. Did the career interest you? What would you need to do to have a similar job in the future? Let’s start with a Data Analyst…  </a:t>
            </a:r>
          </a:p>
        </p:txBody>
      </p:sp>
    </p:spTree>
    <p:extLst>
      <p:ext uri="{BB962C8B-B14F-4D97-AF65-F5344CB8AC3E}">
        <p14:creationId xmlns:p14="http://schemas.microsoft.com/office/powerpoint/2010/main" val="417060649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areers and Enterprise Company">
            <a:extLst>
              <a:ext uri="{FF2B5EF4-FFF2-40B4-BE49-F238E27FC236}">
                <a16:creationId xmlns:a16="http://schemas.microsoft.com/office/drawing/2014/main" id="{7C6C39A0-D370-1AB9-3EA3-AD9E0EDBEF2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9" name="Pentagon 20">
            <a:extLst>
              <a:ext uri="{FF2B5EF4-FFF2-40B4-BE49-F238E27FC236}">
                <a16:creationId xmlns:a16="http://schemas.microsoft.com/office/drawing/2014/main" id="{D9213647-E267-B8DA-C44F-847492AC9AD3}"/>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5</a:t>
            </a:r>
          </a:p>
        </p:txBody>
      </p:sp>
      <p:pic>
        <p:nvPicPr>
          <p:cNvPr id="7" name="Picture 6" descr="A person wearing glasses&#10;&#10;Description automatically generated with medium confidence">
            <a:extLst>
              <a:ext uri="{FF2B5EF4-FFF2-40B4-BE49-F238E27FC236}">
                <a16:creationId xmlns:a16="http://schemas.microsoft.com/office/drawing/2014/main" id="{BEFDD397-A80E-1BD2-49D4-3ED78FC3C28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1091"/>
          <a:stretch/>
        </p:blipFill>
        <p:spPr>
          <a:xfrm>
            <a:off x="-2729" y="1015325"/>
            <a:ext cx="9146729" cy="5840204"/>
          </a:xfrm>
          <a:prstGeom prst="rect">
            <a:avLst/>
          </a:prstGeom>
        </p:spPr>
      </p:pic>
      <p:sp>
        <p:nvSpPr>
          <p:cNvPr id="8" name="Google Shape;329;p2">
            <a:extLst>
              <a:ext uri="{FF2B5EF4-FFF2-40B4-BE49-F238E27FC236}">
                <a16:creationId xmlns:a16="http://schemas.microsoft.com/office/drawing/2014/main" id="{D2426A35-1892-99F3-83D9-A31564B6E56E}"/>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11" name="Slide Number Placeholder 1">
            <a:extLst>
              <a:ext uri="{FF2B5EF4-FFF2-40B4-BE49-F238E27FC236}">
                <a16:creationId xmlns:a16="http://schemas.microsoft.com/office/drawing/2014/main" id="{934FE2D8-BA93-5C59-6C9A-9E780D6AD4EC}"/>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13" name="Rectangle: Rounded Corners 12">
            <a:extLst>
              <a:ext uri="{FF2B5EF4-FFF2-40B4-BE49-F238E27FC236}">
                <a16:creationId xmlns:a16="http://schemas.microsoft.com/office/drawing/2014/main" id="{E7D8389C-DF7F-8840-8CAA-1D1529C4622C}"/>
              </a:ext>
            </a:extLst>
          </p:cNvPr>
          <p:cNvSpPr/>
          <p:nvPr/>
        </p:nvSpPr>
        <p:spPr>
          <a:xfrm>
            <a:off x="6092237" y="5327008"/>
            <a:ext cx="2636904" cy="1063081"/>
          </a:xfrm>
          <a:prstGeom prst="roundRect">
            <a:avLst/>
          </a:prstGeom>
          <a:solidFill>
            <a:schemeClr val="accent2"/>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What would you need to do to become a Software Engineer?</a:t>
            </a:r>
          </a:p>
        </p:txBody>
      </p:sp>
      <p:sp>
        <p:nvSpPr>
          <p:cNvPr id="14" name="Shape 114">
            <a:extLst>
              <a:ext uri="{FF2B5EF4-FFF2-40B4-BE49-F238E27FC236}">
                <a16:creationId xmlns:a16="http://schemas.microsoft.com/office/drawing/2014/main" id="{C7E3DE88-00EA-5E76-5262-DD86AD5158DC}"/>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Is there a green career for you?</a:t>
            </a:r>
          </a:p>
        </p:txBody>
      </p:sp>
    </p:spTree>
    <p:extLst>
      <p:ext uri="{BB962C8B-B14F-4D97-AF65-F5344CB8AC3E}">
        <p14:creationId xmlns:p14="http://schemas.microsoft.com/office/powerpoint/2010/main" val="137878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areers and Enterprise Company">
            <a:extLst>
              <a:ext uri="{FF2B5EF4-FFF2-40B4-BE49-F238E27FC236}">
                <a16:creationId xmlns:a16="http://schemas.microsoft.com/office/drawing/2014/main" id="{7C6C39A0-D370-1AB9-3EA3-AD9E0EDBEF2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E782A8D4-CB50-F7E5-1C62-58855B14FD84}"/>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9" name="Pentagon 20">
            <a:extLst>
              <a:ext uri="{FF2B5EF4-FFF2-40B4-BE49-F238E27FC236}">
                <a16:creationId xmlns:a16="http://schemas.microsoft.com/office/drawing/2014/main" id="{97FBC520-3B7A-4FE8-5170-D2D992E16086}"/>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5</a:t>
            </a:r>
          </a:p>
        </p:txBody>
      </p:sp>
      <p:pic>
        <p:nvPicPr>
          <p:cNvPr id="7" name="Picture 6" descr="A picture containing person, indoor, clothing, computer&#10;&#10;Description automatically generated">
            <a:extLst>
              <a:ext uri="{FF2B5EF4-FFF2-40B4-BE49-F238E27FC236}">
                <a16:creationId xmlns:a16="http://schemas.microsoft.com/office/drawing/2014/main" id="{88B1E4C1-3CA7-A171-3543-94C2FDB9B80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2972"/>
          <a:stretch/>
        </p:blipFill>
        <p:spPr>
          <a:xfrm>
            <a:off x="-2729" y="1018663"/>
            <a:ext cx="9146730" cy="5839337"/>
          </a:xfrm>
          <a:prstGeom prst="rect">
            <a:avLst/>
          </a:prstGeom>
        </p:spPr>
      </p:pic>
      <p:sp>
        <p:nvSpPr>
          <p:cNvPr id="8" name="Google Shape;329;p2">
            <a:extLst>
              <a:ext uri="{FF2B5EF4-FFF2-40B4-BE49-F238E27FC236}">
                <a16:creationId xmlns:a16="http://schemas.microsoft.com/office/drawing/2014/main" id="{1BEEB19A-9E88-AB41-9A3D-014FE046484D}"/>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11" name="Slide Number Placeholder 1">
            <a:extLst>
              <a:ext uri="{FF2B5EF4-FFF2-40B4-BE49-F238E27FC236}">
                <a16:creationId xmlns:a16="http://schemas.microsoft.com/office/drawing/2014/main" id="{47CC267D-BB9C-96F1-0298-5295D83FE709}"/>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13" name="Rectangle: Rounded Corners 12">
            <a:extLst>
              <a:ext uri="{FF2B5EF4-FFF2-40B4-BE49-F238E27FC236}">
                <a16:creationId xmlns:a16="http://schemas.microsoft.com/office/drawing/2014/main" id="{878B3684-ED5B-CC3A-B2AE-5D294EDA2D6D}"/>
              </a:ext>
            </a:extLst>
          </p:cNvPr>
          <p:cNvSpPr/>
          <p:nvPr/>
        </p:nvSpPr>
        <p:spPr>
          <a:xfrm>
            <a:off x="5664399" y="4195273"/>
            <a:ext cx="3064742" cy="1056236"/>
          </a:xfrm>
          <a:prstGeom prst="roundRect">
            <a:avLst/>
          </a:prstGeom>
          <a:solidFill>
            <a:schemeClr val="accent2"/>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What routes into further education and training are there locally for these skills?</a:t>
            </a:r>
          </a:p>
        </p:txBody>
      </p:sp>
      <p:sp>
        <p:nvSpPr>
          <p:cNvPr id="14" name="Rectangle: Rounded Corners 13">
            <a:extLst>
              <a:ext uri="{FF2B5EF4-FFF2-40B4-BE49-F238E27FC236}">
                <a16:creationId xmlns:a16="http://schemas.microsoft.com/office/drawing/2014/main" id="{6B248F63-7B19-D912-54B8-BF360164E005}"/>
              </a:ext>
            </a:extLst>
          </p:cNvPr>
          <p:cNvSpPr/>
          <p:nvPr/>
        </p:nvSpPr>
        <p:spPr>
          <a:xfrm>
            <a:off x="5664399" y="3161133"/>
            <a:ext cx="3064742" cy="733789"/>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We also met an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Application Engineer</a:t>
            </a: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t>
            </a:r>
            <a:endPar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17" name="Shape 114">
            <a:extLst>
              <a:ext uri="{FF2B5EF4-FFF2-40B4-BE49-F238E27FC236}">
                <a16:creationId xmlns:a16="http://schemas.microsoft.com/office/drawing/2014/main" id="{D45793A5-144B-FF9C-C395-C21062EE4F08}"/>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Is there a green career for you?</a:t>
            </a:r>
          </a:p>
        </p:txBody>
      </p:sp>
    </p:spTree>
    <p:extLst>
      <p:ext uri="{BB962C8B-B14F-4D97-AF65-F5344CB8AC3E}">
        <p14:creationId xmlns:p14="http://schemas.microsoft.com/office/powerpoint/2010/main" val="37843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areers and Enterprise Company">
            <a:extLst>
              <a:ext uri="{FF2B5EF4-FFF2-40B4-BE49-F238E27FC236}">
                <a16:creationId xmlns:a16="http://schemas.microsoft.com/office/drawing/2014/main" id="{7C6C39A0-D370-1AB9-3EA3-AD9E0EDBEF2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9" name="Pentagon 20">
            <a:extLst>
              <a:ext uri="{FF2B5EF4-FFF2-40B4-BE49-F238E27FC236}">
                <a16:creationId xmlns:a16="http://schemas.microsoft.com/office/drawing/2014/main" id="{0DAD9410-01DB-ECC4-D5EB-B010C8F6A8C4}"/>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5</a:t>
            </a:r>
          </a:p>
        </p:txBody>
      </p:sp>
      <p:pic>
        <p:nvPicPr>
          <p:cNvPr id="7" name="Picture 6" descr="A group of people looking at construction equipment&#10;&#10;Description automatically generated with low confidence">
            <a:extLst>
              <a:ext uri="{FF2B5EF4-FFF2-40B4-BE49-F238E27FC236}">
                <a16:creationId xmlns:a16="http://schemas.microsoft.com/office/drawing/2014/main" id="{F092A821-8C5B-D03F-0E55-324F29D750C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4638"/>
          <a:stretch/>
        </p:blipFill>
        <p:spPr>
          <a:xfrm>
            <a:off x="-12255" y="1016962"/>
            <a:ext cx="9156255" cy="5840204"/>
          </a:xfrm>
          <a:prstGeom prst="rect">
            <a:avLst/>
          </a:prstGeom>
        </p:spPr>
      </p:pic>
      <p:sp>
        <p:nvSpPr>
          <p:cNvPr id="8" name="Google Shape;329;p2">
            <a:extLst>
              <a:ext uri="{FF2B5EF4-FFF2-40B4-BE49-F238E27FC236}">
                <a16:creationId xmlns:a16="http://schemas.microsoft.com/office/drawing/2014/main" id="{FBEAAB0C-54EA-8F32-0AB2-3CB8A769BA8E}"/>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11" name="Slide Number Placeholder 1">
            <a:extLst>
              <a:ext uri="{FF2B5EF4-FFF2-40B4-BE49-F238E27FC236}">
                <a16:creationId xmlns:a16="http://schemas.microsoft.com/office/drawing/2014/main" id="{5C68DBB9-7278-4581-252A-B21787B85EFE}"/>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13" name="Rectangle: Rounded Corners 12">
            <a:extLst>
              <a:ext uri="{FF2B5EF4-FFF2-40B4-BE49-F238E27FC236}">
                <a16:creationId xmlns:a16="http://schemas.microsoft.com/office/drawing/2014/main" id="{02FA96EA-15D0-FC36-885A-D2EBE16B4FBE}"/>
              </a:ext>
            </a:extLst>
          </p:cNvPr>
          <p:cNvSpPr/>
          <p:nvPr/>
        </p:nvSpPr>
        <p:spPr>
          <a:xfrm>
            <a:off x="4764947" y="5343787"/>
            <a:ext cx="3964193" cy="1041394"/>
          </a:xfrm>
          <a:prstGeom prst="roundRect">
            <a:avLst/>
          </a:prstGeom>
          <a:solidFill>
            <a:schemeClr val="accent2"/>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Are there any volunteering opportunities in your area to improve your communication skills?</a:t>
            </a:r>
          </a:p>
        </p:txBody>
      </p:sp>
      <p:sp>
        <p:nvSpPr>
          <p:cNvPr id="16" name="Shape 114">
            <a:extLst>
              <a:ext uri="{FF2B5EF4-FFF2-40B4-BE49-F238E27FC236}">
                <a16:creationId xmlns:a16="http://schemas.microsoft.com/office/drawing/2014/main" id="{CD872EEA-F0AA-B76B-69BD-DCB29129AE8F}"/>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Is there a green career for you?</a:t>
            </a:r>
          </a:p>
        </p:txBody>
      </p:sp>
    </p:spTree>
    <p:extLst>
      <p:ext uri="{BB962C8B-B14F-4D97-AF65-F5344CB8AC3E}">
        <p14:creationId xmlns:p14="http://schemas.microsoft.com/office/powerpoint/2010/main" val="33878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areers and Enterprise Company">
            <a:extLst>
              <a:ext uri="{FF2B5EF4-FFF2-40B4-BE49-F238E27FC236}">
                <a16:creationId xmlns:a16="http://schemas.microsoft.com/office/drawing/2014/main" id="{7C6C39A0-D370-1AB9-3EA3-AD9E0EDBEF2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9" name="Pentagon 20">
            <a:extLst>
              <a:ext uri="{FF2B5EF4-FFF2-40B4-BE49-F238E27FC236}">
                <a16:creationId xmlns:a16="http://schemas.microsoft.com/office/drawing/2014/main" id="{084B1EE3-FF9F-C3BD-3BFA-973C4EC91991}"/>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5</a:t>
            </a:r>
          </a:p>
        </p:txBody>
      </p:sp>
      <p:pic>
        <p:nvPicPr>
          <p:cNvPr id="7" name="Picture 6" descr="A picture containing indoor, person, text, computer&#10;&#10;Description automatically generated">
            <a:extLst>
              <a:ext uri="{FF2B5EF4-FFF2-40B4-BE49-F238E27FC236}">
                <a16:creationId xmlns:a16="http://schemas.microsoft.com/office/drawing/2014/main" id="{019F6E0E-7393-F860-B4DC-0A05D028EF3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3889"/>
          <a:stretch/>
        </p:blipFill>
        <p:spPr>
          <a:xfrm>
            <a:off x="-2730" y="1017796"/>
            <a:ext cx="9146729" cy="5842675"/>
          </a:xfrm>
          <a:prstGeom prst="rect">
            <a:avLst/>
          </a:prstGeom>
        </p:spPr>
      </p:pic>
      <p:sp>
        <p:nvSpPr>
          <p:cNvPr id="8" name="Google Shape;329;p2">
            <a:extLst>
              <a:ext uri="{FF2B5EF4-FFF2-40B4-BE49-F238E27FC236}">
                <a16:creationId xmlns:a16="http://schemas.microsoft.com/office/drawing/2014/main" id="{9CF69FE0-20AE-B4B2-DC90-6E37846D57DC}"/>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11" name="Slide Number Placeholder 1">
            <a:extLst>
              <a:ext uri="{FF2B5EF4-FFF2-40B4-BE49-F238E27FC236}">
                <a16:creationId xmlns:a16="http://schemas.microsoft.com/office/drawing/2014/main" id="{72025933-6B8E-3297-A682-8CF17A47EC99}"/>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13" name="Rectangle: Rounded Corners 12">
            <a:extLst>
              <a:ext uri="{FF2B5EF4-FFF2-40B4-BE49-F238E27FC236}">
                <a16:creationId xmlns:a16="http://schemas.microsoft.com/office/drawing/2014/main" id="{D5069679-D8AD-6C37-A2D8-5FF5A13A4DC3}"/>
              </a:ext>
            </a:extLst>
          </p:cNvPr>
          <p:cNvSpPr/>
          <p:nvPr/>
        </p:nvSpPr>
        <p:spPr>
          <a:xfrm>
            <a:off x="417613" y="5184396"/>
            <a:ext cx="3776881" cy="1200785"/>
          </a:xfrm>
          <a:prstGeom prst="roundRect">
            <a:avLst/>
          </a:prstGeom>
          <a:solidFill>
            <a:schemeClr val="accent2"/>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Digital Delivery Engineers work at computer screens every day. Is that something you would enjoy?</a:t>
            </a:r>
          </a:p>
        </p:txBody>
      </p:sp>
      <p:sp>
        <p:nvSpPr>
          <p:cNvPr id="15" name="Rectangle: Rounded Corners 14">
            <a:extLst>
              <a:ext uri="{FF2B5EF4-FFF2-40B4-BE49-F238E27FC236}">
                <a16:creationId xmlns:a16="http://schemas.microsoft.com/office/drawing/2014/main" id="{3027760A-9BB6-313C-7544-A24F5DC90B43}"/>
              </a:ext>
            </a:extLst>
          </p:cNvPr>
          <p:cNvSpPr/>
          <p:nvPr/>
        </p:nvSpPr>
        <p:spPr>
          <a:xfrm>
            <a:off x="417613" y="4160989"/>
            <a:ext cx="3776880" cy="734087"/>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We met a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Digital Delivery Engineer </a:t>
            </a: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as well.</a:t>
            </a:r>
            <a:endPar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17" name="Shape 114">
            <a:extLst>
              <a:ext uri="{FF2B5EF4-FFF2-40B4-BE49-F238E27FC236}">
                <a16:creationId xmlns:a16="http://schemas.microsoft.com/office/drawing/2014/main" id="{78DC9C14-D882-82F9-7AC3-586EA808EB97}"/>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Is there a green career for you?</a:t>
            </a:r>
          </a:p>
        </p:txBody>
      </p:sp>
    </p:spTree>
    <p:extLst>
      <p:ext uri="{BB962C8B-B14F-4D97-AF65-F5344CB8AC3E}">
        <p14:creationId xmlns:p14="http://schemas.microsoft.com/office/powerpoint/2010/main" val="170484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9;p2">
            <a:extLst>
              <a:ext uri="{FF2B5EF4-FFF2-40B4-BE49-F238E27FC236}">
                <a16:creationId xmlns:a16="http://schemas.microsoft.com/office/drawing/2014/main" id="{DF576D3E-C800-91E9-0551-FC18AEC00CEE}"/>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9" name="Picture 8" descr="A closeup of railroad train track in black and white">
            <a:extLst>
              <a:ext uri="{FF2B5EF4-FFF2-40B4-BE49-F238E27FC236}">
                <a16:creationId xmlns:a16="http://schemas.microsoft.com/office/drawing/2014/main" id="{430FD900-E615-F17A-9931-8485C2B8E071}"/>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0" y="1015324"/>
            <a:ext cx="9144000" cy="5856531"/>
          </a:xfrm>
          <a:prstGeom prst="rect">
            <a:avLst/>
          </a:prstGeom>
        </p:spPr>
      </p:pic>
      <p:sp>
        <p:nvSpPr>
          <p:cNvPr id="27" name="Rectangle: Rounded Corners 26">
            <a:extLst>
              <a:ext uri="{FF2B5EF4-FFF2-40B4-BE49-F238E27FC236}">
                <a16:creationId xmlns:a16="http://schemas.microsoft.com/office/drawing/2014/main" id="{27269E5A-F3EF-4514-AE07-794ADA98DE6A}"/>
              </a:ext>
            </a:extLst>
          </p:cNvPr>
          <p:cNvSpPr/>
          <p:nvPr/>
        </p:nvSpPr>
        <p:spPr>
          <a:xfrm>
            <a:off x="499030" y="4999839"/>
            <a:ext cx="8135708" cy="1406105"/>
          </a:xfrm>
          <a:prstGeom prst="roundRect">
            <a:avLst/>
          </a:prstGeom>
          <a:solidFill>
            <a:srgbClr val="E58F8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Apprenticeships allow you to combine work and study </a:t>
            </a:r>
            <a:r>
              <a:rPr lang="en-GB" sz="1600" dirty="0">
                <a:solidFill>
                  <a:schemeClr val="tx1"/>
                </a:solidFill>
                <a:latin typeface="Century Gothic" panose="020B0502020202020204" pitchFamily="34" charset="0"/>
              </a:rPr>
              <a:t>by mixing on-the-job training with classroom learning. You'll be employed to do a real job while studying for a formal qualification, usually for </a:t>
            </a:r>
            <a:r>
              <a:rPr lang="en-GB" sz="1600" b="1" dirty="0">
                <a:solidFill>
                  <a:schemeClr val="tx1"/>
                </a:solidFill>
                <a:latin typeface="Century Gothic" panose="020B0502020202020204" pitchFamily="34" charset="0"/>
              </a:rPr>
              <a:t>one day a week either at a college</a:t>
            </a:r>
            <a:r>
              <a:rPr lang="en-GB" sz="1600" dirty="0">
                <a:solidFill>
                  <a:schemeClr val="tx1"/>
                </a:solidFill>
                <a:latin typeface="Century Gothic" panose="020B0502020202020204" pitchFamily="34" charset="0"/>
              </a:rPr>
              <a:t>, a </a:t>
            </a:r>
            <a:r>
              <a:rPr lang="en-GB" sz="1600" b="1" dirty="0">
                <a:solidFill>
                  <a:schemeClr val="tx1"/>
                </a:solidFill>
                <a:latin typeface="Century Gothic" panose="020B0502020202020204" pitchFamily="34" charset="0"/>
              </a:rPr>
              <a:t>training centre </a:t>
            </a:r>
            <a:r>
              <a:rPr lang="en-GB" sz="1600" dirty="0">
                <a:solidFill>
                  <a:schemeClr val="tx1"/>
                </a:solidFill>
                <a:latin typeface="Century Gothic" panose="020B0502020202020204" pitchFamily="34" charset="0"/>
              </a:rPr>
              <a:t>or in the </a:t>
            </a:r>
            <a:r>
              <a:rPr lang="en-GB" sz="1600" b="1" dirty="0">
                <a:solidFill>
                  <a:schemeClr val="tx1"/>
                </a:solidFill>
                <a:latin typeface="Century Gothic" panose="020B0502020202020204" pitchFamily="34" charset="0"/>
              </a:rPr>
              <a:t>workplace</a:t>
            </a:r>
            <a:r>
              <a:rPr lang="en-GB" sz="1600" dirty="0">
                <a:solidFill>
                  <a:schemeClr val="tx1"/>
                </a:solidFill>
                <a:latin typeface="Century Gothic" panose="020B0502020202020204" pitchFamily="34" charset="0"/>
              </a:rPr>
              <a:t>. </a:t>
            </a:r>
            <a:endParaRPr lang="en-GB" sz="16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26" name="Rectangle: Rounded Corners 25">
            <a:extLst>
              <a:ext uri="{FF2B5EF4-FFF2-40B4-BE49-F238E27FC236}">
                <a16:creationId xmlns:a16="http://schemas.microsoft.com/office/drawing/2014/main" id="{B1AB2A3E-A083-425D-8AF2-0BD24232ACC1}"/>
              </a:ext>
            </a:extLst>
          </p:cNvPr>
          <p:cNvSpPr/>
          <p:nvPr/>
        </p:nvSpPr>
        <p:spPr>
          <a:xfrm>
            <a:off x="848406" y="3397257"/>
            <a:ext cx="7436955" cy="998918"/>
          </a:xfrm>
          <a:prstGeom prst="roundRect">
            <a:avLst/>
          </a:prstGeom>
          <a:solidFill>
            <a:srgbClr val="DD7558"/>
          </a:solidFill>
          <a:ln w="28575">
            <a:solidFill>
              <a:srgbClr val="08C8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95000"/>
                    <a:lumOff val="5000"/>
                  </a:schemeClr>
                </a:solidFill>
                <a:latin typeface="Century Gothic" panose="020B0502020202020204" pitchFamily="34" charset="0"/>
                <a:cs typeface="Arial" panose="020B0604020202020204" pitchFamily="34" charset="0"/>
              </a:rPr>
              <a:t>Pair activity (1 min)</a:t>
            </a:r>
          </a:p>
          <a:p>
            <a:pPr algn="ctr"/>
            <a:r>
              <a:rPr lang="en-GB" sz="1600" dirty="0">
                <a:solidFill>
                  <a:schemeClr val="tx1">
                    <a:lumMod val="95000"/>
                    <a:lumOff val="5000"/>
                  </a:schemeClr>
                </a:solidFill>
                <a:latin typeface="Century Gothic" panose="020B0502020202020204" pitchFamily="34" charset="0"/>
                <a:cs typeface="Arial" panose="020B0604020202020204" pitchFamily="34" charset="0"/>
              </a:rPr>
              <a:t>You have 60 seconds to discuss what you know about </a:t>
            </a:r>
            <a:r>
              <a:rPr lang="en-GB" sz="1600" b="1" dirty="0">
                <a:solidFill>
                  <a:schemeClr val="tx1">
                    <a:lumMod val="95000"/>
                    <a:lumOff val="5000"/>
                  </a:schemeClr>
                </a:solidFill>
                <a:latin typeface="Century Gothic" panose="020B0502020202020204" pitchFamily="34" charset="0"/>
                <a:cs typeface="Arial" panose="020B0604020202020204" pitchFamily="34" charset="0"/>
              </a:rPr>
              <a:t>apprenticeships</a:t>
            </a:r>
            <a:r>
              <a:rPr lang="en-GB" sz="1600" dirty="0">
                <a:solidFill>
                  <a:schemeClr val="tx1">
                    <a:lumMod val="95000"/>
                    <a:lumOff val="5000"/>
                  </a:schemeClr>
                </a:solidFill>
                <a:latin typeface="Century Gothic" panose="020B0502020202020204" pitchFamily="34" charset="0"/>
                <a:cs typeface="Arial" panose="020B0604020202020204" pitchFamily="34" charset="0"/>
              </a:rPr>
              <a:t> with your partner!</a:t>
            </a:r>
            <a:endParaRPr lang="en-GB" sz="1600" b="1" dirty="0">
              <a:solidFill>
                <a:schemeClr val="tx1">
                  <a:lumMod val="95000"/>
                  <a:lumOff val="5000"/>
                </a:schemeClr>
              </a:solidFill>
              <a:latin typeface="Century Gothic" panose="020B0502020202020204" pitchFamily="34" charset="0"/>
              <a:cs typeface="Arial" panose="020B0604020202020204" pitchFamily="34" charset="0"/>
            </a:endParaRPr>
          </a:p>
        </p:txBody>
      </p:sp>
      <p:sp>
        <p:nvSpPr>
          <p:cNvPr id="3" name="Pentagon 20">
            <a:extLst>
              <a:ext uri="{FF2B5EF4-FFF2-40B4-BE49-F238E27FC236}">
                <a16:creationId xmlns:a16="http://schemas.microsoft.com/office/drawing/2014/main" id="{AB28EA35-84B1-6B2B-CD9A-24BBF89BA949}"/>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6</a:t>
            </a:r>
          </a:p>
        </p:txBody>
      </p:sp>
      <p:pic>
        <p:nvPicPr>
          <p:cNvPr id="5" name="Picture 2" descr="Careers and Enterprise Company">
            <a:extLst>
              <a:ext uri="{FF2B5EF4-FFF2-40B4-BE49-F238E27FC236}">
                <a16:creationId xmlns:a16="http://schemas.microsoft.com/office/drawing/2014/main" id="{5CB9F9E0-54A3-CCFA-7D55-3305FC38672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a:extLst>
              <a:ext uri="{FF2B5EF4-FFF2-40B4-BE49-F238E27FC236}">
                <a16:creationId xmlns:a16="http://schemas.microsoft.com/office/drawing/2014/main" id="{3717A97A-9FCE-755D-455E-A2C59060CC9A}"/>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4" name="Shape 114">
            <a:extLst>
              <a:ext uri="{FF2B5EF4-FFF2-40B4-BE49-F238E27FC236}">
                <a16:creationId xmlns:a16="http://schemas.microsoft.com/office/drawing/2014/main" id="{167F2B4F-C186-0735-3046-40E841FD0454}"/>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Thinking about your future</a:t>
            </a:r>
          </a:p>
        </p:txBody>
      </p:sp>
      <p:sp>
        <p:nvSpPr>
          <p:cNvPr id="7" name="Rectangle: Rounded Corners 6">
            <a:extLst>
              <a:ext uri="{FF2B5EF4-FFF2-40B4-BE49-F238E27FC236}">
                <a16:creationId xmlns:a16="http://schemas.microsoft.com/office/drawing/2014/main" id="{D64085B2-C8D6-90A3-113C-C7943CBDB895}"/>
              </a:ext>
            </a:extLst>
          </p:cNvPr>
          <p:cNvSpPr/>
          <p:nvPr/>
        </p:nvSpPr>
        <p:spPr>
          <a:xfrm>
            <a:off x="488796" y="1736314"/>
            <a:ext cx="8145942" cy="1057279"/>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Heading off to </a:t>
            </a:r>
            <a:r>
              <a:rPr lang="en-GB" sz="1600" b="1" dirty="0">
                <a:solidFill>
                  <a:schemeClr val="tx1"/>
                </a:solidFill>
                <a:latin typeface="Century Gothic" panose="020B0502020202020204" pitchFamily="34" charset="0"/>
              </a:rPr>
              <a:t>university</a:t>
            </a:r>
            <a:r>
              <a:rPr lang="en-GB" sz="1600" dirty="0">
                <a:solidFill>
                  <a:schemeClr val="tx1"/>
                </a:solidFill>
                <a:latin typeface="Century Gothic" panose="020B0502020202020204" pitchFamily="34" charset="0"/>
              </a:rPr>
              <a:t> or into your </a:t>
            </a:r>
            <a:r>
              <a:rPr lang="en-GB" sz="1600" b="1" dirty="0">
                <a:solidFill>
                  <a:schemeClr val="tx1"/>
                </a:solidFill>
                <a:latin typeface="Century Gothic" panose="020B0502020202020204" pitchFamily="34" charset="0"/>
              </a:rPr>
              <a:t>first job </a:t>
            </a:r>
            <a:r>
              <a:rPr lang="en-GB" sz="1600" dirty="0">
                <a:solidFill>
                  <a:schemeClr val="tx1"/>
                </a:solidFill>
                <a:latin typeface="Century Gothic" panose="020B0502020202020204" pitchFamily="34" charset="0"/>
              </a:rPr>
              <a:t>aren’t the only options!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future pathway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that you may not have explored is an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apprenticeship</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t>
            </a:r>
          </a:p>
        </p:txBody>
      </p:sp>
    </p:spTree>
    <p:extLst>
      <p:ext uri="{BB962C8B-B14F-4D97-AF65-F5344CB8AC3E}">
        <p14:creationId xmlns:p14="http://schemas.microsoft.com/office/powerpoint/2010/main" val="1922994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9;p2">
            <a:extLst>
              <a:ext uri="{FF2B5EF4-FFF2-40B4-BE49-F238E27FC236}">
                <a16:creationId xmlns:a16="http://schemas.microsoft.com/office/drawing/2014/main" id="{DF576D3E-C800-91E9-0551-FC18AEC00CEE}"/>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3" name="Picture 12" descr="Chimpanzee resting">
            <a:extLst>
              <a:ext uri="{FF2B5EF4-FFF2-40B4-BE49-F238E27FC236}">
                <a16:creationId xmlns:a16="http://schemas.microsoft.com/office/drawing/2014/main" id="{69D5D321-AFFD-0B5B-3CAC-23E826DA999F}"/>
              </a:ext>
            </a:extLst>
          </p:cNvPr>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rot="182025">
            <a:off x="6135469" y="2972887"/>
            <a:ext cx="2550438" cy="1628945"/>
          </a:xfrm>
          <a:prstGeom prst="rect">
            <a:avLst/>
          </a:prstGeom>
          <a:effectLst>
            <a:outerShdw blurRad="50800" dist="38100" dir="2700000" algn="tl" rotWithShape="0">
              <a:prstClr val="black">
                <a:alpha val="40000"/>
              </a:prstClr>
            </a:outerShdw>
          </a:effectLst>
        </p:spPr>
      </p:pic>
      <p:sp>
        <p:nvSpPr>
          <p:cNvPr id="24" name="Rectangle: Rounded Corners 23">
            <a:extLst>
              <a:ext uri="{FF2B5EF4-FFF2-40B4-BE49-F238E27FC236}">
                <a16:creationId xmlns:a16="http://schemas.microsoft.com/office/drawing/2014/main" id="{60230E43-EE0E-4BF9-A314-64878A99FCB0}"/>
              </a:ext>
            </a:extLst>
          </p:cNvPr>
          <p:cNvSpPr/>
          <p:nvPr/>
        </p:nvSpPr>
        <p:spPr>
          <a:xfrm>
            <a:off x="401541" y="2963715"/>
            <a:ext cx="4447296" cy="1559735"/>
          </a:xfrm>
          <a:prstGeom prst="roundRect">
            <a:avLst/>
          </a:prstGeom>
          <a:solidFill>
            <a:srgbClr val="DD7558"/>
          </a:solidFill>
          <a:ln w="28575">
            <a:solidFill>
              <a:srgbClr val="08C8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95000"/>
                    <a:lumOff val="5000"/>
                  </a:schemeClr>
                </a:solidFill>
                <a:latin typeface="Century Gothic" panose="020B0502020202020204" pitchFamily="34" charset="0"/>
                <a:cs typeface="Arial" panose="020B0604020202020204" pitchFamily="34" charset="0"/>
              </a:rPr>
              <a:t>Pair activity (2 mins)</a:t>
            </a:r>
          </a:p>
          <a:p>
            <a:pPr algn="ctr"/>
            <a:r>
              <a:rPr lang="en-GB" sz="1600" dirty="0">
                <a:solidFill>
                  <a:schemeClr val="tx1">
                    <a:lumMod val="95000"/>
                    <a:lumOff val="5000"/>
                  </a:schemeClr>
                </a:solidFill>
                <a:latin typeface="Century Gothic" panose="020B0502020202020204" pitchFamily="34" charset="0"/>
                <a:cs typeface="Arial" panose="020B0604020202020204" pitchFamily="34" charset="0"/>
              </a:rPr>
              <a:t>Based on what you have heard, discuss the advantages and </a:t>
            </a:r>
            <a:r>
              <a:rPr lang="en-GB" sz="1600" b="1" dirty="0">
                <a:solidFill>
                  <a:schemeClr val="tx1">
                    <a:lumMod val="95000"/>
                    <a:lumOff val="5000"/>
                  </a:schemeClr>
                </a:solidFill>
                <a:latin typeface="Century Gothic" panose="020B0502020202020204" pitchFamily="34" charset="0"/>
                <a:cs typeface="Arial" panose="020B0604020202020204" pitchFamily="34" charset="0"/>
              </a:rPr>
              <a:t>disadvantages</a:t>
            </a:r>
            <a:r>
              <a:rPr lang="en-GB" sz="1600" dirty="0">
                <a:solidFill>
                  <a:schemeClr val="tx1">
                    <a:lumMod val="95000"/>
                    <a:lumOff val="5000"/>
                  </a:schemeClr>
                </a:solidFill>
                <a:latin typeface="Century Gothic" panose="020B0502020202020204" pitchFamily="34" charset="0"/>
                <a:cs typeface="Arial" panose="020B0604020202020204" pitchFamily="34" charset="0"/>
              </a:rPr>
              <a:t> of an </a:t>
            </a:r>
            <a:r>
              <a:rPr lang="en-GB" sz="1600" b="1" dirty="0">
                <a:solidFill>
                  <a:schemeClr val="tx1">
                    <a:lumMod val="95000"/>
                    <a:lumOff val="5000"/>
                  </a:schemeClr>
                </a:solidFill>
                <a:latin typeface="Century Gothic" panose="020B0502020202020204" pitchFamily="34" charset="0"/>
                <a:cs typeface="Arial" panose="020B0604020202020204" pitchFamily="34" charset="0"/>
              </a:rPr>
              <a:t>apprenticeship</a:t>
            </a:r>
            <a:r>
              <a:rPr lang="en-GB" sz="1600" dirty="0">
                <a:solidFill>
                  <a:schemeClr val="tx1">
                    <a:lumMod val="95000"/>
                    <a:lumOff val="5000"/>
                  </a:schemeClr>
                </a:solidFill>
                <a:latin typeface="Century Gothic" panose="020B0502020202020204" pitchFamily="34" charset="0"/>
                <a:cs typeface="Arial" panose="020B0604020202020204" pitchFamily="34" charset="0"/>
              </a:rPr>
              <a:t>. Could it be an </a:t>
            </a:r>
            <a:r>
              <a:rPr lang="en-GB" sz="1600" b="1" dirty="0">
                <a:solidFill>
                  <a:schemeClr val="tx1">
                    <a:lumMod val="95000"/>
                    <a:lumOff val="5000"/>
                  </a:schemeClr>
                </a:solidFill>
                <a:latin typeface="Century Gothic" panose="020B0502020202020204" pitchFamily="34" charset="0"/>
                <a:cs typeface="Arial" panose="020B0604020202020204" pitchFamily="34" charset="0"/>
              </a:rPr>
              <a:t>option</a:t>
            </a:r>
            <a:r>
              <a:rPr lang="en-GB" sz="1600" dirty="0">
                <a:solidFill>
                  <a:schemeClr val="tx1">
                    <a:lumMod val="95000"/>
                    <a:lumOff val="5000"/>
                  </a:schemeClr>
                </a:solidFill>
                <a:latin typeface="Century Gothic" panose="020B0502020202020204" pitchFamily="34" charset="0"/>
                <a:cs typeface="Arial" panose="020B0604020202020204" pitchFamily="34" charset="0"/>
              </a:rPr>
              <a:t> for you?</a:t>
            </a:r>
          </a:p>
        </p:txBody>
      </p:sp>
      <p:sp>
        <p:nvSpPr>
          <p:cNvPr id="28" name="Rectangle: Rounded Corners 27">
            <a:extLst>
              <a:ext uri="{FF2B5EF4-FFF2-40B4-BE49-F238E27FC236}">
                <a16:creationId xmlns:a16="http://schemas.microsoft.com/office/drawing/2014/main" id="{CE483E5D-B526-4BA7-9CE8-769C396CDA73}"/>
              </a:ext>
            </a:extLst>
          </p:cNvPr>
          <p:cNvSpPr/>
          <p:nvPr/>
        </p:nvSpPr>
        <p:spPr>
          <a:xfrm>
            <a:off x="401540" y="4987245"/>
            <a:ext cx="8340920" cy="1473489"/>
          </a:xfrm>
          <a:prstGeom prst="roundRect">
            <a:avLst/>
          </a:prstGeom>
          <a:solidFill>
            <a:srgbClr val="545E8F"/>
          </a:solidFill>
          <a:ln w="28575">
            <a:solidFill>
              <a:srgbClr val="08C8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Century Gothic" panose="020B0502020202020204" pitchFamily="34" charset="0"/>
              </a:rPr>
              <a:t>Challenge: </a:t>
            </a:r>
          </a:p>
          <a:p>
            <a:pPr algn="ctr"/>
            <a:r>
              <a:rPr lang="en-GB" sz="1600" dirty="0">
                <a:solidFill>
                  <a:schemeClr val="bg1"/>
                </a:solidFill>
                <a:latin typeface="Century Gothic" panose="020B0502020202020204" pitchFamily="34" charset="0"/>
                <a:hlinkClick r:id="rId4">
                  <a:extLst>
                    <a:ext uri="{A12FA001-AC4F-418D-AE19-62706E023703}">
                      <ahyp:hlinkClr xmlns:ahyp="http://schemas.microsoft.com/office/drawing/2018/hyperlinkcolor" val="tx"/>
                    </a:ext>
                  </a:extLst>
                </a:hlinkClick>
              </a:rPr>
              <a:t>Amazing Apprenticeships</a:t>
            </a:r>
            <a:r>
              <a:rPr lang="en-GB" sz="1600" dirty="0">
                <a:solidFill>
                  <a:schemeClr val="bg1"/>
                </a:solidFill>
                <a:latin typeface="Century Gothic" panose="020B0502020202020204" pitchFamily="34" charset="0"/>
              </a:rPr>
              <a:t> have lots of information about apprenticeships, as well as a huge selection of vacancies from national employers. Why not check out their website?</a:t>
            </a:r>
            <a:endParaRPr lang="en-GB" sz="1600" dirty="0">
              <a:ln>
                <a:solidFill>
                  <a:srgbClr val="00A8A8"/>
                </a:solidFill>
              </a:ln>
              <a:solidFill>
                <a:schemeClr val="bg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29" name="Rectangle: Rounded Corners 28">
            <a:extLst>
              <a:ext uri="{FF2B5EF4-FFF2-40B4-BE49-F238E27FC236}">
                <a16:creationId xmlns:a16="http://schemas.microsoft.com/office/drawing/2014/main" id="{7FD18592-B1D8-418D-94B7-8D633083E59A}"/>
              </a:ext>
            </a:extLst>
          </p:cNvPr>
          <p:cNvSpPr/>
          <p:nvPr/>
        </p:nvSpPr>
        <p:spPr>
          <a:xfrm>
            <a:off x="401541" y="1446938"/>
            <a:ext cx="3873188" cy="1052982"/>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There are </a:t>
            </a:r>
            <a:r>
              <a:rPr lang="en-GB" sz="1600" b="1"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over 600 different apprenticeships </a:t>
            </a:r>
            <a:r>
              <a:rPr lang="en-GB" sz="1600"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available, from </a:t>
            </a:r>
            <a:r>
              <a:rPr lang="en-GB" sz="1600" b="1"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accountancy</a:t>
            </a:r>
            <a:r>
              <a:rPr lang="en-GB" sz="1600"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 to </a:t>
            </a:r>
            <a:r>
              <a:rPr lang="en-GB" sz="1600" b="1"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zoo keeping</a:t>
            </a:r>
            <a:r>
              <a:rPr lang="en-GB" sz="1600"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  </a:t>
            </a:r>
            <a:endParaRPr lang="en-GB" sz="16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3" name="Pentagon 20">
            <a:extLst>
              <a:ext uri="{FF2B5EF4-FFF2-40B4-BE49-F238E27FC236}">
                <a16:creationId xmlns:a16="http://schemas.microsoft.com/office/drawing/2014/main" id="{AB28EA35-84B1-6B2B-CD9A-24BBF89BA949}"/>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6</a:t>
            </a:r>
          </a:p>
        </p:txBody>
      </p:sp>
      <p:pic>
        <p:nvPicPr>
          <p:cNvPr id="5" name="Picture 2" descr="Careers and Enterprise Company">
            <a:extLst>
              <a:ext uri="{FF2B5EF4-FFF2-40B4-BE49-F238E27FC236}">
                <a16:creationId xmlns:a16="http://schemas.microsoft.com/office/drawing/2014/main" id="{5CB9F9E0-54A3-CCFA-7D55-3305FC38672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1">
            <a:extLst>
              <a:ext uri="{FF2B5EF4-FFF2-40B4-BE49-F238E27FC236}">
                <a16:creationId xmlns:a16="http://schemas.microsoft.com/office/drawing/2014/main" id="{9F6A8A6D-4AD0-51C3-8086-6DB6774D50DC}"/>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4" name="Shape 114">
            <a:extLst>
              <a:ext uri="{FF2B5EF4-FFF2-40B4-BE49-F238E27FC236}">
                <a16:creationId xmlns:a16="http://schemas.microsoft.com/office/drawing/2014/main" id="{B9845330-4DE6-7F86-B3AE-39B323CE125D}"/>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Thinking about your future</a:t>
            </a:r>
          </a:p>
        </p:txBody>
      </p:sp>
      <p:pic>
        <p:nvPicPr>
          <p:cNvPr id="8" name="Picture 7" descr="Calculator keypad">
            <a:extLst>
              <a:ext uri="{FF2B5EF4-FFF2-40B4-BE49-F238E27FC236}">
                <a16:creationId xmlns:a16="http://schemas.microsoft.com/office/drawing/2014/main" id="{E5F66E30-595C-D764-E9AC-E0FC162B78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19642">
            <a:off x="5207260" y="1559636"/>
            <a:ext cx="2486767" cy="15620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7996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9;p2">
            <a:extLst>
              <a:ext uri="{FF2B5EF4-FFF2-40B4-BE49-F238E27FC236}">
                <a16:creationId xmlns:a16="http://schemas.microsoft.com/office/drawing/2014/main" id="{9F572960-C25C-B255-2C52-C2BDF29E6046}"/>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8" name="Picture 17" descr="A picture containing icon&#10;&#10;Description automatically generated">
            <a:extLst>
              <a:ext uri="{FF2B5EF4-FFF2-40B4-BE49-F238E27FC236}">
                <a16:creationId xmlns:a16="http://schemas.microsoft.com/office/drawing/2014/main" id="{EF41C59E-9780-4A34-F250-4B4E1CD67A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70127" y="2823885"/>
            <a:ext cx="6403746" cy="6403746"/>
          </a:xfrm>
          <a:prstGeom prst="rect">
            <a:avLst/>
          </a:prstGeom>
        </p:spPr>
      </p:pic>
      <p:pic>
        <p:nvPicPr>
          <p:cNvPr id="1026" name="Picture 2" descr="Careers and Enterprise Company">
            <a:extLst>
              <a:ext uri="{FF2B5EF4-FFF2-40B4-BE49-F238E27FC236}">
                <a16:creationId xmlns:a16="http://schemas.microsoft.com/office/drawing/2014/main" id="{2DF104E5-FA7E-298D-31AB-6783F643304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DBF57D3C-B74F-E3B1-65CD-0B2F9489022D}"/>
              </a:ext>
            </a:extLst>
          </p:cNvPr>
          <p:cNvSpPr/>
          <p:nvPr/>
        </p:nvSpPr>
        <p:spPr>
          <a:xfrm>
            <a:off x="755934" y="1470721"/>
            <a:ext cx="2947651" cy="1057949"/>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Climate change</a:t>
            </a:r>
            <a:r>
              <a:rPr lang="en-GB" sz="1600" dirty="0">
                <a:solidFill>
                  <a:schemeClr val="tx1"/>
                </a:solidFill>
                <a:latin typeface="Century Gothic" panose="020B0502020202020204" pitchFamily="34" charset="0"/>
              </a:rPr>
              <a:t>: we’ve all heard about it, but what does it mean? </a:t>
            </a:r>
            <a:endParaRPr lang="en-GB" sz="1600" b="1" dirty="0">
              <a:solidFill>
                <a:schemeClr val="tx1"/>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58FF4B7B-85A2-641A-8347-DAB310CEDE29}"/>
              </a:ext>
            </a:extLst>
          </p:cNvPr>
          <p:cNvSpPr/>
          <p:nvPr/>
        </p:nvSpPr>
        <p:spPr>
          <a:xfrm>
            <a:off x="4091093" y="1466453"/>
            <a:ext cx="4296973" cy="1057949"/>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Pair discussion (1 min)</a:t>
            </a:r>
          </a:p>
          <a:p>
            <a:pPr algn="ctr"/>
            <a:r>
              <a:rPr lang="en-GB" sz="1600" dirty="0">
                <a:solidFill>
                  <a:schemeClr val="tx1"/>
                </a:solidFill>
                <a:latin typeface="Century Gothic" panose="020B0502020202020204" pitchFamily="34" charset="0"/>
              </a:rPr>
              <a:t>Quickly explain what you know about climate change, using </a:t>
            </a:r>
            <a:r>
              <a:rPr lang="en-GB" sz="1600" b="1" dirty="0">
                <a:solidFill>
                  <a:schemeClr val="tx1"/>
                </a:solidFill>
                <a:latin typeface="Century Gothic" panose="020B0502020202020204" pitchFamily="34" charset="0"/>
              </a:rPr>
              <a:t>only 3 words</a:t>
            </a:r>
            <a:r>
              <a:rPr lang="en-GB" sz="1600" dirty="0">
                <a:solidFill>
                  <a:schemeClr val="tx1"/>
                </a:solidFill>
                <a:latin typeface="Century Gothic" panose="020B0502020202020204" pitchFamily="34" charset="0"/>
              </a:rPr>
              <a:t>!</a:t>
            </a:r>
          </a:p>
        </p:txBody>
      </p:sp>
      <p:sp>
        <p:nvSpPr>
          <p:cNvPr id="20" name="Pentagon 20">
            <a:extLst>
              <a:ext uri="{FF2B5EF4-FFF2-40B4-BE49-F238E27FC236}">
                <a16:creationId xmlns:a16="http://schemas.microsoft.com/office/drawing/2014/main" id="{AD1F7DEA-0DC8-CFB0-1753-0635366CB9D7}"/>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1</a:t>
            </a:r>
          </a:p>
        </p:txBody>
      </p:sp>
      <p:sp>
        <p:nvSpPr>
          <p:cNvPr id="21" name="Shape 114">
            <a:extLst>
              <a:ext uri="{FF2B5EF4-FFF2-40B4-BE49-F238E27FC236}">
                <a16:creationId xmlns:a16="http://schemas.microsoft.com/office/drawing/2014/main" id="{229926CE-249A-6B12-5A34-DF74DCF6194F}"/>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What do you know about climate change?</a:t>
            </a:r>
          </a:p>
        </p:txBody>
      </p:sp>
      <p:sp>
        <p:nvSpPr>
          <p:cNvPr id="3" name="Slide Number Placeholder 1">
            <a:extLst>
              <a:ext uri="{FF2B5EF4-FFF2-40B4-BE49-F238E27FC236}">
                <a16:creationId xmlns:a16="http://schemas.microsoft.com/office/drawing/2014/main" id="{F67AC59C-60DC-944E-3298-6E69E1E839DB}"/>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Tree>
    <p:extLst>
      <p:ext uri="{BB962C8B-B14F-4D97-AF65-F5344CB8AC3E}">
        <p14:creationId xmlns:p14="http://schemas.microsoft.com/office/powerpoint/2010/main" val="14405114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Walking path on grassy hill">
            <a:extLst>
              <a:ext uri="{FF2B5EF4-FFF2-40B4-BE49-F238E27FC236}">
                <a16:creationId xmlns:a16="http://schemas.microsoft.com/office/drawing/2014/main" id="{E2E32D74-3548-D31C-A1D9-4835661C1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9" y="1017796"/>
            <a:ext cx="9144000" cy="5840204"/>
          </a:xfrm>
          <a:prstGeom prst="rect">
            <a:avLst/>
          </a:prstGeom>
        </p:spPr>
      </p:pic>
      <p:sp>
        <p:nvSpPr>
          <p:cNvPr id="3" name="Google Shape;329;p2">
            <a:extLst>
              <a:ext uri="{FF2B5EF4-FFF2-40B4-BE49-F238E27FC236}">
                <a16:creationId xmlns:a16="http://schemas.microsoft.com/office/drawing/2014/main" id="{E3DD0026-589F-6FFB-B47A-BFD5119900F0}"/>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25" name="Rectangle: Rounded Corners 24">
            <a:extLst>
              <a:ext uri="{FF2B5EF4-FFF2-40B4-BE49-F238E27FC236}">
                <a16:creationId xmlns:a16="http://schemas.microsoft.com/office/drawing/2014/main" id="{90223416-13AC-4D1D-A84A-664ACABFD4DA}"/>
              </a:ext>
            </a:extLst>
          </p:cNvPr>
          <p:cNvSpPr/>
          <p:nvPr/>
        </p:nvSpPr>
        <p:spPr>
          <a:xfrm>
            <a:off x="1930933" y="2765295"/>
            <a:ext cx="5276676" cy="1498669"/>
          </a:xfrm>
          <a:prstGeom prst="roundRect">
            <a:avLst/>
          </a:prstGeom>
          <a:solidFill>
            <a:srgbClr val="DD7558"/>
          </a:solidFill>
          <a:ln w="28575">
            <a:solidFill>
              <a:srgbClr val="08C8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95000"/>
                    <a:lumOff val="5000"/>
                  </a:schemeClr>
                </a:solidFill>
                <a:latin typeface="Century Gothic" panose="020B0502020202020204" pitchFamily="34" charset="0"/>
                <a:cs typeface="Arial" panose="020B0604020202020204" pitchFamily="34" charset="0"/>
              </a:rPr>
              <a:t>Individual activity (2-3 mins)</a:t>
            </a:r>
          </a:p>
          <a:p>
            <a:pPr algn="ctr"/>
            <a:r>
              <a:rPr lang="en-GB" sz="1600" dirty="0">
                <a:solidFill>
                  <a:schemeClr val="tx1"/>
                </a:solidFill>
                <a:latin typeface="Century Gothic" panose="020B0502020202020204" pitchFamily="34" charset="0"/>
                <a:cs typeface="Arial" panose="020B0604020202020204" pitchFamily="34" charset="0"/>
              </a:rPr>
              <a:t>Consider what your ideal career would be. Does it require further training or qualifications? Where could you get these things from?</a:t>
            </a:r>
          </a:p>
        </p:txBody>
      </p:sp>
      <p:sp>
        <p:nvSpPr>
          <p:cNvPr id="30" name="Rectangle: Rounded Corners 29">
            <a:extLst>
              <a:ext uri="{FF2B5EF4-FFF2-40B4-BE49-F238E27FC236}">
                <a16:creationId xmlns:a16="http://schemas.microsoft.com/office/drawing/2014/main" id="{EAEF3404-2924-45A9-8914-147032F45E99}"/>
              </a:ext>
            </a:extLst>
          </p:cNvPr>
          <p:cNvSpPr/>
          <p:nvPr/>
        </p:nvSpPr>
        <p:spPr>
          <a:xfrm>
            <a:off x="2958579" y="4675375"/>
            <a:ext cx="3131540" cy="1866947"/>
          </a:xfrm>
          <a:prstGeom prst="roundRect">
            <a:avLst/>
          </a:prstGeom>
          <a:solidFill>
            <a:srgbClr val="6BA9D3"/>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Making decisions about the future </a:t>
            </a:r>
            <a:r>
              <a:rPr lang="en-GB" sz="1600" dirty="0">
                <a:solidFill>
                  <a:schemeClr val="tx1"/>
                </a:solidFill>
                <a:latin typeface="Century Gothic" panose="020B0502020202020204" pitchFamily="34" charset="0"/>
              </a:rPr>
              <a:t>can seem scary, but your careers teacher can provide </a:t>
            </a:r>
            <a:r>
              <a:rPr lang="en-GB" sz="1600" b="1" dirty="0">
                <a:solidFill>
                  <a:schemeClr val="tx1"/>
                </a:solidFill>
                <a:latin typeface="Century Gothic" panose="020B0502020202020204" pitchFamily="34" charset="0"/>
              </a:rPr>
              <a:t>information and guidance you can </a:t>
            </a:r>
            <a:r>
              <a:rPr lang="en-GB" sz="1600" dirty="0">
                <a:solidFill>
                  <a:schemeClr val="tx1"/>
                </a:solidFill>
                <a:latin typeface="Century Gothic" panose="020B0502020202020204" pitchFamily="34" charset="0"/>
              </a:rPr>
              <a:t>feel </a:t>
            </a:r>
            <a:r>
              <a:rPr lang="en-GB" sz="1600" b="1" dirty="0">
                <a:solidFill>
                  <a:schemeClr val="tx1"/>
                </a:solidFill>
                <a:latin typeface="Century Gothic" panose="020B0502020202020204" pitchFamily="34" charset="0"/>
              </a:rPr>
              <a:t>confident</a:t>
            </a:r>
            <a:r>
              <a:rPr lang="en-GB" sz="1600" dirty="0">
                <a:solidFill>
                  <a:schemeClr val="tx1"/>
                </a:solidFill>
                <a:latin typeface="Century Gothic" panose="020B0502020202020204" pitchFamily="34" charset="0"/>
              </a:rPr>
              <a:t> in your choices.</a:t>
            </a:r>
            <a:endParaRPr lang="en-GB" sz="16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31" name="Rectangle: Rounded Corners 30">
            <a:extLst>
              <a:ext uri="{FF2B5EF4-FFF2-40B4-BE49-F238E27FC236}">
                <a16:creationId xmlns:a16="http://schemas.microsoft.com/office/drawing/2014/main" id="{4AA66F0B-EF63-42DE-8721-6794BF30DE3C}"/>
              </a:ext>
            </a:extLst>
          </p:cNvPr>
          <p:cNvSpPr/>
          <p:nvPr/>
        </p:nvSpPr>
        <p:spPr>
          <a:xfrm>
            <a:off x="323688" y="1347536"/>
            <a:ext cx="8496624" cy="1102081"/>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Another possible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future pathway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is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Higher Education or Institute of Technology</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Routes to your future could take different forms, including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Traineeships, Vocational Qualifications, Employment, University or Internships</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07AED352-96E5-4264-AEB2-C25326F7E159}"/>
              </a:ext>
            </a:extLst>
          </p:cNvPr>
          <p:cNvSpPr/>
          <p:nvPr/>
        </p:nvSpPr>
        <p:spPr>
          <a:xfrm>
            <a:off x="276037" y="4675375"/>
            <a:ext cx="2437175" cy="1894056"/>
          </a:xfrm>
          <a:prstGeom prst="roundRect">
            <a:avLst/>
          </a:prstGeom>
          <a:solidFill>
            <a:srgbClr val="DFDEDB"/>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rPr>
              <a:t>Definition: Institute of Technology (IoT):</a:t>
            </a:r>
          </a:p>
          <a:p>
            <a:pPr algn="ctr"/>
            <a:r>
              <a:rPr lang="en-GB" sz="1600" dirty="0">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rPr>
              <a:t>collaborations between further education (FE) providers, universities (HE) and employers.</a:t>
            </a:r>
          </a:p>
        </p:txBody>
      </p:sp>
      <p:sp>
        <p:nvSpPr>
          <p:cNvPr id="16" name="Rectangle: Rounded Corners 15">
            <a:extLst>
              <a:ext uri="{FF2B5EF4-FFF2-40B4-BE49-F238E27FC236}">
                <a16:creationId xmlns:a16="http://schemas.microsoft.com/office/drawing/2014/main" id="{D43B1B54-2E2F-468C-9D68-8952097A3BA8}"/>
              </a:ext>
            </a:extLst>
          </p:cNvPr>
          <p:cNvSpPr/>
          <p:nvPr/>
        </p:nvSpPr>
        <p:spPr>
          <a:xfrm>
            <a:off x="6335486" y="4661820"/>
            <a:ext cx="2437175" cy="1894056"/>
          </a:xfrm>
          <a:prstGeom prst="roundRect">
            <a:avLst/>
          </a:prstGeom>
          <a:solidFill>
            <a:srgbClr val="DFDEDB"/>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rPr>
              <a:t>Definition: Higher Education:</a:t>
            </a:r>
          </a:p>
          <a:p>
            <a:pPr algn="ctr"/>
            <a:r>
              <a:rPr lang="en-GB" sz="1600" dirty="0">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rPr>
              <a:t>Education at a college or university where subjects are studied at an advanced level.</a:t>
            </a:r>
          </a:p>
        </p:txBody>
      </p:sp>
      <p:sp>
        <p:nvSpPr>
          <p:cNvPr id="4" name="Pentagon 20">
            <a:extLst>
              <a:ext uri="{FF2B5EF4-FFF2-40B4-BE49-F238E27FC236}">
                <a16:creationId xmlns:a16="http://schemas.microsoft.com/office/drawing/2014/main" id="{8B0A128E-CCC2-5509-3A7D-0E55AF045F64}"/>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6</a:t>
            </a:r>
          </a:p>
        </p:txBody>
      </p:sp>
      <p:pic>
        <p:nvPicPr>
          <p:cNvPr id="6" name="Picture 2" descr="Careers and Enterprise Company">
            <a:extLst>
              <a:ext uri="{FF2B5EF4-FFF2-40B4-BE49-F238E27FC236}">
                <a16:creationId xmlns:a16="http://schemas.microsoft.com/office/drawing/2014/main" id="{FE82579B-2C2B-0963-2899-6063C601D86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0CD44360-E035-8DC8-7ABB-B428C6760D3D}"/>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5" name="Shape 114">
            <a:extLst>
              <a:ext uri="{FF2B5EF4-FFF2-40B4-BE49-F238E27FC236}">
                <a16:creationId xmlns:a16="http://schemas.microsoft.com/office/drawing/2014/main" id="{57393CCE-B1E6-8AC4-0611-84014785026F}"/>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Thinking about your future</a:t>
            </a:r>
          </a:p>
        </p:txBody>
      </p:sp>
    </p:spTree>
    <p:extLst>
      <p:ext uri="{BB962C8B-B14F-4D97-AF65-F5344CB8AC3E}">
        <p14:creationId xmlns:p14="http://schemas.microsoft.com/office/powerpoint/2010/main" val="137008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9;p2">
            <a:extLst>
              <a:ext uri="{FF2B5EF4-FFF2-40B4-BE49-F238E27FC236}">
                <a16:creationId xmlns:a16="http://schemas.microsoft.com/office/drawing/2014/main" id="{334642D6-20E9-8F52-7EDC-3133E9A8388A}"/>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7" name="Picture 6" descr="Person writing on notebook">
            <a:extLst>
              <a:ext uri="{FF2B5EF4-FFF2-40B4-BE49-F238E27FC236}">
                <a16:creationId xmlns:a16="http://schemas.microsoft.com/office/drawing/2014/main" id="{8FEDA39A-A428-5979-F46A-9CF4C48189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584" r="2748"/>
          <a:stretch/>
        </p:blipFill>
        <p:spPr>
          <a:xfrm>
            <a:off x="340669" y="1331413"/>
            <a:ext cx="4744819" cy="3408415"/>
          </a:xfrm>
          <a:prstGeom prst="rect">
            <a:avLst/>
          </a:prstGeom>
          <a:effectLst>
            <a:outerShdw blurRad="50800" dist="38100" dir="2700000" algn="tl" rotWithShape="0">
              <a:prstClr val="black">
                <a:alpha val="40000"/>
              </a:prstClr>
            </a:outerShdw>
          </a:effectLst>
        </p:spPr>
      </p:pic>
      <p:sp>
        <p:nvSpPr>
          <p:cNvPr id="18" name="Rectangle: Rounded Corners 17">
            <a:extLst>
              <a:ext uri="{FF2B5EF4-FFF2-40B4-BE49-F238E27FC236}">
                <a16:creationId xmlns:a16="http://schemas.microsoft.com/office/drawing/2014/main" id="{D6FB339B-F8FE-4974-9738-9B502B62E425}"/>
              </a:ext>
            </a:extLst>
          </p:cNvPr>
          <p:cNvSpPr/>
          <p:nvPr/>
        </p:nvSpPr>
        <p:spPr>
          <a:xfrm>
            <a:off x="340670" y="5041783"/>
            <a:ext cx="3743477" cy="1455256"/>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cs typeface="Arial" panose="020B0604020202020204" pitchFamily="34" charset="0"/>
              </a:rPr>
              <a:t>Pair discussion (2-3 mins)</a:t>
            </a:r>
          </a:p>
          <a:p>
            <a:pPr algn="ctr"/>
            <a:r>
              <a:rPr lang="en-GB" sz="1600" dirty="0">
                <a:solidFill>
                  <a:schemeClr val="tx1"/>
                </a:solidFill>
                <a:latin typeface="Century Gothic" panose="020B0502020202020204" pitchFamily="34" charset="0"/>
                <a:cs typeface="Arial" panose="020B0604020202020204" pitchFamily="34" charset="0"/>
              </a:rPr>
              <a:t>Do you know where to look for extra information on the careers you are interested in? </a:t>
            </a:r>
          </a:p>
        </p:txBody>
      </p:sp>
      <p:sp>
        <p:nvSpPr>
          <p:cNvPr id="20" name="Rectangle: Rounded Corners 19">
            <a:extLst>
              <a:ext uri="{FF2B5EF4-FFF2-40B4-BE49-F238E27FC236}">
                <a16:creationId xmlns:a16="http://schemas.microsoft.com/office/drawing/2014/main" id="{91BA9CD5-20BF-4707-8AAE-60784DA63337}"/>
              </a:ext>
            </a:extLst>
          </p:cNvPr>
          <p:cNvSpPr/>
          <p:nvPr/>
        </p:nvSpPr>
        <p:spPr>
          <a:xfrm>
            <a:off x="5428799" y="1945914"/>
            <a:ext cx="3369160" cy="2179412"/>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Some jobs require </a:t>
            </a:r>
            <a:r>
              <a:rPr lang="en-GB" sz="1600" b="1" dirty="0">
                <a:solidFill>
                  <a:schemeClr val="tx1"/>
                </a:solidFill>
                <a:latin typeface="Century Gothic" panose="020B0502020202020204" pitchFamily="34" charset="0"/>
              </a:rPr>
              <a:t>specialist qualifications and skills</a:t>
            </a:r>
            <a:r>
              <a:rPr lang="en-GB" sz="1600" dirty="0">
                <a:solidFill>
                  <a:schemeClr val="tx1"/>
                </a:solidFill>
                <a:latin typeface="Century Gothic" panose="020B0502020202020204" pitchFamily="34" charset="0"/>
              </a:rPr>
              <a:t>. It’s good to be </a:t>
            </a:r>
            <a:r>
              <a:rPr lang="en-GB" sz="1600" b="1" dirty="0">
                <a:solidFill>
                  <a:schemeClr val="tx1"/>
                </a:solidFill>
                <a:latin typeface="Century Gothic" panose="020B0502020202020204" pitchFamily="34" charset="0"/>
              </a:rPr>
              <a:t>aware</a:t>
            </a:r>
            <a:r>
              <a:rPr lang="en-GB" sz="1600" dirty="0">
                <a:solidFill>
                  <a:schemeClr val="tx1"/>
                </a:solidFill>
                <a:latin typeface="Century Gothic" panose="020B0502020202020204" pitchFamily="34" charset="0"/>
              </a:rPr>
              <a:t> of this if you’re interested in a specific career so you can </a:t>
            </a:r>
            <a:r>
              <a:rPr lang="en-GB" sz="1600" b="1" dirty="0">
                <a:solidFill>
                  <a:schemeClr val="tx1"/>
                </a:solidFill>
                <a:latin typeface="Century Gothic" panose="020B0502020202020204" pitchFamily="34" charset="0"/>
              </a:rPr>
              <a:t>get onto the right study pathway as early as possible</a:t>
            </a:r>
            <a:r>
              <a:rPr lang="en-GB" sz="1600" dirty="0">
                <a:solidFill>
                  <a:schemeClr val="tx1"/>
                </a:solidFill>
                <a:latin typeface="Century Gothic" panose="020B0502020202020204" pitchFamily="34" charset="0"/>
              </a:rPr>
              <a:t>.</a:t>
            </a:r>
            <a:endParaRPr lang="en-GB" sz="1050" b="1"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22" name="Rectangle: Rounded Corners 21">
            <a:extLst>
              <a:ext uri="{FF2B5EF4-FFF2-40B4-BE49-F238E27FC236}">
                <a16:creationId xmlns:a16="http://schemas.microsoft.com/office/drawing/2014/main" id="{65DEB844-9D08-4762-A164-574441AC92FC}"/>
              </a:ext>
            </a:extLst>
          </p:cNvPr>
          <p:cNvSpPr/>
          <p:nvPr/>
        </p:nvSpPr>
        <p:spPr>
          <a:xfrm>
            <a:off x="4427547" y="5041783"/>
            <a:ext cx="4375784" cy="1455256"/>
          </a:xfrm>
          <a:prstGeom prst="roundRect">
            <a:avLst/>
          </a:prstGeom>
          <a:solidFill>
            <a:srgbClr val="E58F8F"/>
          </a:solidFill>
          <a:ln w="28575">
            <a:solidFill>
              <a:srgbClr val="575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Microsoft YaHei UI Light" panose="020B0502040204020203" pitchFamily="34" charset="-122"/>
                <a:cs typeface="Arial" panose="020B0604020202020204" pitchFamily="34" charset="0"/>
              </a:rPr>
              <a:t>You could share useful websites, apps and YouTube channels that you think will </a:t>
            </a:r>
            <a:r>
              <a:rPr lang="en-GB" sz="1600" b="1" dirty="0">
                <a:solidFill>
                  <a:schemeClr val="tx1"/>
                </a:solidFill>
                <a:latin typeface="Century Gothic" panose="020B0502020202020204" pitchFamily="34" charset="0"/>
                <a:ea typeface="Microsoft YaHei UI Light" panose="020B0502040204020203" pitchFamily="34" charset="-122"/>
                <a:cs typeface="Arial" panose="020B0604020202020204" pitchFamily="34" charset="0"/>
              </a:rPr>
              <a:t>help with job hunting, applications and being successful in interviews.  </a:t>
            </a:r>
            <a:endParaRPr lang="en-GB" sz="1600" b="1"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3" name="Pentagon 20">
            <a:extLst>
              <a:ext uri="{FF2B5EF4-FFF2-40B4-BE49-F238E27FC236}">
                <a16:creationId xmlns:a16="http://schemas.microsoft.com/office/drawing/2014/main" id="{E86F30DC-D9F1-812D-2AB0-C2448797E9E9}"/>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6</a:t>
            </a:r>
          </a:p>
        </p:txBody>
      </p:sp>
      <p:pic>
        <p:nvPicPr>
          <p:cNvPr id="5" name="Picture 2" descr="Careers and Enterprise Company">
            <a:extLst>
              <a:ext uri="{FF2B5EF4-FFF2-40B4-BE49-F238E27FC236}">
                <a16:creationId xmlns:a16="http://schemas.microsoft.com/office/drawing/2014/main" id="{85E7E583-1DDF-2BDF-07CE-F7CF030E454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a:extLst>
              <a:ext uri="{FF2B5EF4-FFF2-40B4-BE49-F238E27FC236}">
                <a16:creationId xmlns:a16="http://schemas.microsoft.com/office/drawing/2014/main" id="{A4CDEAE6-C97E-4F05-26B6-A868144BE10C}"/>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4" name="Shape 114">
            <a:extLst>
              <a:ext uri="{FF2B5EF4-FFF2-40B4-BE49-F238E27FC236}">
                <a16:creationId xmlns:a16="http://schemas.microsoft.com/office/drawing/2014/main" id="{4FAA3E24-5A5F-DCCB-BE4B-D6F4C7CDC27E}"/>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Thinking about your future</a:t>
            </a:r>
          </a:p>
        </p:txBody>
      </p:sp>
    </p:spTree>
    <p:extLst>
      <p:ext uri="{BB962C8B-B14F-4D97-AF65-F5344CB8AC3E}">
        <p14:creationId xmlns:p14="http://schemas.microsoft.com/office/powerpoint/2010/main" val="279265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otebook and pencil on desk">
            <a:extLst>
              <a:ext uri="{FF2B5EF4-FFF2-40B4-BE49-F238E27FC236}">
                <a16:creationId xmlns:a16="http://schemas.microsoft.com/office/drawing/2014/main" id="{88C5C597-BA72-1EDA-8497-46DE56DCDD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017796"/>
            <a:ext cx="9144000" cy="5840204"/>
          </a:xfrm>
          <a:prstGeom prst="rect">
            <a:avLst/>
          </a:prstGeom>
        </p:spPr>
      </p:pic>
      <p:sp>
        <p:nvSpPr>
          <p:cNvPr id="3" name="Google Shape;329;p2">
            <a:extLst>
              <a:ext uri="{FF2B5EF4-FFF2-40B4-BE49-F238E27FC236}">
                <a16:creationId xmlns:a16="http://schemas.microsoft.com/office/drawing/2014/main" id="{E3DD0026-589F-6FFB-B47A-BFD5119900F0}"/>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24" name="Rectangle: Rounded Corners 23">
            <a:extLst>
              <a:ext uri="{FF2B5EF4-FFF2-40B4-BE49-F238E27FC236}">
                <a16:creationId xmlns:a16="http://schemas.microsoft.com/office/drawing/2014/main" id="{61A59ACA-05AC-43A9-9FF7-96CC5C74EAA9}"/>
              </a:ext>
            </a:extLst>
          </p:cNvPr>
          <p:cNvSpPr/>
          <p:nvPr/>
        </p:nvSpPr>
        <p:spPr>
          <a:xfrm>
            <a:off x="310847" y="1415232"/>
            <a:ext cx="4638658" cy="1042742"/>
          </a:xfrm>
          <a:prstGeom prst="roundRect">
            <a:avLst/>
          </a:prstGeom>
          <a:solidFill>
            <a:srgbClr val="E58F8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There are lots of </a:t>
            </a:r>
            <a:r>
              <a:rPr lang="en-GB" sz="1600" b="1" dirty="0">
                <a:solidFill>
                  <a:schemeClr val="tx1"/>
                </a:solidFill>
                <a:latin typeface="Century Gothic" panose="020B0502020202020204" pitchFamily="34" charset="0"/>
              </a:rPr>
              <a:t>resources and websites </a:t>
            </a:r>
            <a:r>
              <a:rPr lang="en-GB" sz="1600" dirty="0">
                <a:solidFill>
                  <a:schemeClr val="tx1"/>
                </a:solidFill>
                <a:latin typeface="Century Gothic" panose="020B0502020202020204" pitchFamily="34" charset="0"/>
              </a:rPr>
              <a:t>that will help you find your future no matter which </a:t>
            </a:r>
            <a:r>
              <a:rPr lang="en-GB" sz="1600" b="1" dirty="0">
                <a:solidFill>
                  <a:schemeClr val="tx1"/>
                </a:solidFill>
                <a:latin typeface="Century Gothic" panose="020B0502020202020204" pitchFamily="34" charset="0"/>
              </a:rPr>
              <a:t>direction</a:t>
            </a:r>
            <a:r>
              <a:rPr lang="en-GB" sz="1600" dirty="0">
                <a:solidFill>
                  <a:schemeClr val="tx1"/>
                </a:solidFill>
                <a:latin typeface="Century Gothic" panose="020B0502020202020204" pitchFamily="34" charset="0"/>
              </a:rPr>
              <a:t> you are heading in.  </a:t>
            </a:r>
            <a:endParaRPr lang="en-GB" sz="16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4" name="Pentagon 20">
            <a:extLst>
              <a:ext uri="{FF2B5EF4-FFF2-40B4-BE49-F238E27FC236}">
                <a16:creationId xmlns:a16="http://schemas.microsoft.com/office/drawing/2014/main" id="{8B0A128E-CCC2-5509-3A7D-0E55AF045F64}"/>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6</a:t>
            </a:r>
          </a:p>
        </p:txBody>
      </p:sp>
      <p:pic>
        <p:nvPicPr>
          <p:cNvPr id="6" name="Picture 2" descr="Careers and Enterprise Company">
            <a:extLst>
              <a:ext uri="{FF2B5EF4-FFF2-40B4-BE49-F238E27FC236}">
                <a16:creationId xmlns:a16="http://schemas.microsoft.com/office/drawing/2014/main" id="{FE82579B-2C2B-0963-2899-6063C601D86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D3ACC4DD-A070-5F62-E8B0-84ED1ED876C0}"/>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5" name="Shape 114">
            <a:extLst>
              <a:ext uri="{FF2B5EF4-FFF2-40B4-BE49-F238E27FC236}">
                <a16:creationId xmlns:a16="http://schemas.microsoft.com/office/drawing/2014/main" id="{ED8758FF-FD00-6E62-F945-3B440C92F895}"/>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Thinking about your future</a:t>
            </a:r>
          </a:p>
        </p:txBody>
      </p:sp>
      <p:sp>
        <p:nvSpPr>
          <p:cNvPr id="8" name="TextBox 7">
            <a:hlinkClick r:id="rId5"/>
            <a:extLst>
              <a:ext uri="{FF2B5EF4-FFF2-40B4-BE49-F238E27FC236}">
                <a16:creationId xmlns:a16="http://schemas.microsoft.com/office/drawing/2014/main" id="{A083AA01-F42C-71F0-731A-0ADE68A33208}"/>
              </a:ext>
            </a:extLst>
          </p:cNvPr>
          <p:cNvSpPr txBox="1"/>
          <p:nvPr/>
        </p:nvSpPr>
        <p:spPr>
          <a:xfrm rot="21280434">
            <a:off x="2221638" y="4530969"/>
            <a:ext cx="1386918" cy="630942"/>
          </a:xfrm>
          <a:prstGeom prst="rect">
            <a:avLst/>
          </a:prstGeom>
          <a:noFill/>
        </p:spPr>
        <p:txBody>
          <a:bodyPr wrap="none" rtlCol="0" anchor="ctr">
            <a:spAutoFit/>
          </a:bodyPr>
          <a:lstStyle/>
          <a:p>
            <a:pPr algn="ctr"/>
            <a:r>
              <a:rPr lang="en-GB" sz="3500" b="1" u="sng" dirty="0">
                <a:ln>
                  <a:solidFill>
                    <a:sysClr val="windowText" lastClr="000000"/>
                  </a:solidFill>
                </a:ln>
                <a:solidFill>
                  <a:schemeClr val="bg1"/>
                </a:solidFill>
                <a:effectLst>
                  <a:glow rad="101600">
                    <a:schemeClr val="bg1">
                      <a:alpha val="60000"/>
                    </a:schemeClr>
                  </a:glow>
                </a:effectLst>
                <a:latin typeface="Century Gothic" panose="020B0502020202020204" pitchFamily="34" charset="0"/>
              </a:rPr>
              <a:t>UCAS</a:t>
            </a:r>
          </a:p>
        </p:txBody>
      </p:sp>
      <p:sp>
        <p:nvSpPr>
          <p:cNvPr id="10" name="TextBox 9">
            <a:hlinkClick r:id="rId5"/>
            <a:extLst>
              <a:ext uri="{FF2B5EF4-FFF2-40B4-BE49-F238E27FC236}">
                <a16:creationId xmlns:a16="http://schemas.microsoft.com/office/drawing/2014/main" id="{9B2ECBE0-FD71-5E24-737B-E6F87A56D3EE}"/>
              </a:ext>
            </a:extLst>
          </p:cNvPr>
          <p:cNvSpPr txBox="1"/>
          <p:nvPr/>
        </p:nvSpPr>
        <p:spPr>
          <a:xfrm rot="591321">
            <a:off x="156335" y="5581255"/>
            <a:ext cx="3538329" cy="861774"/>
          </a:xfrm>
          <a:prstGeom prst="rect">
            <a:avLst/>
          </a:prstGeom>
          <a:noFill/>
        </p:spPr>
        <p:txBody>
          <a:bodyPr wrap="square" rtlCol="0" anchor="ctr">
            <a:spAutoFit/>
          </a:bodyPr>
          <a:lstStyle/>
          <a:p>
            <a:pPr algn="ctr"/>
            <a:r>
              <a:rPr lang="en-GB" sz="2500" b="1" u="sng" dirty="0">
                <a:ln>
                  <a:solidFill>
                    <a:sysClr val="windowText" lastClr="000000"/>
                  </a:solidFill>
                </a:ln>
                <a:solidFill>
                  <a:schemeClr val="bg1"/>
                </a:solidFill>
                <a:effectLst>
                  <a:glow rad="101600">
                    <a:schemeClr val="bg1">
                      <a:alpha val="60000"/>
                    </a:schemeClr>
                  </a:glow>
                </a:effectLst>
                <a:latin typeface="Century Gothic" panose="020B0502020202020204" pitchFamily="34" charset="0"/>
              </a:rPr>
              <a:t>National Careers Service</a:t>
            </a:r>
          </a:p>
        </p:txBody>
      </p:sp>
      <p:sp>
        <p:nvSpPr>
          <p:cNvPr id="11" name="TextBox 10">
            <a:hlinkClick r:id="rId5"/>
            <a:extLst>
              <a:ext uri="{FF2B5EF4-FFF2-40B4-BE49-F238E27FC236}">
                <a16:creationId xmlns:a16="http://schemas.microsoft.com/office/drawing/2014/main" id="{681134C6-9D75-BBA6-2F1F-4013F94ED511}"/>
              </a:ext>
            </a:extLst>
          </p:cNvPr>
          <p:cNvSpPr txBox="1"/>
          <p:nvPr/>
        </p:nvSpPr>
        <p:spPr>
          <a:xfrm rot="262893">
            <a:off x="4043476" y="4762792"/>
            <a:ext cx="4591320" cy="1169551"/>
          </a:xfrm>
          <a:prstGeom prst="rect">
            <a:avLst/>
          </a:prstGeom>
          <a:noFill/>
        </p:spPr>
        <p:txBody>
          <a:bodyPr wrap="none" rtlCol="0" anchor="ctr">
            <a:spAutoFit/>
          </a:bodyPr>
          <a:lstStyle/>
          <a:p>
            <a:pPr algn="ctr"/>
            <a:r>
              <a:rPr lang="en-GB" sz="3500" b="1" u="sng" dirty="0">
                <a:ln>
                  <a:solidFill>
                    <a:sysClr val="windowText" lastClr="000000"/>
                  </a:solidFill>
                </a:ln>
                <a:solidFill>
                  <a:schemeClr val="bg1"/>
                </a:solidFill>
                <a:effectLst>
                  <a:glow rad="101600">
                    <a:schemeClr val="bg1">
                      <a:alpha val="60000"/>
                    </a:schemeClr>
                  </a:glow>
                </a:effectLst>
                <a:latin typeface="Century Gothic" panose="020B0502020202020204" pitchFamily="34" charset="0"/>
                <a:hlinkClick r:id="rId6">
                  <a:extLst>
                    <a:ext uri="{A12FA001-AC4F-418D-AE19-62706E023703}">
                      <ahyp:hlinkClr xmlns:ahyp="http://schemas.microsoft.com/office/drawing/2018/hyperlinkcolor" val="tx"/>
                    </a:ext>
                  </a:extLst>
                </a:hlinkClick>
              </a:rPr>
              <a:t>Careers and </a:t>
            </a:r>
          </a:p>
          <a:p>
            <a:pPr algn="ctr"/>
            <a:r>
              <a:rPr lang="en-GB" sz="3500" b="1" u="sng" dirty="0">
                <a:ln>
                  <a:solidFill>
                    <a:sysClr val="windowText" lastClr="000000"/>
                  </a:solidFill>
                </a:ln>
                <a:solidFill>
                  <a:schemeClr val="bg1"/>
                </a:solidFill>
                <a:effectLst>
                  <a:glow rad="101600">
                    <a:schemeClr val="bg1">
                      <a:alpha val="60000"/>
                    </a:schemeClr>
                  </a:glow>
                </a:effectLst>
                <a:latin typeface="Century Gothic" panose="020B0502020202020204" pitchFamily="34" charset="0"/>
                <a:hlinkClick r:id="rId6">
                  <a:extLst>
                    <a:ext uri="{A12FA001-AC4F-418D-AE19-62706E023703}">
                      <ahyp:hlinkClr xmlns:ahyp="http://schemas.microsoft.com/office/drawing/2018/hyperlinkcolor" val="tx"/>
                    </a:ext>
                  </a:extLst>
                </a:hlinkClick>
              </a:rPr>
              <a:t>Enterprise C</a:t>
            </a:r>
            <a:r>
              <a:rPr lang="en-GB" sz="3500" b="1" u="sng" dirty="0">
                <a:ln>
                  <a:solidFill>
                    <a:sysClr val="windowText" lastClr="000000"/>
                  </a:solidFill>
                </a:ln>
                <a:solidFill>
                  <a:schemeClr val="bg1"/>
                </a:solidFill>
                <a:effectLst>
                  <a:glow rad="101600">
                    <a:schemeClr val="bg1">
                      <a:alpha val="60000"/>
                    </a:schemeClr>
                  </a:glow>
                </a:effectLst>
                <a:latin typeface="Century Gothic" panose="020B0502020202020204" pitchFamily="34" charset="0"/>
              </a:rPr>
              <a:t>ompany</a:t>
            </a:r>
          </a:p>
        </p:txBody>
      </p:sp>
      <p:sp>
        <p:nvSpPr>
          <p:cNvPr id="12" name="Rectangle: Rounded Corners 11">
            <a:extLst>
              <a:ext uri="{FF2B5EF4-FFF2-40B4-BE49-F238E27FC236}">
                <a16:creationId xmlns:a16="http://schemas.microsoft.com/office/drawing/2014/main" id="{52571717-6340-BB50-2E3B-0D18847CA19E}"/>
              </a:ext>
            </a:extLst>
          </p:cNvPr>
          <p:cNvSpPr/>
          <p:nvPr/>
        </p:nvSpPr>
        <p:spPr>
          <a:xfrm>
            <a:off x="310847" y="2824583"/>
            <a:ext cx="4053889" cy="1313631"/>
          </a:xfrm>
          <a:prstGeom prst="roundRect">
            <a:avLst/>
          </a:prstGeom>
          <a:solidFill>
            <a:srgbClr val="DD7558"/>
          </a:solidFill>
          <a:ln w="28575">
            <a:solidFill>
              <a:srgbClr val="08C8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95000"/>
                    <a:lumOff val="5000"/>
                  </a:schemeClr>
                </a:solidFill>
                <a:latin typeface="Century Gothic" panose="020B0502020202020204" pitchFamily="34" charset="0"/>
                <a:cs typeface="Arial" panose="020B0604020202020204" pitchFamily="34" charset="0"/>
              </a:rPr>
              <a:t>Individual activity (2-3 mins)</a:t>
            </a:r>
          </a:p>
          <a:p>
            <a:pPr algn="ctr"/>
            <a:r>
              <a:rPr lang="en-GB" sz="1600" dirty="0">
                <a:solidFill>
                  <a:schemeClr val="tx1"/>
                </a:solidFill>
                <a:latin typeface="Century Gothic" panose="020B0502020202020204" pitchFamily="34" charset="0"/>
                <a:cs typeface="Arial" panose="020B0604020202020204" pitchFamily="34" charset="0"/>
              </a:rPr>
              <a:t>Have you heard of any of the sources below when it comes to careers? Click the links to find out more!</a:t>
            </a:r>
          </a:p>
        </p:txBody>
      </p:sp>
    </p:spTree>
    <p:extLst>
      <p:ext uri="{BB962C8B-B14F-4D97-AF65-F5344CB8AC3E}">
        <p14:creationId xmlns:p14="http://schemas.microsoft.com/office/powerpoint/2010/main" val="347732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9;p2">
            <a:extLst>
              <a:ext uri="{FF2B5EF4-FFF2-40B4-BE49-F238E27FC236}">
                <a16:creationId xmlns:a16="http://schemas.microsoft.com/office/drawing/2014/main" id="{0E6A7DA8-F160-AABD-12F7-400FCC22105B}"/>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030" name="Picture 6" descr="man in black suit jacket raising his right hand">
            <a:extLst>
              <a:ext uri="{FF2B5EF4-FFF2-40B4-BE49-F238E27FC236}">
                <a16:creationId xmlns:a16="http://schemas.microsoft.com/office/drawing/2014/main" id="{DA632772-B001-4DDA-B4A3-03EF530F9402}"/>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58717" y="5391030"/>
            <a:ext cx="1213609" cy="1203531"/>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white computer keyboard">
            <a:extLst>
              <a:ext uri="{FF2B5EF4-FFF2-40B4-BE49-F238E27FC236}">
                <a16:creationId xmlns:a16="http://schemas.microsoft.com/office/drawing/2014/main" id="{2CD1F815-07A8-43DF-B9EA-79C422090B2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66215" y="4016979"/>
            <a:ext cx="1213609" cy="1203531"/>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three person pointing the silver laptop computer">
            <a:extLst>
              <a:ext uri="{FF2B5EF4-FFF2-40B4-BE49-F238E27FC236}">
                <a16:creationId xmlns:a16="http://schemas.microsoft.com/office/drawing/2014/main" id="{8731B11A-C83E-4B9E-B115-381A66B565DD}"/>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58717" y="2642929"/>
            <a:ext cx="1213609" cy="1203531"/>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8" name="Rectangle: Rounded Corners 27">
            <a:extLst>
              <a:ext uri="{FF2B5EF4-FFF2-40B4-BE49-F238E27FC236}">
                <a16:creationId xmlns:a16="http://schemas.microsoft.com/office/drawing/2014/main" id="{3AC0D44E-EE96-4FD8-A4B9-5B446839FE09}"/>
              </a:ext>
            </a:extLst>
          </p:cNvPr>
          <p:cNvSpPr/>
          <p:nvPr/>
        </p:nvSpPr>
        <p:spPr>
          <a:xfrm>
            <a:off x="358717" y="4118864"/>
            <a:ext cx="6957615" cy="999760"/>
          </a:xfrm>
          <a:prstGeom prst="roundRect">
            <a:avLst/>
          </a:prstGeom>
          <a:solidFill>
            <a:srgbClr val="94B1CA"/>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There are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lots of great websites</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that can help with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writing job applications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and making sure you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fit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the</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person specification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and</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job description</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p>
        </p:txBody>
      </p:sp>
      <p:sp>
        <p:nvSpPr>
          <p:cNvPr id="37" name="Rectangle: Rounded Corners 36">
            <a:extLst>
              <a:ext uri="{FF2B5EF4-FFF2-40B4-BE49-F238E27FC236}">
                <a16:creationId xmlns:a16="http://schemas.microsoft.com/office/drawing/2014/main" id="{6C4BDB08-621D-4C13-8E7E-A93793BF01FB}"/>
              </a:ext>
            </a:extLst>
          </p:cNvPr>
          <p:cNvSpPr/>
          <p:nvPr/>
        </p:nvSpPr>
        <p:spPr>
          <a:xfrm>
            <a:off x="1822209" y="2795282"/>
            <a:ext cx="6957615" cy="898822"/>
          </a:xfrm>
          <a:prstGeom prst="roundRect">
            <a:avLst/>
          </a:prstGeom>
          <a:solidFill>
            <a:srgbClr val="E58F8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Maybe you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can set aside a little bit of time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each week to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look at opportunities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on the internet with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friends</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or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family members</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t>
            </a:r>
          </a:p>
        </p:txBody>
      </p:sp>
      <p:sp>
        <p:nvSpPr>
          <p:cNvPr id="38" name="Rectangle: Rounded Corners 37">
            <a:extLst>
              <a:ext uri="{FF2B5EF4-FFF2-40B4-BE49-F238E27FC236}">
                <a16:creationId xmlns:a16="http://schemas.microsoft.com/office/drawing/2014/main" id="{232B76EE-0D46-43EC-B90B-F67B5CF460B2}"/>
              </a:ext>
            </a:extLst>
          </p:cNvPr>
          <p:cNvSpPr/>
          <p:nvPr/>
        </p:nvSpPr>
        <p:spPr>
          <a:xfrm>
            <a:off x="1822210" y="5543385"/>
            <a:ext cx="6957614" cy="898822"/>
          </a:xfrm>
          <a:prstGeom prst="roundRect">
            <a:avLst/>
          </a:prstGeom>
          <a:solidFill>
            <a:srgbClr val="E0B66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Or, you could give your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CV or personal statement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to others to get some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feedback</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on how well it represents you.</a:t>
            </a:r>
            <a:endPar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3" name="Pentagon 20">
            <a:extLst>
              <a:ext uri="{FF2B5EF4-FFF2-40B4-BE49-F238E27FC236}">
                <a16:creationId xmlns:a16="http://schemas.microsoft.com/office/drawing/2014/main" id="{6F4FD738-3F52-1106-CF20-2068CAD2D844}"/>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6</a:t>
            </a:r>
          </a:p>
        </p:txBody>
      </p:sp>
      <p:pic>
        <p:nvPicPr>
          <p:cNvPr id="5" name="Picture 2" descr="Careers and Enterprise Company">
            <a:extLst>
              <a:ext uri="{FF2B5EF4-FFF2-40B4-BE49-F238E27FC236}">
                <a16:creationId xmlns:a16="http://schemas.microsoft.com/office/drawing/2014/main" id="{814BDBA7-986C-1BF5-FED1-6745C772A2A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1">
            <a:extLst>
              <a:ext uri="{FF2B5EF4-FFF2-40B4-BE49-F238E27FC236}">
                <a16:creationId xmlns:a16="http://schemas.microsoft.com/office/drawing/2014/main" id="{D703A7BD-8B7F-28C5-BC27-00F08684BCA1}"/>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4" name="Rectangle: Rounded Corners 3">
            <a:extLst>
              <a:ext uri="{FF2B5EF4-FFF2-40B4-BE49-F238E27FC236}">
                <a16:creationId xmlns:a16="http://schemas.microsoft.com/office/drawing/2014/main" id="{FA773904-85CC-7E55-7F4E-4569A870EEA2}"/>
              </a:ext>
            </a:extLst>
          </p:cNvPr>
          <p:cNvSpPr/>
          <p:nvPr/>
        </p:nvSpPr>
        <p:spPr>
          <a:xfrm>
            <a:off x="358717" y="1330113"/>
            <a:ext cx="8421107" cy="1013333"/>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95000"/>
                    <a:lumOff val="5000"/>
                  </a:schemeClr>
                </a:solidFill>
                <a:latin typeface="Century Gothic" panose="020B0502020202020204" pitchFamily="34" charset="0"/>
                <a:cs typeface="Arial" panose="020B0604020202020204" pitchFamily="34" charset="0"/>
              </a:rPr>
              <a:t>Pair activity (4-5 mins)</a:t>
            </a:r>
          </a:p>
          <a:p>
            <a:pPr algn="ctr"/>
            <a:r>
              <a:rPr lang="en-GB" sz="1600" dirty="0">
                <a:solidFill>
                  <a:schemeClr val="tx1">
                    <a:lumMod val="95000"/>
                    <a:lumOff val="5000"/>
                  </a:schemeClr>
                </a:solidFill>
                <a:latin typeface="Century Gothic" panose="020B0502020202020204" pitchFamily="34" charset="0"/>
                <a:cs typeface="Arial" panose="020B0604020202020204" pitchFamily="34" charset="0"/>
              </a:rPr>
              <a:t>Share with a partner where you look and how you keep a record of feedback or good websites and sources of information.   </a:t>
            </a:r>
          </a:p>
        </p:txBody>
      </p:sp>
      <p:sp>
        <p:nvSpPr>
          <p:cNvPr id="10" name="Rectangle: Rounded Corners 9">
            <a:extLst>
              <a:ext uri="{FF2B5EF4-FFF2-40B4-BE49-F238E27FC236}">
                <a16:creationId xmlns:a16="http://schemas.microsoft.com/office/drawing/2014/main" id="{2F84F160-387B-16D0-5DE2-7C8C769A853B}"/>
              </a:ext>
            </a:extLst>
          </p:cNvPr>
          <p:cNvSpPr/>
          <p:nvPr/>
        </p:nvSpPr>
        <p:spPr>
          <a:xfrm>
            <a:off x="863062" y="1455394"/>
            <a:ext cx="7417877" cy="762770"/>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No matter your career aspirations</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it’s always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useful</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to spend some time considering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what’s coming next</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t>
            </a:r>
          </a:p>
        </p:txBody>
      </p:sp>
      <p:sp>
        <p:nvSpPr>
          <p:cNvPr id="6" name="Shape 114">
            <a:extLst>
              <a:ext uri="{FF2B5EF4-FFF2-40B4-BE49-F238E27FC236}">
                <a16:creationId xmlns:a16="http://schemas.microsoft.com/office/drawing/2014/main" id="{FDE24E8C-5450-3811-1091-5C09393EB06A}"/>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Thinking about your future</a:t>
            </a:r>
          </a:p>
        </p:txBody>
      </p:sp>
    </p:spTree>
    <p:extLst>
      <p:ext uri="{BB962C8B-B14F-4D97-AF65-F5344CB8AC3E}">
        <p14:creationId xmlns:p14="http://schemas.microsoft.com/office/powerpoint/2010/main" val="131066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1000"/>
                                        <p:tgtEl>
                                          <p:spTgt spid="1028"/>
                                        </p:tgtEl>
                                      </p:cBhvr>
                                    </p:animEffect>
                                    <p:anim calcmode="lin" valueType="num">
                                      <p:cBhvr>
                                        <p:cTn id="27" dur="1000" fill="hold"/>
                                        <p:tgtEl>
                                          <p:spTgt spid="1028"/>
                                        </p:tgtEl>
                                        <p:attrNameLst>
                                          <p:attrName>ppt_x</p:attrName>
                                        </p:attrNameLst>
                                      </p:cBhvr>
                                      <p:tavLst>
                                        <p:tav tm="0">
                                          <p:val>
                                            <p:strVal val="#ppt_x"/>
                                          </p:val>
                                        </p:tav>
                                        <p:tav tm="100000">
                                          <p:val>
                                            <p:strVal val="#ppt_x"/>
                                          </p:val>
                                        </p:tav>
                                      </p:tavLst>
                                    </p:anim>
                                    <p:anim calcmode="lin" valueType="num">
                                      <p:cBhvr>
                                        <p:cTn id="28" dur="1000" fill="hold"/>
                                        <p:tgtEl>
                                          <p:spTgt spid="102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nodeType="after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fade">
                                      <p:cBhvr>
                                        <p:cTn id="37" dur="1000"/>
                                        <p:tgtEl>
                                          <p:spTgt spid="1030"/>
                                        </p:tgtEl>
                                      </p:cBhvr>
                                    </p:animEffect>
                                    <p:anim calcmode="lin" valueType="num">
                                      <p:cBhvr>
                                        <p:cTn id="38" dur="1000" fill="hold"/>
                                        <p:tgtEl>
                                          <p:spTgt spid="1030"/>
                                        </p:tgtEl>
                                        <p:attrNameLst>
                                          <p:attrName>ppt_x</p:attrName>
                                        </p:attrNameLst>
                                      </p:cBhvr>
                                      <p:tavLst>
                                        <p:tav tm="0">
                                          <p:val>
                                            <p:strVal val="#ppt_x"/>
                                          </p:val>
                                        </p:tav>
                                        <p:tav tm="100000">
                                          <p:val>
                                            <p:strVal val="#ppt_x"/>
                                          </p:val>
                                        </p:tav>
                                      </p:tavLst>
                                    </p:anim>
                                    <p:anim calcmode="lin" valueType="num">
                                      <p:cBhvr>
                                        <p:cTn id="39" dur="1000" fill="hold"/>
                                        <p:tgtEl>
                                          <p:spTgt spid="103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animBg="1"/>
      <p:bldP spid="38" grpId="0" animBg="1"/>
      <p:bldP spid="4"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29;p2">
            <a:extLst>
              <a:ext uri="{FF2B5EF4-FFF2-40B4-BE49-F238E27FC236}">
                <a16:creationId xmlns:a16="http://schemas.microsoft.com/office/drawing/2014/main" id="{0C40E254-0047-EF72-F951-C74E266C1255}"/>
              </a:ext>
            </a:extLst>
          </p:cNvPr>
          <p:cNvSpPr>
            <a:spLocks/>
          </p:cNvSpPr>
          <p:nvPr/>
        </p:nvSpPr>
        <p:spPr>
          <a:xfrm>
            <a:off x="0"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9" name="Rectangle: Rounded Corners 8">
            <a:extLst>
              <a:ext uri="{FF2B5EF4-FFF2-40B4-BE49-F238E27FC236}">
                <a16:creationId xmlns:a16="http://schemas.microsoft.com/office/drawing/2014/main" id="{8A4F10CD-4180-4306-9A33-6A4B891550C3}"/>
              </a:ext>
            </a:extLst>
          </p:cNvPr>
          <p:cNvSpPr/>
          <p:nvPr/>
        </p:nvSpPr>
        <p:spPr>
          <a:xfrm>
            <a:off x="325426" y="1266362"/>
            <a:ext cx="4003737" cy="1579892"/>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Activity (1-2 mins) </a:t>
            </a:r>
          </a:p>
          <a:p>
            <a:pPr algn="ctr"/>
            <a:r>
              <a:rPr lang="en-GB" sz="1600" dirty="0">
                <a:solidFill>
                  <a:schemeClr val="tx1"/>
                </a:solidFill>
                <a:latin typeface="Century Gothic" panose="020B0502020202020204" pitchFamily="34" charset="0"/>
              </a:rPr>
              <a:t>When you eventually apply for jobs, there are </a:t>
            </a:r>
            <a:r>
              <a:rPr lang="en-GB" sz="1600" b="1" dirty="0">
                <a:solidFill>
                  <a:schemeClr val="tx1"/>
                </a:solidFill>
                <a:latin typeface="Century Gothic" panose="020B0502020202020204" pitchFamily="34" charset="0"/>
              </a:rPr>
              <a:t>five simple steps </a:t>
            </a:r>
            <a:r>
              <a:rPr lang="en-GB" sz="1600" dirty="0">
                <a:solidFill>
                  <a:schemeClr val="tx1"/>
                </a:solidFill>
                <a:latin typeface="Century Gothic" panose="020B0502020202020204" pitchFamily="34" charset="0"/>
              </a:rPr>
              <a:t>to the </a:t>
            </a:r>
            <a:r>
              <a:rPr lang="en-GB" sz="1600" b="1" dirty="0">
                <a:solidFill>
                  <a:schemeClr val="tx1"/>
                </a:solidFill>
                <a:latin typeface="Century Gothic" panose="020B0502020202020204" pitchFamily="34" charset="0"/>
              </a:rPr>
              <a:t>recruitment and selection </a:t>
            </a:r>
            <a:r>
              <a:rPr lang="en-GB" sz="1600" dirty="0">
                <a:solidFill>
                  <a:schemeClr val="tx1"/>
                </a:solidFill>
                <a:latin typeface="Century Gothic" panose="020B0502020202020204" pitchFamily="34" charset="0"/>
              </a:rPr>
              <a:t>process. Click to see them in </a:t>
            </a:r>
            <a:r>
              <a:rPr lang="en-GB" sz="1600" b="1" dirty="0">
                <a:solidFill>
                  <a:schemeClr val="tx1"/>
                </a:solidFill>
                <a:latin typeface="Century Gothic" panose="020B0502020202020204" pitchFamily="34" charset="0"/>
              </a:rPr>
              <a:t>action</a:t>
            </a:r>
            <a:r>
              <a:rPr lang="en-GB" sz="1600" dirty="0">
                <a:solidFill>
                  <a:schemeClr val="tx1"/>
                </a:solidFill>
                <a:latin typeface="Century Gothic" panose="020B0502020202020204" pitchFamily="34" charset="0"/>
              </a:rPr>
              <a:t>!</a:t>
            </a:r>
          </a:p>
        </p:txBody>
      </p:sp>
      <p:grpSp>
        <p:nvGrpSpPr>
          <p:cNvPr id="8" name="Group 7">
            <a:extLst>
              <a:ext uri="{FF2B5EF4-FFF2-40B4-BE49-F238E27FC236}">
                <a16:creationId xmlns:a16="http://schemas.microsoft.com/office/drawing/2014/main" id="{EAFF1C5C-445B-4C57-9798-CBA45C286776}"/>
              </a:ext>
            </a:extLst>
          </p:cNvPr>
          <p:cNvGrpSpPr/>
          <p:nvPr/>
        </p:nvGrpSpPr>
        <p:grpSpPr>
          <a:xfrm>
            <a:off x="4661923" y="1481637"/>
            <a:ext cx="1165929" cy="1214899"/>
            <a:chOff x="6215897" y="832516"/>
            <a:chExt cx="1554572" cy="1554572"/>
          </a:xfrm>
        </p:grpSpPr>
        <p:pic>
          <p:nvPicPr>
            <p:cNvPr id="57" name="Picture 12" descr="orange and black chair near wall">
              <a:extLst>
                <a:ext uri="{FF2B5EF4-FFF2-40B4-BE49-F238E27FC236}">
                  <a16:creationId xmlns:a16="http://schemas.microsoft.com/office/drawing/2014/main" id="{D6284A93-3830-4BCC-A292-A644DF95419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215897" y="832516"/>
              <a:ext cx="1554572" cy="1554572"/>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01EC2B0-E974-461F-B2CB-B9DE5865B21C}"/>
                </a:ext>
              </a:extLst>
            </p:cNvPr>
            <p:cNvSpPr txBox="1"/>
            <p:nvPr/>
          </p:nvSpPr>
          <p:spPr>
            <a:xfrm>
              <a:off x="6659578" y="1025027"/>
              <a:ext cx="763457" cy="1231107"/>
            </a:xfrm>
            <a:prstGeom prst="rect">
              <a:avLst/>
            </a:prstGeom>
            <a:noFill/>
          </p:spPr>
          <p:txBody>
            <a:bodyPr wrap="none" rtlCol="0">
              <a:spAutoFit/>
            </a:bodyPr>
            <a:lstStyle/>
            <a:p>
              <a:r>
                <a:rPr lang="en-GB" sz="5400" b="1" dirty="0">
                  <a:ln>
                    <a:solidFill>
                      <a:sysClr val="windowText" lastClr="000000"/>
                    </a:solidFill>
                  </a:ln>
                  <a:solidFill>
                    <a:schemeClr val="bg1"/>
                  </a:solidFill>
                  <a:latin typeface="Century Gothic" panose="020B0502020202020204" pitchFamily="34" charset="0"/>
                </a:rPr>
                <a:t>1</a:t>
              </a:r>
            </a:p>
          </p:txBody>
        </p:sp>
      </p:grpSp>
      <p:sp>
        <p:nvSpPr>
          <p:cNvPr id="31" name="Rectangle: Rounded Corners 30">
            <a:extLst>
              <a:ext uri="{FF2B5EF4-FFF2-40B4-BE49-F238E27FC236}">
                <a16:creationId xmlns:a16="http://schemas.microsoft.com/office/drawing/2014/main" id="{FFA1BBCC-8781-4607-BBBD-C91BC73773EC}"/>
              </a:ext>
            </a:extLst>
          </p:cNvPr>
          <p:cNvSpPr/>
          <p:nvPr/>
        </p:nvSpPr>
        <p:spPr>
          <a:xfrm>
            <a:off x="6160612" y="1365337"/>
            <a:ext cx="2657961" cy="1470084"/>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Identify the vacancy: </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 business may need more people or someone may leave.</a:t>
            </a:r>
          </a:p>
        </p:txBody>
      </p:sp>
      <p:sp>
        <p:nvSpPr>
          <p:cNvPr id="39" name="Rectangle: Rounded Corners 38">
            <a:extLst>
              <a:ext uri="{FF2B5EF4-FFF2-40B4-BE49-F238E27FC236}">
                <a16:creationId xmlns:a16="http://schemas.microsoft.com/office/drawing/2014/main" id="{00A62C9A-FB65-4F50-949A-8FBE2AE61275}"/>
              </a:ext>
            </a:extLst>
          </p:cNvPr>
          <p:cNvSpPr/>
          <p:nvPr/>
        </p:nvSpPr>
        <p:spPr>
          <a:xfrm>
            <a:off x="325426" y="3101466"/>
            <a:ext cx="2794500" cy="1490083"/>
          </a:xfrm>
          <a:prstGeom prst="roundRect">
            <a:avLst/>
          </a:prstGeom>
          <a:solidFill>
            <a:srgbClr val="E58F8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Job analysis:</a:t>
            </a:r>
          </a:p>
          <a:p>
            <a:pPr algn="ctr"/>
            <a:r>
              <a:rPr lang="en-GB" sz="1600" dirty="0">
                <a:solidFill>
                  <a:schemeClr val="tx1"/>
                </a:solidFill>
                <a:latin typeface="Century Gothic" panose="020B0502020202020204" pitchFamily="34" charset="0"/>
              </a:rPr>
              <a:t>The business then decides what it needs from a new employee.</a:t>
            </a:r>
          </a:p>
        </p:txBody>
      </p:sp>
      <p:sp>
        <p:nvSpPr>
          <p:cNvPr id="44" name="Rectangle: Rounded Corners 43">
            <a:extLst>
              <a:ext uri="{FF2B5EF4-FFF2-40B4-BE49-F238E27FC236}">
                <a16:creationId xmlns:a16="http://schemas.microsoft.com/office/drawing/2014/main" id="{60547D5F-C2FC-4179-AA04-23519E90E10B}"/>
              </a:ext>
            </a:extLst>
          </p:cNvPr>
          <p:cNvSpPr/>
          <p:nvPr/>
        </p:nvSpPr>
        <p:spPr>
          <a:xfrm>
            <a:off x="4724484" y="3101916"/>
            <a:ext cx="2794500" cy="1470084"/>
          </a:xfrm>
          <a:prstGeom prst="roundRect">
            <a:avLst/>
          </a:prstGeom>
          <a:solidFill>
            <a:srgbClr val="E0B66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Create a job description:</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This will contain information about pay, conditions, duties and hours.</a:t>
            </a:r>
          </a:p>
        </p:txBody>
      </p:sp>
      <p:sp>
        <p:nvSpPr>
          <p:cNvPr id="48" name="Rectangle: Rounded Corners 47">
            <a:extLst>
              <a:ext uri="{FF2B5EF4-FFF2-40B4-BE49-F238E27FC236}">
                <a16:creationId xmlns:a16="http://schemas.microsoft.com/office/drawing/2014/main" id="{764A80BF-C12A-4174-8B93-761C28BF5259}"/>
              </a:ext>
            </a:extLst>
          </p:cNvPr>
          <p:cNvSpPr/>
          <p:nvPr/>
        </p:nvSpPr>
        <p:spPr>
          <a:xfrm>
            <a:off x="1915362" y="4856693"/>
            <a:ext cx="2550340" cy="1476560"/>
          </a:xfrm>
          <a:prstGeom prst="roundRect">
            <a:avLst/>
          </a:prstGeom>
          <a:solidFill>
            <a:srgbClr val="94B1CA"/>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Create a person specification:</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What the business needs is matched to qualifications &amp; skills.</a:t>
            </a:r>
          </a:p>
        </p:txBody>
      </p:sp>
      <p:grpSp>
        <p:nvGrpSpPr>
          <p:cNvPr id="49" name="Group 48">
            <a:extLst>
              <a:ext uri="{FF2B5EF4-FFF2-40B4-BE49-F238E27FC236}">
                <a16:creationId xmlns:a16="http://schemas.microsoft.com/office/drawing/2014/main" id="{703DE512-9E41-49F1-8F77-74A5E547E0C8}"/>
              </a:ext>
            </a:extLst>
          </p:cNvPr>
          <p:cNvGrpSpPr/>
          <p:nvPr/>
        </p:nvGrpSpPr>
        <p:grpSpPr>
          <a:xfrm>
            <a:off x="4678300" y="4972697"/>
            <a:ext cx="1165929" cy="1214899"/>
            <a:chOff x="397954" y="1874428"/>
            <a:chExt cx="1554572" cy="1554572"/>
          </a:xfrm>
        </p:grpSpPr>
        <p:pic>
          <p:nvPicPr>
            <p:cNvPr id="50" name="Picture 2">
              <a:extLst>
                <a:ext uri="{FF2B5EF4-FFF2-40B4-BE49-F238E27FC236}">
                  <a16:creationId xmlns:a16="http://schemas.microsoft.com/office/drawing/2014/main" id="{B6DABE35-D45D-4E16-8205-E8286C70727D}"/>
                </a:ext>
              </a:extLst>
            </p:cNvPr>
            <p:cNvPicPr>
              <a:picLocks noChangeAspect="1" noChangeArrowheads="1"/>
            </p:cNvPicPr>
            <p:nvPr/>
          </p:nvPicPr>
          <p:blipFill rotWithShape="1">
            <a:blip r:embed="rId4" cstate="print">
              <a:alphaModFix amt="85000"/>
              <a:extLst>
                <a:ext uri="{28A0092B-C50C-407E-A947-70E740481C1C}">
                  <a14:useLocalDpi xmlns:a14="http://schemas.microsoft.com/office/drawing/2010/main"/>
                </a:ext>
              </a:extLst>
            </a:blip>
            <a:srcRect/>
            <a:stretch/>
          </p:blipFill>
          <p:spPr bwMode="auto">
            <a:xfrm>
              <a:off x="397954" y="1874428"/>
              <a:ext cx="1554572" cy="1554572"/>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C758EBDF-2EA4-407F-82DB-EB97C4D4BEF3}"/>
                </a:ext>
              </a:extLst>
            </p:cNvPr>
            <p:cNvSpPr txBox="1"/>
            <p:nvPr/>
          </p:nvSpPr>
          <p:spPr>
            <a:xfrm>
              <a:off x="831235" y="2066329"/>
              <a:ext cx="763457" cy="1231107"/>
            </a:xfrm>
            <a:prstGeom prst="rect">
              <a:avLst/>
            </a:prstGeom>
            <a:noFill/>
          </p:spPr>
          <p:txBody>
            <a:bodyPr wrap="none" rtlCol="0">
              <a:spAutoFit/>
            </a:bodyPr>
            <a:lstStyle/>
            <a:p>
              <a:r>
                <a:rPr lang="en-GB" sz="5400" b="1" dirty="0">
                  <a:ln>
                    <a:solidFill>
                      <a:sysClr val="windowText" lastClr="000000"/>
                    </a:solidFill>
                  </a:ln>
                  <a:solidFill>
                    <a:schemeClr val="bg1"/>
                  </a:solidFill>
                  <a:latin typeface="Century Gothic" panose="020B0502020202020204" pitchFamily="34" charset="0"/>
                </a:rPr>
                <a:t>5</a:t>
              </a:r>
            </a:p>
          </p:txBody>
        </p:sp>
      </p:grpSp>
      <p:sp>
        <p:nvSpPr>
          <p:cNvPr id="52" name="Rectangle: Rounded Corners 51">
            <a:extLst>
              <a:ext uri="{FF2B5EF4-FFF2-40B4-BE49-F238E27FC236}">
                <a16:creationId xmlns:a16="http://schemas.microsoft.com/office/drawing/2014/main" id="{DC696854-4E08-43FC-A0E6-91F247DC7774}"/>
              </a:ext>
            </a:extLst>
          </p:cNvPr>
          <p:cNvSpPr/>
          <p:nvPr/>
        </p:nvSpPr>
        <p:spPr>
          <a:xfrm>
            <a:off x="6024074" y="4862530"/>
            <a:ext cx="2794500" cy="1470084"/>
          </a:xfrm>
          <a:prstGeom prst="roundRect">
            <a:avLst/>
          </a:prstGeom>
          <a:solidFill>
            <a:srgbClr val="DFDEDB"/>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Advertise the job:</a:t>
            </a:r>
          </a:p>
          <a:p>
            <a:pPr algn="ctr"/>
            <a:r>
              <a:rPr lang="en-GB" sz="1600" dirty="0">
                <a:solidFill>
                  <a:schemeClr val="tx1"/>
                </a:solidFill>
                <a:latin typeface="Century Gothic" panose="020B0502020202020204" pitchFamily="34" charset="0"/>
              </a:rPr>
              <a:t>The job advert is released so that people can apply.</a:t>
            </a:r>
          </a:p>
        </p:txBody>
      </p:sp>
      <p:grpSp>
        <p:nvGrpSpPr>
          <p:cNvPr id="5" name="Group 4">
            <a:extLst>
              <a:ext uri="{FF2B5EF4-FFF2-40B4-BE49-F238E27FC236}">
                <a16:creationId xmlns:a16="http://schemas.microsoft.com/office/drawing/2014/main" id="{957095FA-6A07-405C-8611-2AFAE27141A0}"/>
              </a:ext>
            </a:extLst>
          </p:cNvPr>
          <p:cNvGrpSpPr/>
          <p:nvPr/>
        </p:nvGrpSpPr>
        <p:grpSpPr>
          <a:xfrm>
            <a:off x="3339628" y="3212891"/>
            <a:ext cx="1165153" cy="1214091"/>
            <a:chOff x="4411131" y="2316658"/>
            <a:chExt cx="1553537" cy="1553537"/>
          </a:xfrm>
        </p:grpSpPr>
        <p:pic>
          <p:nvPicPr>
            <p:cNvPr id="2054" name="Picture 6" descr="yellow sticky notes on white wall">
              <a:extLst>
                <a:ext uri="{FF2B5EF4-FFF2-40B4-BE49-F238E27FC236}">
                  <a16:creationId xmlns:a16="http://schemas.microsoft.com/office/drawing/2014/main" id="{C35040CB-4622-49D6-8F32-3E2AF9AD0415}"/>
                </a:ext>
              </a:extLst>
            </p:cNvPr>
            <p:cNvPicPr>
              <a:picLocks noChangeAspect="1" noChangeArrowheads="1"/>
            </p:cNvPicPr>
            <p:nvPr/>
          </p:nvPicPr>
          <p:blipFill rotWithShape="1">
            <a:blip r:embed="rId5" cstate="print">
              <a:alphaModFix amt="85000"/>
              <a:extLst>
                <a:ext uri="{28A0092B-C50C-407E-A947-70E740481C1C}">
                  <a14:useLocalDpi xmlns:a14="http://schemas.microsoft.com/office/drawing/2010/main"/>
                </a:ext>
              </a:extLst>
            </a:blip>
            <a:srcRect/>
            <a:stretch/>
          </p:blipFill>
          <p:spPr bwMode="auto">
            <a:xfrm>
              <a:off x="4411131" y="2316658"/>
              <a:ext cx="1553537" cy="1553537"/>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79813453-26C6-456B-B5E0-9D4730489305}"/>
                </a:ext>
              </a:extLst>
            </p:cNvPr>
            <p:cNvSpPr txBox="1"/>
            <p:nvPr/>
          </p:nvSpPr>
          <p:spPr>
            <a:xfrm>
              <a:off x="4843378" y="2507525"/>
              <a:ext cx="763457" cy="1231106"/>
            </a:xfrm>
            <a:prstGeom prst="rect">
              <a:avLst/>
            </a:prstGeom>
            <a:noFill/>
          </p:spPr>
          <p:txBody>
            <a:bodyPr wrap="none" rtlCol="0">
              <a:spAutoFit/>
            </a:bodyPr>
            <a:lstStyle/>
            <a:p>
              <a:r>
                <a:rPr lang="en-GB" sz="5400" b="1" dirty="0">
                  <a:ln>
                    <a:solidFill>
                      <a:sysClr val="windowText" lastClr="000000"/>
                    </a:solidFill>
                  </a:ln>
                  <a:solidFill>
                    <a:schemeClr val="bg1"/>
                  </a:solidFill>
                  <a:latin typeface="Century Gothic" panose="020B0502020202020204" pitchFamily="34" charset="0"/>
                </a:rPr>
                <a:t>2</a:t>
              </a:r>
            </a:p>
          </p:txBody>
        </p:sp>
      </p:grpSp>
      <p:grpSp>
        <p:nvGrpSpPr>
          <p:cNvPr id="6" name="Group 5">
            <a:extLst>
              <a:ext uri="{FF2B5EF4-FFF2-40B4-BE49-F238E27FC236}">
                <a16:creationId xmlns:a16="http://schemas.microsoft.com/office/drawing/2014/main" id="{306BB074-F775-4794-BFC0-0AA8175DA236}"/>
              </a:ext>
            </a:extLst>
          </p:cNvPr>
          <p:cNvGrpSpPr/>
          <p:nvPr/>
        </p:nvGrpSpPr>
        <p:grpSpPr>
          <a:xfrm>
            <a:off x="7738687" y="3186861"/>
            <a:ext cx="1165930" cy="1214900"/>
            <a:chOff x="10203526" y="2314402"/>
            <a:chExt cx="1554573" cy="1554573"/>
          </a:xfrm>
        </p:grpSpPr>
        <p:pic>
          <p:nvPicPr>
            <p:cNvPr id="2056" name="Picture 8" descr="magnifying glass on white table">
              <a:extLst>
                <a:ext uri="{FF2B5EF4-FFF2-40B4-BE49-F238E27FC236}">
                  <a16:creationId xmlns:a16="http://schemas.microsoft.com/office/drawing/2014/main" id="{A6AD597E-D4BF-4BC8-9885-3CC25FD149DC}"/>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0203526" y="2314402"/>
              <a:ext cx="1554573" cy="1554573"/>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BA3C8CFF-18B7-4712-A626-7329D1048FE7}"/>
                </a:ext>
              </a:extLst>
            </p:cNvPr>
            <p:cNvSpPr txBox="1"/>
            <p:nvPr/>
          </p:nvSpPr>
          <p:spPr>
            <a:xfrm>
              <a:off x="10636807" y="2506914"/>
              <a:ext cx="763457" cy="1231106"/>
            </a:xfrm>
            <a:prstGeom prst="rect">
              <a:avLst/>
            </a:prstGeom>
            <a:noFill/>
          </p:spPr>
          <p:txBody>
            <a:bodyPr wrap="none" rtlCol="0">
              <a:spAutoFit/>
            </a:bodyPr>
            <a:lstStyle/>
            <a:p>
              <a:r>
                <a:rPr lang="en-GB" sz="5400" b="1" dirty="0">
                  <a:ln>
                    <a:solidFill>
                      <a:sysClr val="windowText" lastClr="000000"/>
                    </a:solidFill>
                  </a:ln>
                  <a:solidFill>
                    <a:schemeClr val="bg1"/>
                  </a:solidFill>
                  <a:latin typeface="Century Gothic" panose="020B0502020202020204" pitchFamily="34" charset="0"/>
                </a:rPr>
                <a:t>3</a:t>
              </a:r>
            </a:p>
          </p:txBody>
        </p:sp>
      </p:grpSp>
      <p:sp>
        <p:nvSpPr>
          <p:cNvPr id="4" name="Pentagon 20">
            <a:extLst>
              <a:ext uri="{FF2B5EF4-FFF2-40B4-BE49-F238E27FC236}">
                <a16:creationId xmlns:a16="http://schemas.microsoft.com/office/drawing/2014/main" id="{F6076830-8B01-5C9E-04CE-B2446AFCBCD9}"/>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6</a:t>
            </a:r>
          </a:p>
        </p:txBody>
      </p:sp>
      <p:pic>
        <p:nvPicPr>
          <p:cNvPr id="11" name="Picture 2" descr="Careers and Enterprise Company">
            <a:extLst>
              <a:ext uri="{FF2B5EF4-FFF2-40B4-BE49-F238E27FC236}">
                <a16:creationId xmlns:a16="http://schemas.microsoft.com/office/drawing/2014/main" id="{1D55B0AF-C08B-1283-367B-F77C6B23F89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0B2C5EA0-86AC-7A11-1D24-AC0D1BADCDD6}"/>
              </a:ext>
            </a:extLst>
          </p:cNvPr>
          <p:cNvGrpSpPr/>
          <p:nvPr/>
        </p:nvGrpSpPr>
        <p:grpSpPr>
          <a:xfrm>
            <a:off x="475171" y="5005501"/>
            <a:ext cx="1227593" cy="1137804"/>
            <a:chOff x="271974" y="4095012"/>
            <a:chExt cx="1554572" cy="1554572"/>
          </a:xfrm>
        </p:grpSpPr>
        <p:pic>
          <p:nvPicPr>
            <p:cNvPr id="21" name="Picture 10" descr="pink and gold glitter nail polish">
              <a:extLst>
                <a:ext uri="{FF2B5EF4-FFF2-40B4-BE49-F238E27FC236}">
                  <a16:creationId xmlns:a16="http://schemas.microsoft.com/office/drawing/2014/main" id="{552EABDD-D5FB-F62F-4FD0-B77A36BE42C2}"/>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271974" y="4095012"/>
              <a:ext cx="1554572" cy="1554572"/>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162AA5D-7A87-0271-347D-06F45A9F7021}"/>
                </a:ext>
              </a:extLst>
            </p:cNvPr>
            <p:cNvSpPr txBox="1"/>
            <p:nvPr/>
          </p:nvSpPr>
          <p:spPr>
            <a:xfrm>
              <a:off x="627520" y="4255096"/>
              <a:ext cx="636477" cy="1181483"/>
            </a:xfrm>
            <a:prstGeom prst="rect">
              <a:avLst/>
            </a:prstGeom>
            <a:noFill/>
          </p:spPr>
          <p:txBody>
            <a:bodyPr wrap="square" rtlCol="0">
              <a:spAutoFit/>
            </a:bodyPr>
            <a:lstStyle/>
            <a:p>
              <a:r>
                <a:rPr lang="en-GB" sz="5400" b="1" dirty="0">
                  <a:ln>
                    <a:solidFill>
                      <a:sysClr val="windowText" lastClr="000000"/>
                    </a:solidFill>
                  </a:ln>
                  <a:solidFill>
                    <a:schemeClr val="bg1"/>
                  </a:solidFill>
                  <a:latin typeface="Century Gothic" panose="020B0502020202020204" pitchFamily="34" charset="0"/>
                </a:rPr>
                <a:t>4</a:t>
              </a:r>
            </a:p>
          </p:txBody>
        </p:sp>
      </p:grpSp>
      <p:sp>
        <p:nvSpPr>
          <p:cNvPr id="7" name="Slide Number Placeholder 1">
            <a:extLst>
              <a:ext uri="{FF2B5EF4-FFF2-40B4-BE49-F238E27FC236}">
                <a16:creationId xmlns:a16="http://schemas.microsoft.com/office/drawing/2014/main" id="{F8D7F590-8129-9F58-2384-E9D5FB3A6C53}"/>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10" name="Shape 114">
            <a:extLst>
              <a:ext uri="{FF2B5EF4-FFF2-40B4-BE49-F238E27FC236}">
                <a16:creationId xmlns:a16="http://schemas.microsoft.com/office/drawing/2014/main" id="{E4B815D7-04BF-3E8E-C1EE-A9AA24DA881D}"/>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Thinking about your future</a:t>
            </a:r>
          </a:p>
        </p:txBody>
      </p:sp>
    </p:spTree>
    <p:extLst>
      <p:ext uri="{BB962C8B-B14F-4D97-AF65-F5344CB8AC3E}">
        <p14:creationId xmlns:p14="http://schemas.microsoft.com/office/powerpoint/2010/main" val="390708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9" grpId="0" animBg="1"/>
      <p:bldP spid="44" grpId="0" animBg="1"/>
      <p:bldP spid="48" grpId="0" animBg="1"/>
      <p:bldP spid="5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29;p2">
            <a:extLst>
              <a:ext uri="{FF2B5EF4-FFF2-40B4-BE49-F238E27FC236}">
                <a16:creationId xmlns:a16="http://schemas.microsoft.com/office/drawing/2014/main" id="{0C40E254-0047-EF72-F951-C74E266C1255}"/>
              </a:ext>
            </a:extLst>
          </p:cNvPr>
          <p:cNvSpPr>
            <a:spLocks/>
          </p:cNvSpPr>
          <p:nvPr/>
        </p:nvSpPr>
        <p:spPr>
          <a:xfrm>
            <a:off x="0"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12" name="Rectangle: Rounded Corners 11">
            <a:extLst>
              <a:ext uri="{FF2B5EF4-FFF2-40B4-BE49-F238E27FC236}">
                <a16:creationId xmlns:a16="http://schemas.microsoft.com/office/drawing/2014/main" id="{FCC1978C-1907-7452-4C6F-5FA421B46A59}"/>
              </a:ext>
            </a:extLst>
          </p:cNvPr>
          <p:cNvSpPr/>
          <p:nvPr/>
        </p:nvSpPr>
        <p:spPr>
          <a:xfrm>
            <a:off x="424271" y="2898437"/>
            <a:ext cx="8295458" cy="1122203"/>
          </a:xfrm>
          <a:prstGeom prst="roundRect">
            <a:avLst/>
          </a:prstGeom>
          <a:solidFill>
            <a:srgbClr val="545E8F"/>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Century Gothic" panose="020B0502020202020204" pitchFamily="34" charset="0"/>
                <a:ea typeface="Helvetica Neue" panose="02000503000000020004" pitchFamily="2" charset="0"/>
                <a:cs typeface="Arial" panose="020B0604020202020204" pitchFamily="34" charset="0"/>
              </a:rPr>
              <a:t>Challenge:</a:t>
            </a:r>
          </a:p>
          <a:p>
            <a:pPr algn="ctr"/>
            <a:r>
              <a:rPr lang="en-GB" sz="1600" dirty="0">
                <a:solidFill>
                  <a:schemeClr val="bg1"/>
                </a:solidFill>
                <a:latin typeface="Century Gothic" panose="020B0502020202020204" pitchFamily="34" charset="0"/>
              </a:rPr>
              <a:t>Knowing how jobs are created could help you with an application. Think about and discuss how this information helps you with writing a successful application.  </a:t>
            </a:r>
            <a:endParaRPr lang="en-GB" sz="1200" dirty="0">
              <a:ln>
                <a:solidFill>
                  <a:srgbClr val="00A8A8"/>
                </a:solidFill>
              </a:ln>
              <a:solidFill>
                <a:schemeClr val="bg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grpSp>
        <p:nvGrpSpPr>
          <p:cNvPr id="8" name="Group 7">
            <a:extLst>
              <a:ext uri="{FF2B5EF4-FFF2-40B4-BE49-F238E27FC236}">
                <a16:creationId xmlns:a16="http://schemas.microsoft.com/office/drawing/2014/main" id="{EAFF1C5C-445B-4C57-9798-CBA45C286776}"/>
              </a:ext>
            </a:extLst>
          </p:cNvPr>
          <p:cNvGrpSpPr/>
          <p:nvPr/>
        </p:nvGrpSpPr>
        <p:grpSpPr>
          <a:xfrm>
            <a:off x="424271" y="1365337"/>
            <a:ext cx="1165929" cy="1214899"/>
            <a:chOff x="6215897" y="832516"/>
            <a:chExt cx="1554572" cy="1554572"/>
          </a:xfrm>
        </p:grpSpPr>
        <p:pic>
          <p:nvPicPr>
            <p:cNvPr id="57" name="Picture 12" descr="orange and black chair near wall">
              <a:extLst>
                <a:ext uri="{FF2B5EF4-FFF2-40B4-BE49-F238E27FC236}">
                  <a16:creationId xmlns:a16="http://schemas.microsoft.com/office/drawing/2014/main" id="{D6284A93-3830-4BCC-A292-A644DF95419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215897" y="832516"/>
              <a:ext cx="1554572" cy="1554572"/>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01EC2B0-E974-461F-B2CB-B9DE5865B21C}"/>
                </a:ext>
              </a:extLst>
            </p:cNvPr>
            <p:cNvSpPr txBox="1"/>
            <p:nvPr/>
          </p:nvSpPr>
          <p:spPr>
            <a:xfrm>
              <a:off x="6659578" y="1025027"/>
              <a:ext cx="763457" cy="1231107"/>
            </a:xfrm>
            <a:prstGeom prst="rect">
              <a:avLst/>
            </a:prstGeom>
            <a:noFill/>
          </p:spPr>
          <p:txBody>
            <a:bodyPr wrap="none" rtlCol="0">
              <a:spAutoFit/>
            </a:bodyPr>
            <a:lstStyle/>
            <a:p>
              <a:r>
                <a:rPr lang="en-GB" sz="5400" b="1" dirty="0">
                  <a:ln>
                    <a:solidFill>
                      <a:sysClr val="windowText" lastClr="000000"/>
                    </a:solidFill>
                  </a:ln>
                  <a:solidFill>
                    <a:schemeClr val="bg1"/>
                  </a:solidFill>
                  <a:latin typeface="Century Gothic" panose="020B0502020202020204" pitchFamily="34" charset="0"/>
                </a:rPr>
                <a:t>1</a:t>
              </a:r>
            </a:p>
          </p:txBody>
        </p:sp>
      </p:grpSp>
      <p:grpSp>
        <p:nvGrpSpPr>
          <p:cNvPr id="49" name="Group 48">
            <a:extLst>
              <a:ext uri="{FF2B5EF4-FFF2-40B4-BE49-F238E27FC236}">
                <a16:creationId xmlns:a16="http://schemas.microsoft.com/office/drawing/2014/main" id="{703DE512-9E41-49F1-8F77-74A5E547E0C8}"/>
              </a:ext>
            </a:extLst>
          </p:cNvPr>
          <p:cNvGrpSpPr/>
          <p:nvPr/>
        </p:nvGrpSpPr>
        <p:grpSpPr>
          <a:xfrm>
            <a:off x="6751790" y="4297349"/>
            <a:ext cx="1165929" cy="1214899"/>
            <a:chOff x="397954" y="1874428"/>
            <a:chExt cx="1554572" cy="1554572"/>
          </a:xfrm>
        </p:grpSpPr>
        <p:pic>
          <p:nvPicPr>
            <p:cNvPr id="50" name="Picture 2">
              <a:extLst>
                <a:ext uri="{FF2B5EF4-FFF2-40B4-BE49-F238E27FC236}">
                  <a16:creationId xmlns:a16="http://schemas.microsoft.com/office/drawing/2014/main" id="{B6DABE35-D45D-4E16-8205-E8286C70727D}"/>
                </a:ext>
              </a:extLst>
            </p:cNvPr>
            <p:cNvPicPr>
              <a:picLocks noChangeAspect="1" noChangeArrowheads="1"/>
            </p:cNvPicPr>
            <p:nvPr/>
          </p:nvPicPr>
          <p:blipFill rotWithShape="1">
            <a:blip r:embed="rId4" cstate="print">
              <a:alphaModFix amt="85000"/>
              <a:extLst>
                <a:ext uri="{28A0092B-C50C-407E-A947-70E740481C1C}">
                  <a14:useLocalDpi xmlns:a14="http://schemas.microsoft.com/office/drawing/2010/main"/>
                </a:ext>
              </a:extLst>
            </a:blip>
            <a:srcRect/>
            <a:stretch/>
          </p:blipFill>
          <p:spPr bwMode="auto">
            <a:xfrm>
              <a:off x="397954" y="1874428"/>
              <a:ext cx="1554572" cy="1554572"/>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C758EBDF-2EA4-407F-82DB-EB97C4D4BEF3}"/>
                </a:ext>
              </a:extLst>
            </p:cNvPr>
            <p:cNvSpPr txBox="1"/>
            <p:nvPr/>
          </p:nvSpPr>
          <p:spPr>
            <a:xfrm>
              <a:off x="831235" y="2066329"/>
              <a:ext cx="763457" cy="1231107"/>
            </a:xfrm>
            <a:prstGeom prst="rect">
              <a:avLst/>
            </a:prstGeom>
            <a:noFill/>
          </p:spPr>
          <p:txBody>
            <a:bodyPr wrap="none" rtlCol="0">
              <a:spAutoFit/>
            </a:bodyPr>
            <a:lstStyle/>
            <a:p>
              <a:r>
                <a:rPr lang="en-GB" sz="5400" b="1" dirty="0">
                  <a:ln>
                    <a:solidFill>
                      <a:sysClr val="windowText" lastClr="000000"/>
                    </a:solidFill>
                  </a:ln>
                  <a:solidFill>
                    <a:schemeClr val="bg1"/>
                  </a:solidFill>
                  <a:latin typeface="Century Gothic" panose="020B0502020202020204" pitchFamily="34" charset="0"/>
                </a:rPr>
                <a:t>5</a:t>
              </a:r>
            </a:p>
          </p:txBody>
        </p:sp>
      </p:grpSp>
      <p:grpSp>
        <p:nvGrpSpPr>
          <p:cNvPr id="5" name="Group 4">
            <a:extLst>
              <a:ext uri="{FF2B5EF4-FFF2-40B4-BE49-F238E27FC236}">
                <a16:creationId xmlns:a16="http://schemas.microsoft.com/office/drawing/2014/main" id="{957095FA-6A07-405C-8611-2AFAE27141A0}"/>
              </a:ext>
            </a:extLst>
          </p:cNvPr>
          <p:cNvGrpSpPr/>
          <p:nvPr/>
        </p:nvGrpSpPr>
        <p:grpSpPr>
          <a:xfrm>
            <a:off x="5106232" y="1365337"/>
            <a:ext cx="1165153" cy="1214091"/>
            <a:chOff x="4411131" y="2316658"/>
            <a:chExt cx="1553537" cy="1553537"/>
          </a:xfrm>
        </p:grpSpPr>
        <p:pic>
          <p:nvPicPr>
            <p:cNvPr id="2054" name="Picture 6" descr="yellow sticky notes on white wall">
              <a:extLst>
                <a:ext uri="{FF2B5EF4-FFF2-40B4-BE49-F238E27FC236}">
                  <a16:creationId xmlns:a16="http://schemas.microsoft.com/office/drawing/2014/main" id="{C35040CB-4622-49D6-8F32-3E2AF9AD0415}"/>
                </a:ext>
              </a:extLst>
            </p:cNvPr>
            <p:cNvPicPr>
              <a:picLocks noChangeAspect="1" noChangeArrowheads="1"/>
            </p:cNvPicPr>
            <p:nvPr/>
          </p:nvPicPr>
          <p:blipFill rotWithShape="1">
            <a:blip r:embed="rId5" cstate="print">
              <a:alphaModFix amt="85000"/>
              <a:extLst>
                <a:ext uri="{28A0092B-C50C-407E-A947-70E740481C1C}">
                  <a14:useLocalDpi xmlns:a14="http://schemas.microsoft.com/office/drawing/2010/main"/>
                </a:ext>
              </a:extLst>
            </a:blip>
            <a:srcRect/>
            <a:stretch/>
          </p:blipFill>
          <p:spPr bwMode="auto">
            <a:xfrm>
              <a:off x="4411131" y="2316658"/>
              <a:ext cx="1553537" cy="1553537"/>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79813453-26C6-456B-B5E0-9D4730489305}"/>
                </a:ext>
              </a:extLst>
            </p:cNvPr>
            <p:cNvSpPr txBox="1"/>
            <p:nvPr/>
          </p:nvSpPr>
          <p:spPr>
            <a:xfrm>
              <a:off x="4843378" y="2507525"/>
              <a:ext cx="763457" cy="1231106"/>
            </a:xfrm>
            <a:prstGeom prst="rect">
              <a:avLst/>
            </a:prstGeom>
            <a:noFill/>
          </p:spPr>
          <p:txBody>
            <a:bodyPr wrap="none" rtlCol="0">
              <a:spAutoFit/>
            </a:bodyPr>
            <a:lstStyle/>
            <a:p>
              <a:r>
                <a:rPr lang="en-GB" sz="5400" b="1" dirty="0">
                  <a:ln>
                    <a:solidFill>
                      <a:sysClr val="windowText" lastClr="000000"/>
                    </a:solidFill>
                  </a:ln>
                  <a:solidFill>
                    <a:schemeClr val="bg1"/>
                  </a:solidFill>
                  <a:latin typeface="Century Gothic" panose="020B0502020202020204" pitchFamily="34" charset="0"/>
                </a:rPr>
                <a:t>2</a:t>
              </a:r>
            </a:p>
          </p:txBody>
        </p:sp>
      </p:grpSp>
      <p:grpSp>
        <p:nvGrpSpPr>
          <p:cNvPr id="6" name="Group 5">
            <a:extLst>
              <a:ext uri="{FF2B5EF4-FFF2-40B4-BE49-F238E27FC236}">
                <a16:creationId xmlns:a16="http://schemas.microsoft.com/office/drawing/2014/main" id="{306BB074-F775-4794-BFC0-0AA8175DA236}"/>
              </a:ext>
            </a:extLst>
          </p:cNvPr>
          <p:cNvGrpSpPr/>
          <p:nvPr/>
        </p:nvGrpSpPr>
        <p:grpSpPr>
          <a:xfrm>
            <a:off x="1130145" y="4277982"/>
            <a:ext cx="1165930" cy="1214900"/>
            <a:chOff x="10203526" y="2314402"/>
            <a:chExt cx="1554573" cy="1554573"/>
          </a:xfrm>
        </p:grpSpPr>
        <p:pic>
          <p:nvPicPr>
            <p:cNvPr id="2056" name="Picture 8" descr="magnifying glass on white table">
              <a:extLst>
                <a:ext uri="{FF2B5EF4-FFF2-40B4-BE49-F238E27FC236}">
                  <a16:creationId xmlns:a16="http://schemas.microsoft.com/office/drawing/2014/main" id="{A6AD597E-D4BF-4BC8-9885-3CC25FD149DC}"/>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0203526" y="2314402"/>
              <a:ext cx="1554573" cy="1554573"/>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BA3C8CFF-18B7-4712-A626-7329D1048FE7}"/>
                </a:ext>
              </a:extLst>
            </p:cNvPr>
            <p:cNvSpPr txBox="1"/>
            <p:nvPr/>
          </p:nvSpPr>
          <p:spPr>
            <a:xfrm>
              <a:off x="10636807" y="2506914"/>
              <a:ext cx="763457" cy="1231106"/>
            </a:xfrm>
            <a:prstGeom prst="rect">
              <a:avLst/>
            </a:prstGeom>
            <a:noFill/>
          </p:spPr>
          <p:txBody>
            <a:bodyPr wrap="none" rtlCol="0">
              <a:spAutoFit/>
            </a:bodyPr>
            <a:lstStyle/>
            <a:p>
              <a:r>
                <a:rPr lang="en-GB" sz="5400" b="1" dirty="0">
                  <a:ln>
                    <a:solidFill>
                      <a:sysClr val="windowText" lastClr="000000"/>
                    </a:solidFill>
                  </a:ln>
                  <a:solidFill>
                    <a:schemeClr val="bg1"/>
                  </a:solidFill>
                  <a:latin typeface="Century Gothic" panose="020B0502020202020204" pitchFamily="34" charset="0"/>
                </a:rPr>
                <a:t>3</a:t>
              </a:r>
            </a:p>
          </p:txBody>
        </p:sp>
      </p:grpSp>
      <p:sp>
        <p:nvSpPr>
          <p:cNvPr id="4" name="Pentagon 20">
            <a:extLst>
              <a:ext uri="{FF2B5EF4-FFF2-40B4-BE49-F238E27FC236}">
                <a16:creationId xmlns:a16="http://schemas.microsoft.com/office/drawing/2014/main" id="{F6076830-8B01-5C9E-04CE-B2446AFCBCD9}"/>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6</a:t>
            </a:r>
          </a:p>
        </p:txBody>
      </p:sp>
      <p:pic>
        <p:nvPicPr>
          <p:cNvPr id="11" name="Picture 2" descr="Careers and Enterprise Company">
            <a:extLst>
              <a:ext uri="{FF2B5EF4-FFF2-40B4-BE49-F238E27FC236}">
                <a16:creationId xmlns:a16="http://schemas.microsoft.com/office/drawing/2014/main" id="{1D55B0AF-C08B-1283-367B-F77C6B23F89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0B2C5EA0-86AC-7A11-1D24-AC0D1BADCDD6}"/>
              </a:ext>
            </a:extLst>
          </p:cNvPr>
          <p:cNvGrpSpPr/>
          <p:nvPr/>
        </p:nvGrpSpPr>
        <p:grpSpPr>
          <a:xfrm>
            <a:off x="3958204" y="4335897"/>
            <a:ext cx="1227593" cy="1137804"/>
            <a:chOff x="271974" y="4095012"/>
            <a:chExt cx="1554572" cy="1554572"/>
          </a:xfrm>
        </p:grpSpPr>
        <p:pic>
          <p:nvPicPr>
            <p:cNvPr id="21" name="Picture 10" descr="pink and gold glitter nail polish">
              <a:extLst>
                <a:ext uri="{FF2B5EF4-FFF2-40B4-BE49-F238E27FC236}">
                  <a16:creationId xmlns:a16="http://schemas.microsoft.com/office/drawing/2014/main" id="{552EABDD-D5FB-F62F-4FD0-B77A36BE42C2}"/>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271974" y="4095012"/>
              <a:ext cx="1554572" cy="1554572"/>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162AA5D-7A87-0271-347D-06F45A9F7021}"/>
                </a:ext>
              </a:extLst>
            </p:cNvPr>
            <p:cNvSpPr txBox="1"/>
            <p:nvPr/>
          </p:nvSpPr>
          <p:spPr>
            <a:xfrm>
              <a:off x="627520" y="4255096"/>
              <a:ext cx="636477" cy="1181483"/>
            </a:xfrm>
            <a:prstGeom prst="rect">
              <a:avLst/>
            </a:prstGeom>
            <a:noFill/>
          </p:spPr>
          <p:txBody>
            <a:bodyPr wrap="square" rtlCol="0">
              <a:spAutoFit/>
            </a:bodyPr>
            <a:lstStyle/>
            <a:p>
              <a:r>
                <a:rPr lang="en-GB" sz="5400" b="1" dirty="0">
                  <a:ln>
                    <a:solidFill>
                      <a:sysClr val="windowText" lastClr="000000"/>
                    </a:solidFill>
                  </a:ln>
                  <a:solidFill>
                    <a:schemeClr val="bg1"/>
                  </a:solidFill>
                  <a:latin typeface="Century Gothic" panose="020B0502020202020204" pitchFamily="34" charset="0"/>
                </a:rPr>
                <a:t>4</a:t>
              </a:r>
            </a:p>
          </p:txBody>
        </p:sp>
      </p:grpSp>
      <p:sp>
        <p:nvSpPr>
          <p:cNvPr id="7" name="Slide Number Placeholder 1">
            <a:extLst>
              <a:ext uri="{FF2B5EF4-FFF2-40B4-BE49-F238E27FC236}">
                <a16:creationId xmlns:a16="http://schemas.microsoft.com/office/drawing/2014/main" id="{F8D7F590-8129-9F58-2384-E9D5FB3A6C53}"/>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10" name="Shape 114">
            <a:extLst>
              <a:ext uri="{FF2B5EF4-FFF2-40B4-BE49-F238E27FC236}">
                <a16:creationId xmlns:a16="http://schemas.microsoft.com/office/drawing/2014/main" id="{E4B815D7-04BF-3E8E-C1EE-A9AA24DA881D}"/>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Thinking about your future</a:t>
            </a:r>
          </a:p>
        </p:txBody>
      </p:sp>
      <p:sp>
        <p:nvSpPr>
          <p:cNvPr id="13" name="Rectangle: Rounded Corners 12">
            <a:extLst>
              <a:ext uri="{FF2B5EF4-FFF2-40B4-BE49-F238E27FC236}">
                <a16:creationId xmlns:a16="http://schemas.microsoft.com/office/drawing/2014/main" id="{D6C10367-27C1-A11A-38CE-F7CA9DC75199}"/>
              </a:ext>
            </a:extLst>
          </p:cNvPr>
          <p:cNvSpPr/>
          <p:nvPr/>
        </p:nvSpPr>
        <p:spPr>
          <a:xfrm>
            <a:off x="1929736" y="1670838"/>
            <a:ext cx="2020373" cy="652002"/>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Identify the vacancy</a:t>
            </a:r>
          </a:p>
        </p:txBody>
      </p:sp>
      <p:sp>
        <p:nvSpPr>
          <p:cNvPr id="14" name="Rectangle: Rounded Corners 13">
            <a:extLst>
              <a:ext uri="{FF2B5EF4-FFF2-40B4-BE49-F238E27FC236}">
                <a16:creationId xmlns:a16="http://schemas.microsoft.com/office/drawing/2014/main" id="{D5B0EDCD-2249-E2E2-A188-62C2E37DA8CE}"/>
              </a:ext>
            </a:extLst>
          </p:cNvPr>
          <p:cNvSpPr/>
          <p:nvPr/>
        </p:nvSpPr>
        <p:spPr>
          <a:xfrm>
            <a:off x="6595570" y="1664226"/>
            <a:ext cx="2124159" cy="660872"/>
          </a:xfrm>
          <a:prstGeom prst="roundRect">
            <a:avLst/>
          </a:prstGeom>
          <a:solidFill>
            <a:srgbClr val="E58F8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Job analysis</a:t>
            </a:r>
          </a:p>
        </p:txBody>
      </p:sp>
      <p:sp>
        <p:nvSpPr>
          <p:cNvPr id="15" name="Rectangle: Rounded Corners 14">
            <a:extLst>
              <a:ext uri="{FF2B5EF4-FFF2-40B4-BE49-F238E27FC236}">
                <a16:creationId xmlns:a16="http://schemas.microsoft.com/office/drawing/2014/main" id="{9498C0DD-6769-919A-E6DC-270DBBEDB128}"/>
              </a:ext>
            </a:extLst>
          </p:cNvPr>
          <p:cNvSpPr/>
          <p:nvPr/>
        </p:nvSpPr>
        <p:spPr>
          <a:xfrm>
            <a:off x="651031" y="5795349"/>
            <a:ext cx="2124159" cy="652002"/>
          </a:xfrm>
          <a:prstGeom prst="roundRect">
            <a:avLst/>
          </a:prstGeom>
          <a:solidFill>
            <a:srgbClr val="E0B66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Create a job description</a:t>
            </a:r>
          </a:p>
        </p:txBody>
      </p:sp>
      <p:sp>
        <p:nvSpPr>
          <p:cNvPr id="16" name="Rectangle: Rounded Corners 15">
            <a:extLst>
              <a:ext uri="{FF2B5EF4-FFF2-40B4-BE49-F238E27FC236}">
                <a16:creationId xmlns:a16="http://schemas.microsoft.com/office/drawing/2014/main" id="{88907B1C-3F73-58DA-39D3-CB75892C764C}"/>
              </a:ext>
            </a:extLst>
          </p:cNvPr>
          <p:cNvSpPr/>
          <p:nvPr/>
        </p:nvSpPr>
        <p:spPr>
          <a:xfrm>
            <a:off x="3602716" y="5795349"/>
            <a:ext cx="1938568" cy="654874"/>
          </a:xfrm>
          <a:prstGeom prst="roundRect">
            <a:avLst/>
          </a:prstGeom>
          <a:solidFill>
            <a:srgbClr val="94B1CA"/>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Create a person specification</a:t>
            </a:r>
          </a:p>
        </p:txBody>
      </p:sp>
      <p:sp>
        <p:nvSpPr>
          <p:cNvPr id="17" name="Rectangle: Rounded Corners 16">
            <a:extLst>
              <a:ext uri="{FF2B5EF4-FFF2-40B4-BE49-F238E27FC236}">
                <a16:creationId xmlns:a16="http://schemas.microsoft.com/office/drawing/2014/main" id="{25E3CE5A-5DB7-61DD-383A-AB2A2EDC965B}"/>
              </a:ext>
            </a:extLst>
          </p:cNvPr>
          <p:cNvSpPr/>
          <p:nvPr/>
        </p:nvSpPr>
        <p:spPr>
          <a:xfrm>
            <a:off x="6280562" y="5795349"/>
            <a:ext cx="2124159" cy="652002"/>
          </a:xfrm>
          <a:prstGeom prst="roundRect">
            <a:avLst/>
          </a:prstGeom>
          <a:solidFill>
            <a:srgbClr val="DFDEDB"/>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Advertise the job</a:t>
            </a:r>
          </a:p>
        </p:txBody>
      </p:sp>
    </p:spTree>
    <p:extLst>
      <p:ext uri="{BB962C8B-B14F-4D97-AF65-F5344CB8AC3E}">
        <p14:creationId xmlns:p14="http://schemas.microsoft.com/office/powerpoint/2010/main" val="564466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rget with various rings of accuracy">
            <a:extLst>
              <a:ext uri="{FF2B5EF4-FFF2-40B4-BE49-F238E27FC236}">
                <a16:creationId xmlns:a16="http://schemas.microsoft.com/office/drawing/2014/main" id="{927ED88D-671E-A6BA-DC19-24B719FA916C}"/>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729" y="1015325"/>
            <a:ext cx="9144000" cy="5842675"/>
          </a:xfrm>
          <a:prstGeom prst="rect">
            <a:avLst/>
          </a:prstGeom>
        </p:spPr>
      </p:pic>
      <p:sp>
        <p:nvSpPr>
          <p:cNvPr id="2" name="Google Shape;329;p2">
            <a:extLst>
              <a:ext uri="{FF2B5EF4-FFF2-40B4-BE49-F238E27FC236}">
                <a16:creationId xmlns:a16="http://schemas.microsoft.com/office/drawing/2014/main" id="{4E5AB89F-EBE0-8CE1-14DF-B4EDD6DD4CB8}"/>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28" name="Rectangle: Rounded Corners 27">
            <a:extLst>
              <a:ext uri="{FF2B5EF4-FFF2-40B4-BE49-F238E27FC236}">
                <a16:creationId xmlns:a16="http://schemas.microsoft.com/office/drawing/2014/main" id="{C03DB601-9852-4047-8A2C-24F7B6A82941}"/>
              </a:ext>
            </a:extLst>
          </p:cNvPr>
          <p:cNvSpPr/>
          <p:nvPr/>
        </p:nvSpPr>
        <p:spPr>
          <a:xfrm>
            <a:off x="408908" y="1396964"/>
            <a:ext cx="8320726" cy="1531537"/>
          </a:xfrm>
          <a:prstGeom prst="roundRect">
            <a:avLst/>
          </a:prstGeom>
          <a:solidFill>
            <a:srgbClr val="DD7558"/>
          </a:solidFill>
          <a:ln w="28575">
            <a:solidFill>
              <a:srgbClr val="6BA9D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95000"/>
                    <a:lumOff val="5000"/>
                  </a:schemeClr>
                </a:solidFill>
                <a:latin typeface="Century Gothic" panose="020B0502020202020204" pitchFamily="34" charset="0"/>
                <a:cs typeface="Arial" panose="020B0604020202020204" pitchFamily="34" charset="0"/>
              </a:rPr>
              <a:t>Individual reflection (3-5 mins)</a:t>
            </a:r>
          </a:p>
          <a:p>
            <a:pPr algn="ctr"/>
            <a:r>
              <a:rPr lang="en-GB" sz="1600" dirty="0">
                <a:solidFill>
                  <a:schemeClr val="tx1">
                    <a:lumMod val="95000"/>
                    <a:lumOff val="5000"/>
                  </a:schemeClr>
                </a:solidFill>
                <a:latin typeface="Century Gothic" panose="020B0502020202020204" pitchFamily="34" charset="0"/>
                <a:cs typeface="Arial" panose="020B0604020202020204" pitchFamily="34" charset="0"/>
              </a:rPr>
              <a:t>Now you’ve listened to everything in this lesson, do you have a </a:t>
            </a:r>
            <a:r>
              <a:rPr lang="en-GB" sz="1600" b="1" dirty="0">
                <a:solidFill>
                  <a:schemeClr val="tx1">
                    <a:lumMod val="95000"/>
                    <a:lumOff val="5000"/>
                  </a:schemeClr>
                </a:solidFill>
                <a:latin typeface="Century Gothic" panose="020B0502020202020204" pitchFamily="34" charset="0"/>
                <a:cs typeface="Arial" panose="020B0604020202020204" pitchFamily="34" charset="0"/>
              </a:rPr>
              <a:t>better idea </a:t>
            </a:r>
            <a:r>
              <a:rPr lang="en-GB" sz="1600" dirty="0">
                <a:solidFill>
                  <a:schemeClr val="tx1">
                    <a:lumMod val="95000"/>
                    <a:lumOff val="5000"/>
                  </a:schemeClr>
                </a:solidFill>
                <a:latin typeface="Century Gothic" panose="020B0502020202020204" pitchFamily="34" charset="0"/>
                <a:cs typeface="Arial" panose="020B0604020202020204" pitchFamily="34" charset="0"/>
              </a:rPr>
              <a:t>of where you </a:t>
            </a:r>
            <a:r>
              <a:rPr lang="en-GB" sz="1600" b="1" dirty="0">
                <a:solidFill>
                  <a:schemeClr val="tx1">
                    <a:lumMod val="95000"/>
                    <a:lumOff val="5000"/>
                  </a:schemeClr>
                </a:solidFill>
                <a:latin typeface="Century Gothic" panose="020B0502020202020204" pitchFamily="34" charset="0"/>
                <a:cs typeface="Arial" panose="020B0604020202020204" pitchFamily="34" charset="0"/>
              </a:rPr>
              <a:t>want to go </a:t>
            </a:r>
            <a:r>
              <a:rPr lang="en-GB" sz="1600" dirty="0">
                <a:solidFill>
                  <a:schemeClr val="tx1">
                    <a:lumMod val="95000"/>
                    <a:lumOff val="5000"/>
                  </a:schemeClr>
                </a:solidFill>
                <a:latin typeface="Century Gothic" panose="020B0502020202020204" pitchFamily="34" charset="0"/>
                <a:cs typeface="Arial" panose="020B0604020202020204" pitchFamily="34" charset="0"/>
              </a:rPr>
              <a:t>and </a:t>
            </a:r>
            <a:r>
              <a:rPr lang="en-GB" sz="1600" b="1" dirty="0">
                <a:solidFill>
                  <a:schemeClr val="tx1">
                    <a:lumMod val="95000"/>
                    <a:lumOff val="5000"/>
                  </a:schemeClr>
                </a:solidFill>
                <a:latin typeface="Century Gothic" panose="020B0502020202020204" pitchFamily="34" charset="0"/>
                <a:cs typeface="Arial" panose="020B0604020202020204" pitchFamily="34" charset="0"/>
              </a:rPr>
              <a:t>what you would like to do</a:t>
            </a:r>
            <a:r>
              <a:rPr lang="en-GB" sz="1600" dirty="0">
                <a:solidFill>
                  <a:schemeClr val="tx1">
                    <a:lumMod val="95000"/>
                    <a:lumOff val="5000"/>
                  </a:schemeClr>
                </a:solidFill>
                <a:latin typeface="Century Gothic" panose="020B0502020202020204" pitchFamily="34" charset="0"/>
                <a:cs typeface="Arial" panose="020B0604020202020204" pitchFamily="34" charset="0"/>
              </a:rPr>
              <a:t>? If so, have you </a:t>
            </a:r>
            <a:r>
              <a:rPr lang="en-GB" sz="1600" b="1" dirty="0">
                <a:solidFill>
                  <a:schemeClr val="tx1">
                    <a:lumMod val="95000"/>
                    <a:lumOff val="5000"/>
                  </a:schemeClr>
                </a:solidFill>
                <a:latin typeface="Century Gothic" panose="020B0502020202020204" pitchFamily="34" charset="0"/>
                <a:cs typeface="Arial" panose="020B0604020202020204" pitchFamily="34" charset="0"/>
              </a:rPr>
              <a:t>thought</a:t>
            </a:r>
            <a:r>
              <a:rPr lang="en-GB" sz="1600" dirty="0">
                <a:solidFill>
                  <a:schemeClr val="tx1">
                    <a:lumMod val="95000"/>
                    <a:lumOff val="5000"/>
                  </a:schemeClr>
                </a:solidFill>
                <a:latin typeface="Century Gothic" panose="020B0502020202020204" pitchFamily="34" charset="0"/>
                <a:cs typeface="Arial" panose="020B0604020202020204" pitchFamily="34" charset="0"/>
              </a:rPr>
              <a:t> of what you need to </a:t>
            </a:r>
            <a:r>
              <a:rPr lang="en-GB" sz="1600" b="1" dirty="0">
                <a:solidFill>
                  <a:schemeClr val="tx1">
                    <a:lumMod val="95000"/>
                    <a:lumOff val="5000"/>
                  </a:schemeClr>
                </a:solidFill>
                <a:latin typeface="Century Gothic" panose="020B0502020202020204" pitchFamily="34" charset="0"/>
                <a:cs typeface="Arial" panose="020B0604020202020204" pitchFamily="34" charset="0"/>
              </a:rPr>
              <a:t>prioritise</a:t>
            </a:r>
            <a:r>
              <a:rPr lang="en-GB" sz="1600" dirty="0">
                <a:solidFill>
                  <a:schemeClr val="tx1">
                    <a:lumMod val="95000"/>
                    <a:lumOff val="5000"/>
                  </a:schemeClr>
                </a:solidFill>
                <a:latin typeface="Century Gothic" panose="020B0502020202020204" pitchFamily="34" charset="0"/>
                <a:cs typeface="Arial" panose="020B0604020202020204" pitchFamily="34" charset="0"/>
              </a:rPr>
              <a:t> to get there? What </a:t>
            </a:r>
            <a:r>
              <a:rPr lang="en-GB" sz="1600" b="1" dirty="0">
                <a:solidFill>
                  <a:schemeClr val="tx1">
                    <a:lumMod val="95000"/>
                    <a:lumOff val="5000"/>
                  </a:schemeClr>
                </a:solidFill>
                <a:latin typeface="Century Gothic" panose="020B0502020202020204" pitchFamily="34" charset="0"/>
                <a:cs typeface="Arial" panose="020B0604020202020204" pitchFamily="34" charset="0"/>
              </a:rPr>
              <a:t>targets</a:t>
            </a:r>
            <a:r>
              <a:rPr lang="en-GB" sz="1600" dirty="0">
                <a:solidFill>
                  <a:schemeClr val="tx1">
                    <a:lumMod val="95000"/>
                    <a:lumOff val="5000"/>
                  </a:schemeClr>
                </a:solidFill>
                <a:latin typeface="Century Gothic" panose="020B0502020202020204" pitchFamily="34" charset="0"/>
                <a:cs typeface="Arial" panose="020B0604020202020204" pitchFamily="34" charset="0"/>
              </a:rPr>
              <a:t> do you need to set yourself to </a:t>
            </a:r>
            <a:r>
              <a:rPr lang="en-GB" sz="1600" b="1" dirty="0">
                <a:solidFill>
                  <a:schemeClr val="tx1">
                    <a:lumMod val="95000"/>
                    <a:lumOff val="5000"/>
                  </a:schemeClr>
                </a:solidFill>
                <a:latin typeface="Century Gothic" panose="020B0502020202020204" pitchFamily="34" charset="0"/>
                <a:cs typeface="Arial" panose="020B0604020202020204" pitchFamily="34" charset="0"/>
              </a:rPr>
              <a:t>reach your goals</a:t>
            </a:r>
            <a:r>
              <a:rPr lang="en-GB" sz="1600" dirty="0">
                <a:solidFill>
                  <a:schemeClr val="tx1">
                    <a:lumMod val="95000"/>
                    <a:lumOff val="5000"/>
                  </a:schemeClr>
                </a:solidFill>
                <a:latin typeface="Century Gothic" panose="020B0502020202020204" pitchFamily="34" charset="0"/>
                <a:cs typeface="Arial" panose="020B0604020202020204" pitchFamily="34" charset="0"/>
              </a:rPr>
              <a:t>? Use the ideas below to help you.</a:t>
            </a:r>
          </a:p>
        </p:txBody>
      </p:sp>
      <p:sp>
        <p:nvSpPr>
          <p:cNvPr id="53" name="Rectangle: Rounded Corners 52">
            <a:extLst>
              <a:ext uri="{FF2B5EF4-FFF2-40B4-BE49-F238E27FC236}">
                <a16:creationId xmlns:a16="http://schemas.microsoft.com/office/drawing/2014/main" id="{CD9220F9-E01C-4D70-BD22-609CD36E3420}"/>
              </a:ext>
            </a:extLst>
          </p:cNvPr>
          <p:cNvSpPr/>
          <p:nvPr/>
        </p:nvSpPr>
        <p:spPr>
          <a:xfrm>
            <a:off x="408907" y="3416122"/>
            <a:ext cx="3601030" cy="1290973"/>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Map out the small steps you need to take </a:t>
            </a:r>
            <a:r>
              <a:rPr lang="en-GB" sz="1600"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to keep you focused and </a:t>
            </a:r>
            <a:r>
              <a:rPr lang="en-GB" sz="1600" b="1"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on track to your best future</a:t>
            </a:r>
            <a:r>
              <a:rPr lang="en-GB" sz="1600"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a:t>
            </a:r>
            <a:endParaRPr lang="en-GB" sz="1600" b="1"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29" name="Rectangle: Rounded Corners 28">
            <a:extLst>
              <a:ext uri="{FF2B5EF4-FFF2-40B4-BE49-F238E27FC236}">
                <a16:creationId xmlns:a16="http://schemas.microsoft.com/office/drawing/2014/main" id="{3F48BCAA-C360-4D9D-BB51-3B6BBFA5986F}"/>
              </a:ext>
            </a:extLst>
          </p:cNvPr>
          <p:cNvSpPr/>
          <p:nvPr/>
        </p:nvSpPr>
        <p:spPr>
          <a:xfrm>
            <a:off x="5523140" y="3416121"/>
            <a:ext cx="3211956" cy="1290974"/>
          </a:xfrm>
          <a:prstGeom prst="roundRect">
            <a:avLst/>
          </a:prstGeom>
          <a:solidFill>
            <a:srgbClr val="6BA9D3"/>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Discuss </a:t>
            </a:r>
            <a:r>
              <a:rPr lang="en-GB" sz="1600"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what you want to do and how you will get there with</a:t>
            </a:r>
            <a:r>
              <a:rPr lang="en-GB" sz="1600" b="1"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 friends and family</a:t>
            </a:r>
            <a:r>
              <a:rPr lang="en-GB" sz="1600"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a:t>
            </a:r>
            <a:endParaRPr lang="en-GB" sz="16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31" name="Rectangle: Rounded Corners 30">
            <a:extLst>
              <a:ext uri="{FF2B5EF4-FFF2-40B4-BE49-F238E27FC236}">
                <a16:creationId xmlns:a16="http://schemas.microsoft.com/office/drawing/2014/main" id="{2A25E846-22D4-4307-B3BF-D65497E6F628}"/>
              </a:ext>
            </a:extLst>
          </p:cNvPr>
          <p:cNvSpPr/>
          <p:nvPr/>
        </p:nvSpPr>
        <p:spPr>
          <a:xfrm>
            <a:off x="408907" y="5113602"/>
            <a:ext cx="3601030" cy="1290973"/>
          </a:xfrm>
          <a:prstGeom prst="roundRect">
            <a:avLst/>
          </a:prstGeom>
          <a:solidFill>
            <a:srgbClr val="E58F8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Set yourself </a:t>
            </a:r>
            <a:r>
              <a:rPr lang="en-GB" sz="1600" b="1" dirty="0">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rPr>
              <a:t>SMART targets </a:t>
            </a:r>
            <a:r>
              <a:rPr lang="en-GB" sz="1600"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to get there. SMART targets are </a:t>
            </a:r>
            <a:r>
              <a:rPr lang="en-GB" sz="1600" b="1"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Specific</a:t>
            </a:r>
            <a:r>
              <a:rPr lang="en-GB" sz="1600"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 </a:t>
            </a:r>
            <a:r>
              <a:rPr lang="en-GB" sz="1600" b="1"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Measurable</a:t>
            </a:r>
            <a:r>
              <a:rPr lang="en-GB" sz="1600"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 </a:t>
            </a:r>
            <a:r>
              <a:rPr lang="en-GB" sz="1600" b="1"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Accepted</a:t>
            </a:r>
            <a:r>
              <a:rPr lang="en-GB" sz="1600"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 </a:t>
            </a:r>
            <a:r>
              <a:rPr lang="en-GB" sz="1600" b="1"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Realistic</a:t>
            </a:r>
            <a:r>
              <a:rPr lang="en-GB" sz="1600"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 and </a:t>
            </a:r>
            <a:r>
              <a:rPr lang="en-GB" sz="1600" b="1"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Time-bound</a:t>
            </a:r>
            <a:r>
              <a:rPr lang="en-GB" sz="1600"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a:t>
            </a:r>
            <a:endParaRPr lang="en-GB" sz="1600" dirty="0">
              <a:solidFill>
                <a:schemeClr val="tx1"/>
              </a:solidFill>
              <a:latin typeface="Century Gothic" panose="020B0502020202020204" pitchFamily="34" charset="0"/>
              <a:cs typeface="Arial" panose="020B0604020202020204" pitchFamily="34" charset="0"/>
            </a:endParaRPr>
          </a:p>
        </p:txBody>
      </p:sp>
      <p:sp>
        <p:nvSpPr>
          <p:cNvPr id="3" name="Pentagon 20">
            <a:extLst>
              <a:ext uri="{FF2B5EF4-FFF2-40B4-BE49-F238E27FC236}">
                <a16:creationId xmlns:a16="http://schemas.microsoft.com/office/drawing/2014/main" id="{22099A78-52C3-5631-AE4D-CF25FFE7D1E9}"/>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6</a:t>
            </a:r>
          </a:p>
        </p:txBody>
      </p:sp>
      <p:pic>
        <p:nvPicPr>
          <p:cNvPr id="5" name="Picture 2" descr="Careers and Enterprise Company">
            <a:extLst>
              <a:ext uri="{FF2B5EF4-FFF2-40B4-BE49-F238E27FC236}">
                <a16:creationId xmlns:a16="http://schemas.microsoft.com/office/drawing/2014/main" id="{12011BBF-785C-FA4E-9249-844D6DE414F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a:extLst>
              <a:ext uri="{FF2B5EF4-FFF2-40B4-BE49-F238E27FC236}">
                <a16:creationId xmlns:a16="http://schemas.microsoft.com/office/drawing/2014/main" id="{DDE37C97-058C-144C-9EBE-FE88410A198F}"/>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4" name="Shape 114">
            <a:extLst>
              <a:ext uri="{FF2B5EF4-FFF2-40B4-BE49-F238E27FC236}">
                <a16:creationId xmlns:a16="http://schemas.microsoft.com/office/drawing/2014/main" id="{E4111B6F-8316-F1DB-9426-78C3EA4942D0}"/>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Thinking about your future</a:t>
            </a:r>
          </a:p>
        </p:txBody>
      </p:sp>
      <p:sp>
        <p:nvSpPr>
          <p:cNvPr id="7" name="Rectangle: Rounded Corners 6">
            <a:extLst>
              <a:ext uri="{FF2B5EF4-FFF2-40B4-BE49-F238E27FC236}">
                <a16:creationId xmlns:a16="http://schemas.microsoft.com/office/drawing/2014/main" id="{B9DCEE49-E8A1-0833-8557-CFE45A725AEC}"/>
              </a:ext>
            </a:extLst>
          </p:cNvPr>
          <p:cNvSpPr/>
          <p:nvPr/>
        </p:nvSpPr>
        <p:spPr>
          <a:xfrm>
            <a:off x="5523139" y="5114700"/>
            <a:ext cx="3206495" cy="1289875"/>
          </a:xfrm>
          <a:prstGeom prst="roundRect">
            <a:avLst/>
          </a:prstGeom>
          <a:solidFill>
            <a:srgbClr val="E0B66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Seek opportunities for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work experience (in person or virtual)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in employment sectors you are interested in.  </a:t>
            </a:r>
          </a:p>
        </p:txBody>
      </p:sp>
    </p:spTree>
    <p:extLst>
      <p:ext uri="{BB962C8B-B14F-4D97-AF65-F5344CB8AC3E}">
        <p14:creationId xmlns:p14="http://schemas.microsoft.com/office/powerpoint/2010/main" val="423522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29" grpId="0" animBg="1"/>
      <p:bldP spid="31"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9;p2">
            <a:extLst>
              <a:ext uri="{FF2B5EF4-FFF2-40B4-BE49-F238E27FC236}">
                <a16:creationId xmlns:a16="http://schemas.microsoft.com/office/drawing/2014/main" id="{9F572960-C25C-B255-2C52-C2BDF29E6046}"/>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026" name="Picture 2" descr="Careers and Enterprise Company">
            <a:extLst>
              <a:ext uri="{FF2B5EF4-FFF2-40B4-BE49-F238E27FC236}">
                <a16:creationId xmlns:a16="http://schemas.microsoft.com/office/drawing/2014/main" id="{2DF104E5-FA7E-298D-31AB-6783F643304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
            <a:extLst>
              <a:ext uri="{FF2B5EF4-FFF2-40B4-BE49-F238E27FC236}">
                <a16:creationId xmlns:a16="http://schemas.microsoft.com/office/drawing/2014/main" id="{5494DB60-20B6-9970-884C-B5442EEF4716}"/>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9" name="Google Shape;402;p6">
            <a:extLst>
              <a:ext uri="{FF2B5EF4-FFF2-40B4-BE49-F238E27FC236}">
                <a16:creationId xmlns:a16="http://schemas.microsoft.com/office/drawing/2014/main" id="{4638A843-50D8-B90E-9087-6240438E86F6}"/>
              </a:ext>
            </a:extLst>
          </p:cNvPr>
          <p:cNvSpPr/>
          <p:nvPr/>
        </p:nvSpPr>
        <p:spPr>
          <a:xfrm>
            <a:off x="354863" y="1843126"/>
            <a:ext cx="3928218" cy="1082761"/>
          </a:xfrm>
          <a:prstGeom prst="rect">
            <a:avLst/>
          </a:prstGeom>
          <a:solidFill>
            <a:srgbClr val="07A9A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r>
              <a:rPr lang="en-GB" sz="1600" dirty="0">
                <a:solidFill>
                  <a:schemeClr val="tx1"/>
                </a:solidFill>
                <a:latin typeface="Century Gothic" panose="020B0502020202020204" pitchFamily="34" charset="0"/>
                <a:hlinkClick r:id="rId4"/>
              </a:rPr>
              <a:t>icould</a:t>
            </a:r>
            <a:r>
              <a:rPr lang="en-GB" sz="1600" dirty="0">
                <a:solidFill>
                  <a:schemeClr val="tx1"/>
                </a:solidFill>
                <a:latin typeface="Century Gothic" panose="020B0502020202020204" pitchFamily="34" charset="0"/>
              </a:rPr>
              <a:t> </a:t>
            </a:r>
            <a:r>
              <a:rPr lang="en-GB" sz="1600" dirty="0">
                <a:solidFill>
                  <a:schemeClr val="bg1"/>
                </a:solidFill>
                <a:latin typeface="Century Gothic" panose="020B0502020202020204" pitchFamily="34" charset="0"/>
              </a:rPr>
              <a:t>is a great place to get tips on GCSE options, apprenticeships, university, finding work (and more!).</a:t>
            </a:r>
          </a:p>
        </p:txBody>
      </p:sp>
      <p:sp>
        <p:nvSpPr>
          <p:cNvPr id="10" name="Google Shape;403;p6">
            <a:extLst>
              <a:ext uri="{FF2B5EF4-FFF2-40B4-BE49-F238E27FC236}">
                <a16:creationId xmlns:a16="http://schemas.microsoft.com/office/drawing/2014/main" id="{8F374D51-0242-48B9-4BEF-1B50B6827BBB}"/>
              </a:ext>
            </a:extLst>
          </p:cNvPr>
          <p:cNvSpPr/>
          <p:nvPr/>
        </p:nvSpPr>
        <p:spPr>
          <a:xfrm>
            <a:off x="354863" y="3053471"/>
            <a:ext cx="3928218" cy="1082761"/>
          </a:xfrm>
          <a:prstGeom prst="rect">
            <a:avLst/>
          </a:prstGeom>
          <a:solidFill>
            <a:srgbClr val="07A9A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dirty="0">
                <a:solidFill>
                  <a:schemeClr val="lt1"/>
                </a:solidFill>
                <a:latin typeface="Century Gothic"/>
                <a:ea typeface="Century Gothic"/>
                <a:cs typeface="Century Gothic"/>
                <a:sym typeface="Century Gothic"/>
                <a:hlinkClick r:id="rId5"/>
              </a:rPr>
              <a:t>BBC Bitesize </a:t>
            </a:r>
            <a:r>
              <a:rPr lang="en-GB" sz="1600" dirty="0">
                <a:solidFill>
                  <a:schemeClr val="lt1"/>
                </a:solidFill>
                <a:latin typeface="Century Gothic"/>
                <a:ea typeface="Century Gothic"/>
                <a:cs typeface="Century Gothic"/>
                <a:sym typeface="Century Gothic"/>
              </a:rPr>
              <a:t>has lots of information on course choices, CVs, interviews and much more.  </a:t>
            </a:r>
            <a:endParaRPr sz="1600" dirty="0">
              <a:solidFill>
                <a:schemeClr val="lt1"/>
              </a:solidFill>
              <a:latin typeface="Century Gothic"/>
              <a:ea typeface="Century Gothic"/>
              <a:cs typeface="Century Gothic"/>
              <a:sym typeface="Century Gothic"/>
            </a:endParaRPr>
          </a:p>
        </p:txBody>
      </p:sp>
      <p:sp>
        <p:nvSpPr>
          <p:cNvPr id="15" name="Google Shape;404;p6">
            <a:extLst>
              <a:ext uri="{FF2B5EF4-FFF2-40B4-BE49-F238E27FC236}">
                <a16:creationId xmlns:a16="http://schemas.microsoft.com/office/drawing/2014/main" id="{CCF4CAB8-6501-AF6A-8710-372727353E5D}"/>
              </a:ext>
            </a:extLst>
          </p:cNvPr>
          <p:cNvSpPr/>
          <p:nvPr/>
        </p:nvSpPr>
        <p:spPr>
          <a:xfrm>
            <a:off x="354863" y="4263816"/>
            <a:ext cx="3928218" cy="1082761"/>
          </a:xfrm>
          <a:prstGeom prst="rect">
            <a:avLst/>
          </a:prstGeom>
          <a:solidFill>
            <a:srgbClr val="07A9A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dirty="0">
                <a:solidFill>
                  <a:schemeClr val="lt1"/>
                </a:solidFill>
                <a:latin typeface="Century Gothic"/>
                <a:ea typeface="Century Gothic"/>
                <a:cs typeface="Century Gothic"/>
                <a:sym typeface="Century Gothic"/>
                <a:hlinkClick r:id="rId6"/>
              </a:rPr>
              <a:t>Launch Your Career </a:t>
            </a:r>
            <a:r>
              <a:rPr lang="en-GB" sz="1600" dirty="0">
                <a:solidFill>
                  <a:schemeClr val="lt1"/>
                </a:solidFill>
                <a:latin typeface="Century Gothic"/>
                <a:ea typeface="Century Gothic"/>
                <a:cs typeface="Century Gothic"/>
                <a:sym typeface="Century Gothic"/>
              </a:rPr>
              <a:t>will help you find pathways to colleges, courses, apprenticeships and more.  </a:t>
            </a:r>
            <a:endParaRPr sz="1600" dirty="0">
              <a:solidFill>
                <a:schemeClr val="lt1"/>
              </a:solidFill>
              <a:latin typeface="Century Gothic"/>
              <a:ea typeface="Century Gothic"/>
              <a:cs typeface="Century Gothic"/>
              <a:sym typeface="Century Gothic"/>
            </a:endParaRPr>
          </a:p>
        </p:txBody>
      </p:sp>
      <p:sp>
        <p:nvSpPr>
          <p:cNvPr id="16" name="Google Shape;405;p6">
            <a:extLst>
              <a:ext uri="{FF2B5EF4-FFF2-40B4-BE49-F238E27FC236}">
                <a16:creationId xmlns:a16="http://schemas.microsoft.com/office/drawing/2014/main" id="{7109B63B-A51A-A92B-5E14-C6FD21959017}"/>
              </a:ext>
            </a:extLst>
          </p:cNvPr>
          <p:cNvSpPr/>
          <p:nvPr/>
        </p:nvSpPr>
        <p:spPr>
          <a:xfrm>
            <a:off x="354863" y="5474160"/>
            <a:ext cx="3928218" cy="1082761"/>
          </a:xfrm>
          <a:prstGeom prst="rect">
            <a:avLst/>
          </a:prstGeom>
          <a:solidFill>
            <a:srgbClr val="07A9A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dirty="0">
                <a:solidFill>
                  <a:schemeClr val="lt1"/>
                </a:solidFill>
                <a:latin typeface="Century Gothic"/>
                <a:ea typeface="Century Gothic"/>
                <a:cs typeface="Century Gothic"/>
                <a:sym typeface="Century Gothic"/>
                <a:hlinkClick r:id="rId7"/>
              </a:rPr>
              <a:t>Coursesonline</a:t>
            </a:r>
            <a:r>
              <a:rPr lang="en-GB" sz="1600" dirty="0">
                <a:solidFill>
                  <a:schemeClr val="lt1"/>
                </a:solidFill>
                <a:latin typeface="Century Gothic"/>
                <a:ea typeface="Century Gothic"/>
                <a:cs typeface="Century Gothic"/>
                <a:sym typeface="Century Gothic"/>
              </a:rPr>
              <a:t> has a quiz to help see which careers you are suited to.  </a:t>
            </a:r>
            <a:endParaRPr sz="1600" dirty="0">
              <a:solidFill>
                <a:schemeClr val="lt1"/>
              </a:solidFill>
              <a:latin typeface="Century Gothic"/>
              <a:ea typeface="Century Gothic"/>
              <a:cs typeface="Century Gothic"/>
              <a:sym typeface="Century Gothic"/>
            </a:endParaRPr>
          </a:p>
        </p:txBody>
      </p:sp>
      <p:sp>
        <p:nvSpPr>
          <p:cNvPr id="17" name="Google Shape;406;p6">
            <a:extLst>
              <a:ext uri="{FF2B5EF4-FFF2-40B4-BE49-F238E27FC236}">
                <a16:creationId xmlns:a16="http://schemas.microsoft.com/office/drawing/2014/main" id="{8B0603C4-D8D6-64F3-57E2-9332B14A47AF}"/>
              </a:ext>
            </a:extLst>
          </p:cNvPr>
          <p:cNvSpPr/>
          <p:nvPr/>
        </p:nvSpPr>
        <p:spPr>
          <a:xfrm>
            <a:off x="4860919" y="1843126"/>
            <a:ext cx="3928218" cy="1082761"/>
          </a:xfrm>
          <a:prstGeom prst="rect">
            <a:avLst/>
          </a:prstGeom>
          <a:solidFill>
            <a:srgbClr val="E0B66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dirty="0">
                <a:solidFill>
                  <a:schemeClr val="lt1"/>
                </a:solidFill>
                <a:latin typeface="Century Gothic"/>
                <a:ea typeface="Century Gothic"/>
                <a:cs typeface="Century Gothic"/>
                <a:sym typeface="Century Gothic"/>
                <a:hlinkClick r:id="rId8"/>
              </a:rPr>
              <a:t>The Prince’s Trust </a:t>
            </a:r>
            <a:r>
              <a:rPr lang="en-GB" sz="1600" dirty="0">
                <a:solidFill>
                  <a:schemeClr val="lt1"/>
                </a:solidFill>
                <a:latin typeface="Century Gothic"/>
                <a:ea typeface="Century Gothic"/>
                <a:cs typeface="Century Gothic"/>
                <a:sym typeface="Century Gothic"/>
              </a:rPr>
              <a:t>has lots of links to websites and resources to help career teaching.  </a:t>
            </a:r>
            <a:endParaRPr sz="1600" dirty="0">
              <a:solidFill>
                <a:schemeClr val="lt1"/>
              </a:solidFill>
              <a:latin typeface="Century Gothic"/>
              <a:ea typeface="Century Gothic"/>
              <a:cs typeface="Century Gothic"/>
              <a:sym typeface="Century Gothic"/>
            </a:endParaRPr>
          </a:p>
        </p:txBody>
      </p:sp>
      <p:sp>
        <p:nvSpPr>
          <p:cNvPr id="18" name="Google Shape;407;p6">
            <a:extLst>
              <a:ext uri="{FF2B5EF4-FFF2-40B4-BE49-F238E27FC236}">
                <a16:creationId xmlns:a16="http://schemas.microsoft.com/office/drawing/2014/main" id="{EA720DA9-DB8D-D352-6D54-8EE4BB789BB0}"/>
              </a:ext>
            </a:extLst>
          </p:cNvPr>
          <p:cNvSpPr/>
          <p:nvPr/>
        </p:nvSpPr>
        <p:spPr>
          <a:xfrm>
            <a:off x="4860919" y="3053471"/>
            <a:ext cx="3928218" cy="1082761"/>
          </a:xfrm>
          <a:prstGeom prst="rect">
            <a:avLst/>
          </a:prstGeom>
          <a:solidFill>
            <a:srgbClr val="E0B66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dirty="0">
                <a:solidFill>
                  <a:schemeClr val="lt1"/>
                </a:solidFill>
                <a:latin typeface="Century Gothic"/>
                <a:ea typeface="Century Gothic"/>
                <a:cs typeface="Century Gothic"/>
                <a:sym typeface="Century Gothic"/>
                <a:hlinkClick r:id="rId9"/>
              </a:rPr>
              <a:t>Careerpilot </a:t>
            </a:r>
            <a:r>
              <a:rPr lang="en-GB" sz="1600" dirty="0">
                <a:solidFill>
                  <a:schemeClr val="lt1"/>
                </a:solidFill>
                <a:latin typeface="Century Gothic"/>
                <a:ea typeface="Century Gothic"/>
                <a:cs typeface="Century Gothic"/>
                <a:sym typeface="Century Gothic"/>
              </a:rPr>
              <a:t>has lots of information  including quizzes, course information and an action planner.   </a:t>
            </a:r>
            <a:endParaRPr sz="1600" dirty="0">
              <a:solidFill>
                <a:schemeClr val="lt1"/>
              </a:solidFill>
              <a:latin typeface="Century Gothic"/>
              <a:ea typeface="Century Gothic"/>
              <a:cs typeface="Century Gothic"/>
              <a:sym typeface="Century Gothic"/>
            </a:endParaRPr>
          </a:p>
        </p:txBody>
      </p:sp>
      <p:sp>
        <p:nvSpPr>
          <p:cNvPr id="19" name="Google Shape;408;p6">
            <a:extLst>
              <a:ext uri="{FF2B5EF4-FFF2-40B4-BE49-F238E27FC236}">
                <a16:creationId xmlns:a16="http://schemas.microsoft.com/office/drawing/2014/main" id="{7CDFAB9A-93F7-F738-7C54-67E18E2B12BC}"/>
              </a:ext>
            </a:extLst>
          </p:cNvPr>
          <p:cNvSpPr/>
          <p:nvPr/>
        </p:nvSpPr>
        <p:spPr>
          <a:xfrm>
            <a:off x="4860919" y="4263816"/>
            <a:ext cx="3928218" cy="1082761"/>
          </a:xfrm>
          <a:prstGeom prst="rect">
            <a:avLst/>
          </a:prstGeom>
          <a:solidFill>
            <a:srgbClr val="E0B66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dirty="0">
                <a:solidFill>
                  <a:schemeClr val="lt1"/>
                </a:solidFill>
                <a:latin typeface="Century Gothic"/>
                <a:ea typeface="Century Gothic"/>
                <a:cs typeface="Century Gothic"/>
                <a:sym typeface="Century Gothic"/>
                <a:hlinkClick r:id="rId10"/>
              </a:rPr>
              <a:t>National Careers Week </a:t>
            </a:r>
            <a:r>
              <a:rPr lang="en-GB" sz="1600" dirty="0">
                <a:solidFill>
                  <a:schemeClr val="lt1"/>
                </a:solidFill>
                <a:latin typeface="Century Gothic"/>
                <a:ea typeface="Century Gothic"/>
                <a:cs typeface="Century Gothic"/>
                <a:sym typeface="Century Gothic"/>
              </a:rPr>
              <a:t>has a huge collection of information and resources.  </a:t>
            </a:r>
            <a:endParaRPr sz="1600" dirty="0">
              <a:solidFill>
                <a:schemeClr val="lt1"/>
              </a:solidFill>
              <a:latin typeface="Century Gothic"/>
              <a:ea typeface="Century Gothic"/>
              <a:cs typeface="Century Gothic"/>
              <a:sym typeface="Century Gothic"/>
            </a:endParaRPr>
          </a:p>
        </p:txBody>
      </p:sp>
      <p:sp>
        <p:nvSpPr>
          <p:cNvPr id="20" name="Google Shape;409;p6">
            <a:extLst>
              <a:ext uri="{FF2B5EF4-FFF2-40B4-BE49-F238E27FC236}">
                <a16:creationId xmlns:a16="http://schemas.microsoft.com/office/drawing/2014/main" id="{3D3E166C-E9C8-29D9-6C41-D5CDD2E3DD80}"/>
              </a:ext>
            </a:extLst>
          </p:cNvPr>
          <p:cNvSpPr/>
          <p:nvPr/>
        </p:nvSpPr>
        <p:spPr>
          <a:xfrm>
            <a:off x="4860919" y="5474160"/>
            <a:ext cx="3928218" cy="1082761"/>
          </a:xfrm>
          <a:prstGeom prst="rect">
            <a:avLst/>
          </a:prstGeom>
          <a:solidFill>
            <a:srgbClr val="E0B66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hlinkClick r:id="rId11"/>
              </a:rPr>
              <a:t>The National Careers Service </a:t>
            </a:r>
            <a:r>
              <a:rPr lang="en-GB" sz="1600" dirty="0">
                <a:solidFill>
                  <a:schemeClr val="bg1"/>
                </a:solidFill>
                <a:latin typeface="Century Gothic" panose="020B0502020202020204" pitchFamily="34" charset="0"/>
                <a:ea typeface="Helvetica Neue" panose="02000503000000020004" pitchFamily="2" charset="0"/>
                <a:cs typeface="Arial" panose="020B0604020202020204" pitchFamily="34" charset="0"/>
              </a:rPr>
              <a:t>provides careers information, advice and guidance for students age 13+. </a:t>
            </a:r>
          </a:p>
        </p:txBody>
      </p:sp>
      <p:sp>
        <p:nvSpPr>
          <p:cNvPr id="21" name="Google Shape;412;p6">
            <a:extLst>
              <a:ext uri="{FF2B5EF4-FFF2-40B4-BE49-F238E27FC236}">
                <a16:creationId xmlns:a16="http://schemas.microsoft.com/office/drawing/2014/main" id="{E0065684-4861-BCE4-0458-17CB3135499A}"/>
              </a:ext>
            </a:extLst>
          </p:cNvPr>
          <p:cNvSpPr txBox="1"/>
          <p:nvPr/>
        </p:nvSpPr>
        <p:spPr>
          <a:xfrm>
            <a:off x="417298" y="1138627"/>
            <a:ext cx="8309404"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i="1" dirty="0">
                <a:solidFill>
                  <a:schemeClr val="lt1"/>
                </a:solidFill>
                <a:latin typeface="Century Gothic"/>
                <a:ea typeface="Century Gothic"/>
                <a:cs typeface="Century Gothic"/>
                <a:sym typeface="Century Gothic"/>
              </a:rPr>
              <a:t>Click the links to visit the websites, or make a note of their names to look at later.</a:t>
            </a:r>
          </a:p>
          <a:p>
            <a:pPr marL="0" marR="0" lvl="0" indent="0" algn="ctr" rtl="0">
              <a:spcBef>
                <a:spcPts val="0"/>
              </a:spcBef>
              <a:spcAft>
                <a:spcPts val="0"/>
              </a:spcAft>
              <a:buNone/>
            </a:pPr>
            <a:r>
              <a:rPr lang="en-GB" sz="1600" b="1" i="1" dirty="0">
                <a:solidFill>
                  <a:schemeClr val="lt1"/>
                </a:solidFill>
                <a:latin typeface="Century Gothic"/>
                <a:sym typeface="Century Gothic"/>
              </a:rPr>
              <a:t>You may wish to print this.  </a:t>
            </a:r>
            <a:endParaRPr dirty="0"/>
          </a:p>
        </p:txBody>
      </p:sp>
      <p:sp>
        <p:nvSpPr>
          <p:cNvPr id="6" name="Pentagon 20">
            <a:extLst>
              <a:ext uri="{FF2B5EF4-FFF2-40B4-BE49-F238E27FC236}">
                <a16:creationId xmlns:a16="http://schemas.microsoft.com/office/drawing/2014/main" id="{C26A351A-5F4B-8055-98A3-C817A71F3F6A}"/>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err="1">
                <a:solidFill>
                  <a:schemeClr val="bg1"/>
                </a:solidFill>
                <a:latin typeface="Century Gothic" charset="0"/>
                <a:ea typeface="Century Gothic" charset="0"/>
                <a:cs typeface="Century Gothic" charset="0"/>
              </a:rPr>
              <a:t>i</a:t>
            </a:r>
            <a:endParaRPr lang="en-US" sz="2700" b="1" dirty="0">
              <a:solidFill>
                <a:schemeClr val="bg1"/>
              </a:solidFill>
              <a:latin typeface="Century Gothic" charset="0"/>
              <a:ea typeface="Century Gothic" charset="0"/>
              <a:cs typeface="Century Gothic" charset="0"/>
            </a:endParaRPr>
          </a:p>
        </p:txBody>
      </p:sp>
      <p:sp>
        <p:nvSpPr>
          <p:cNvPr id="8" name="Shape 114">
            <a:extLst>
              <a:ext uri="{FF2B5EF4-FFF2-40B4-BE49-F238E27FC236}">
                <a16:creationId xmlns:a16="http://schemas.microsoft.com/office/drawing/2014/main" id="{3D57C6F9-8413-EC61-58E1-AE57A5A71C25}"/>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Information and support</a:t>
            </a:r>
          </a:p>
        </p:txBody>
      </p:sp>
      <p:pic>
        <p:nvPicPr>
          <p:cNvPr id="25" name="Picture 2" descr="Free tape adhesive ribbon vector">
            <a:extLst>
              <a:ext uri="{FF2B5EF4-FFF2-40B4-BE49-F238E27FC236}">
                <a16:creationId xmlns:a16="http://schemas.microsoft.com/office/drawing/2014/main" id="{8554F347-B2E0-7B6E-E4F1-EAC1968700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971923">
            <a:off x="161925" y="1801858"/>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Free tape adhesive ribbon vector">
            <a:extLst>
              <a:ext uri="{FF2B5EF4-FFF2-40B4-BE49-F238E27FC236}">
                <a16:creationId xmlns:a16="http://schemas.microsoft.com/office/drawing/2014/main" id="{A89AC38C-9FB9-A157-9CD7-2F22DF37D12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971923">
            <a:off x="3823547" y="2598733"/>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Free tape adhesive ribbon vector">
            <a:extLst>
              <a:ext uri="{FF2B5EF4-FFF2-40B4-BE49-F238E27FC236}">
                <a16:creationId xmlns:a16="http://schemas.microsoft.com/office/drawing/2014/main" id="{82B9A2B1-6AE1-E7C4-8EDF-63AAAE0A1E0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2975867">
            <a:off x="137416" y="3778525"/>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Free tape adhesive ribbon vector">
            <a:extLst>
              <a:ext uri="{FF2B5EF4-FFF2-40B4-BE49-F238E27FC236}">
                <a16:creationId xmlns:a16="http://schemas.microsoft.com/office/drawing/2014/main" id="{3303B2DE-85F1-8D11-9FBE-08209BF751C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5896202">
            <a:off x="3953696" y="3410640"/>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2" descr="Free tape adhesive ribbon vector">
            <a:extLst>
              <a:ext uri="{FF2B5EF4-FFF2-40B4-BE49-F238E27FC236}">
                <a16:creationId xmlns:a16="http://schemas.microsoft.com/office/drawing/2014/main" id="{F1B4E387-1D16-2A51-CBE3-9B8D70D0173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971923">
            <a:off x="3791687" y="4988870"/>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2" descr="Free tape adhesive ribbon vector">
            <a:extLst>
              <a:ext uri="{FF2B5EF4-FFF2-40B4-BE49-F238E27FC236}">
                <a16:creationId xmlns:a16="http://schemas.microsoft.com/office/drawing/2014/main" id="{B225B6DD-1F2E-3A57-68DE-D578DF49426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5328432">
            <a:off x="-13560" y="4736121"/>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descr="Free tape adhesive ribbon vector">
            <a:extLst>
              <a:ext uri="{FF2B5EF4-FFF2-40B4-BE49-F238E27FC236}">
                <a16:creationId xmlns:a16="http://schemas.microsoft.com/office/drawing/2014/main" id="{1274C187-1975-6001-D696-C1C7FE71B4D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173569">
            <a:off x="1950548" y="5315482"/>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2" descr="Free tape adhesive ribbon vector">
            <a:extLst>
              <a:ext uri="{FF2B5EF4-FFF2-40B4-BE49-F238E27FC236}">
                <a16:creationId xmlns:a16="http://schemas.microsoft.com/office/drawing/2014/main" id="{6D479DCC-F130-FB22-446E-501C37D7B47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3802906">
            <a:off x="54877" y="6220258"/>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2" descr="Free tape adhesive ribbon vector">
            <a:extLst>
              <a:ext uri="{FF2B5EF4-FFF2-40B4-BE49-F238E27FC236}">
                <a16:creationId xmlns:a16="http://schemas.microsoft.com/office/drawing/2014/main" id="{76C6AFD5-0DE1-D178-E579-FAA28694B8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374041">
            <a:off x="3735395" y="6200486"/>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2" descr="Free tape adhesive ribbon vector">
            <a:extLst>
              <a:ext uri="{FF2B5EF4-FFF2-40B4-BE49-F238E27FC236}">
                <a16:creationId xmlns:a16="http://schemas.microsoft.com/office/drawing/2014/main" id="{7A50291D-3AB6-397E-A09F-19657F69490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971923">
            <a:off x="4652651" y="1750525"/>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2" descr="Free tape adhesive ribbon vector">
            <a:extLst>
              <a:ext uri="{FF2B5EF4-FFF2-40B4-BE49-F238E27FC236}">
                <a16:creationId xmlns:a16="http://schemas.microsoft.com/office/drawing/2014/main" id="{240A10D0-E51C-B1DF-B5D2-4ABF3380E8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971923">
            <a:off x="8314273" y="2547400"/>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2" descr="Free tape adhesive ribbon vector">
            <a:extLst>
              <a:ext uri="{FF2B5EF4-FFF2-40B4-BE49-F238E27FC236}">
                <a16:creationId xmlns:a16="http://schemas.microsoft.com/office/drawing/2014/main" id="{56E30B23-0B06-CAF8-8711-A06555312CD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2975867">
            <a:off x="4628142" y="3727192"/>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2" descr="Free tape adhesive ribbon vector">
            <a:extLst>
              <a:ext uri="{FF2B5EF4-FFF2-40B4-BE49-F238E27FC236}">
                <a16:creationId xmlns:a16="http://schemas.microsoft.com/office/drawing/2014/main" id="{5F7A727C-B41B-03FD-9F2D-CCA3042AE7D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5896202">
            <a:off x="8444422" y="3359307"/>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2" descr="Free tape adhesive ribbon vector">
            <a:extLst>
              <a:ext uri="{FF2B5EF4-FFF2-40B4-BE49-F238E27FC236}">
                <a16:creationId xmlns:a16="http://schemas.microsoft.com/office/drawing/2014/main" id="{66260921-DFAC-7583-179B-9465127DD71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971923">
            <a:off x="8282413" y="4937537"/>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2" descr="Free tape adhesive ribbon vector">
            <a:extLst>
              <a:ext uri="{FF2B5EF4-FFF2-40B4-BE49-F238E27FC236}">
                <a16:creationId xmlns:a16="http://schemas.microsoft.com/office/drawing/2014/main" id="{253047CB-55A1-1DC7-1FE4-0415AD424E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5328432">
            <a:off x="4477166" y="4684788"/>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2" descr="Free tape adhesive ribbon vector">
            <a:extLst>
              <a:ext uri="{FF2B5EF4-FFF2-40B4-BE49-F238E27FC236}">
                <a16:creationId xmlns:a16="http://schemas.microsoft.com/office/drawing/2014/main" id="{5AC88EBC-B513-D148-8A7A-B41D9C74117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173569">
            <a:off x="6441274" y="5264149"/>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2" descr="Free tape adhesive ribbon vector">
            <a:extLst>
              <a:ext uri="{FF2B5EF4-FFF2-40B4-BE49-F238E27FC236}">
                <a16:creationId xmlns:a16="http://schemas.microsoft.com/office/drawing/2014/main" id="{8EA066CC-3C77-8B41-BBE5-19143E750C9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3802906">
            <a:off x="4545603" y="6168925"/>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2" descr="Free tape adhesive ribbon vector">
            <a:extLst>
              <a:ext uri="{FF2B5EF4-FFF2-40B4-BE49-F238E27FC236}">
                <a16:creationId xmlns:a16="http://schemas.microsoft.com/office/drawing/2014/main" id="{8F77F844-1D2D-F5B3-B81A-9E58925C4F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374041">
            <a:off x="8226121" y="6149153"/>
            <a:ext cx="736846" cy="368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416464"/>
      </p:ext>
    </p:extLst>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7A9A9"/>
        </a:solidFill>
        <a:effectLst/>
      </p:bgPr>
    </p:bg>
    <p:spTree>
      <p:nvGrpSpPr>
        <p:cNvPr id="1" name=""/>
        <p:cNvGrpSpPr/>
        <p:nvPr/>
      </p:nvGrpSpPr>
      <p:grpSpPr>
        <a:xfrm>
          <a:off x="0" y="0"/>
          <a:ext cx="0" cy="0"/>
          <a:chOff x="0" y="0"/>
          <a:chExt cx="0" cy="0"/>
        </a:xfrm>
      </p:grpSpPr>
      <p:pic>
        <p:nvPicPr>
          <p:cNvPr id="5" name="Picture 4" descr="A black and white sign with white text&#10;&#10;Description automatically generated with low confidence">
            <a:extLst>
              <a:ext uri="{FF2B5EF4-FFF2-40B4-BE49-F238E27FC236}">
                <a16:creationId xmlns:a16="http://schemas.microsoft.com/office/drawing/2014/main" id="{F7F8FD64-AF60-02F2-0E87-9D3D5A5C8C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8170" y="378408"/>
            <a:ext cx="3782766" cy="1241711"/>
          </a:xfrm>
          <a:prstGeom prst="rect">
            <a:avLst/>
          </a:prstGeom>
        </p:spPr>
      </p:pic>
      <p:pic>
        <p:nvPicPr>
          <p:cNvPr id="7" name="Picture 6" descr="A white logo with a leaf&#10;&#10;Description automatically generated with low confidence">
            <a:extLst>
              <a:ext uri="{FF2B5EF4-FFF2-40B4-BE49-F238E27FC236}">
                <a16:creationId xmlns:a16="http://schemas.microsoft.com/office/drawing/2014/main" id="{BB42BCEB-EB40-CA1E-2E83-B393331BB0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19131" y="378407"/>
            <a:ext cx="1376699" cy="1241712"/>
          </a:xfrm>
          <a:prstGeom prst="rect">
            <a:avLst/>
          </a:prstGeom>
        </p:spPr>
      </p:pic>
      <p:sp>
        <p:nvSpPr>
          <p:cNvPr id="2" name="Slide Number Placeholder 1">
            <a:extLst>
              <a:ext uri="{FF2B5EF4-FFF2-40B4-BE49-F238E27FC236}">
                <a16:creationId xmlns:a16="http://schemas.microsoft.com/office/drawing/2014/main" id="{247F73A0-37C2-714D-4D98-D1F9180FA130}"/>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grpSp>
        <p:nvGrpSpPr>
          <p:cNvPr id="13" name="Group 12">
            <a:extLst>
              <a:ext uri="{FF2B5EF4-FFF2-40B4-BE49-F238E27FC236}">
                <a16:creationId xmlns:a16="http://schemas.microsoft.com/office/drawing/2014/main" id="{6BBD9319-F7D0-4A32-00D0-56B7464FA4EB}"/>
              </a:ext>
            </a:extLst>
          </p:cNvPr>
          <p:cNvGrpSpPr/>
          <p:nvPr/>
        </p:nvGrpSpPr>
        <p:grpSpPr>
          <a:xfrm>
            <a:off x="1036520" y="4591289"/>
            <a:ext cx="7070960" cy="791711"/>
            <a:chOff x="1036520" y="4487062"/>
            <a:chExt cx="7070960" cy="791711"/>
          </a:xfrm>
        </p:grpSpPr>
        <p:pic>
          <p:nvPicPr>
            <p:cNvPr id="14" name="Picture 13" descr="A picture containing screenshot, graphics, font, graphic design&#10;&#10;Description automatically generated">
              <a:extLst>
                <a:ext uri="{FF2B5EF4-FFF2-40B4-BE49-F238E27FC236}">
                  <a16:creationId xmlns:a16="http://schemas.microsoft.com/office/drawing/2014/main" id="{D032134B-335E-5F96-D896-C088A73FB89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51035" y="4655126"/>
              <a:ext cx="3017554" cy="455584"/>
            </a:xfrm>
            <a:prstGeom prst="rect">
              <a:avLst/>
            </a:prstGeom>
          </p:spPr>
        </p:pic>
        <p:pic>
          <p:nvPicPr>
            <p:cNvPr id="15" name="Picture 14">
              <a:extLst>
                <a:ext uri="{FF2B5EF4-FFF2-40B4-BE49-F238E27FC236}">
                  <a16:creationId xmlns:a16="http://schemas.microsoft.com/office/drawing/2014/main" id="{9540B8B8-49BD-2627-6118-43523ABCBAA6}"/>
                </a:ext>
              </a:extLst>
            </p:cNvPr>
            <p:cNvPicPr>
              <a:picLocks noChangeAspect="1"/>
            </p:cNvPicPr>
            <p:nvPr/>
          </p:nvPicPr>
          <p:blipFill>
            <a:blip r:embed="rId5"/>
            <a:stretch>
              <a:fillRect/>
            </a:stretch>
          </p:blipFill>
          <p:spPr>
            <a:xfrm>
              <a:off x="7044449" y="4487062"/>
              <a:ext cx="1063031" cy="791711"/>
            </a:xfrm>
            <a:prstGeom prst="rect">
              <a:avLst/>
            </a:prstGeom>
          </p:spPr>
        </p:pic>
        <p:sp>
          <p:nvSpPr>
            <p:cNvPr id="16" name="TextBox 15">
              <a:extLst>
                <a:ext uri="{FF2B5EF4-FFF2-40B4-BE49-F238E27FC236}">
                  <a16:creationId xmlns:a16="http://schemas.microsoft.com/office/drawing/2014/main" id="{334010FB-6958-AEE3-FBFD-A22CE31617C2}"/>
                </a:ext>
              </a:extLst>
            </p:cNvPr>
            <p:cNvSpPr txBox="1"/>
            <p:nvPr/>
          </p:nvSpPr>
          <p:spPr>
            <a:xfrm>
              <a:off x="1036520" y="4713641"/>
              <a:ext cx="2074773" cy="338554"/>
            </a:xfrm>
            <a:prstGeom prst="rect">
              <a:avLst/>
            </a:prstGeom>
            <a:noFill/>
          </p:spPr>
          <p:txBody>
            <a:bodyPr wrap="square" rtlCol="0">
              <a:spAutoFit/>
            </a:bodyPr>
            <a:lstStyle/>
            <a:p>
              <a:pPr algn="ctr"/>
              <a:r>
                <a:rPr lang="en-GB" sz="1600" i="1" dirty="0">
                  <a:latin typeface="Century Gothic" panose="020B0502020202020204" pitchFamily="34" charset="0"/>
                </a:rPr>
                <a:t>In association with</a:t>
              </a:r>
            </a:p>
          </p:txBody>
        </p:sp>
        <p:sp>
          <p:nvSpPr>
            <p:cNvPr id="17" name="TextBox 16">
              <a:extLst>
                <a:ext uri="{FF2B5EF4-FFF2-40B4-BE49-F238E27FC236}">
                  <a16:creationId xmlns:a16="http://schemas.microsoft.com/office/drawing/2014/main" id="{4843FDAD-42A3-EE6D-1283-4CD57A0E41C0}"/>
                </a:ext>
              </a:extLst>
            </p:cNvPr>
            <p:cNvSpPr txBox="1"/>
            <p:nvPr/>
          </p:nvSpPr>
          <p:spPr>
            <a:xfrm>
              <a:off x="6208331" y="4713641"/>
              <a:ext cx="796376" cy="338554"/>
            </a:xfrm>
            <a:prstGeom prst="rect">
              <a:avLst/>
            </a:prstGeom>
            <a:noFill/>
          </p:spPr>
          <p:txBody>
            <a:bodyPr wrap="square" rtlCol="0">
              <a:spAutoFit/>
            </a:bodyPr>
            <a:lstStyle/>
            <a:p>
              <a:pPr algn="ctr"/>
              <a:r>
                <a:rPr lang="en-GB" sz="1600" i="1" dirty="0">
                  <a:latin typeface="Century Gothic" panose="020B0502020202020204" pitchFamily="34" charset="0"/>
                </a:rPr>
                <a:t>and</a:t>
              </a:r>
            </a:p>
          </p:txBody>
        </p:sp>
      </p:grpSp>
      <p:pic>
        <p:nvPicPr>
          <p:cNvPr id="3" name="Picture 2" descr="A picture containing text, font, graphics, screenshot&#10;&#10;Description automatically generated">
            <a:extLst>
              <a:ext uri="{FF2B5EF4-FFF2-40B4-BE49-F238E27FC236}">
                <a16:creationId xmlns:a16="http://schemas.microsoft.com/office/drawing/2014/main" id="{8D5BB020-6627-6A8A-6865-9B1CC395670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982" y="4990011"/>
            <a:ext cx="5379095" cy="2272992"/>
          </a:xfrm>
          <a:prstGeom prst="rect">
            <a:avLst/>
          </a:prstGeom>
        </p:spPr>
      </p:pic>
      <p:sp>
        <p:nvSpPr>
          <p:cNvPr id="8" name="Subtitle 2">
            <a:extLst>
              <a:ext uri="{FF2B5EF4-FFF2-40B4-BE49-F238E27FC236}">
                <a16:creationId xmlns:a16="http://schemas.microsoft.com/office/drawing/2014/main" id="{B8AD5C5A-AE26-B883-F709-D003889139D8}"/>
              </a:ext>
            </a:extLst>
          </p:cNvPr>
          <p:cNvSpPr txBox="1">
            <a:spLocks/>
          </p:cNvSpPr>
          <p:nvPr/>
        </p:nvSpPr>
        <p:spPr>
          <a:xfrm>
            <a:off x="1143000" y="2484708"/>
            <a:ext cx="6858000" cy="12417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3600" b="1">
                <a:latin typeface="Century Gothic" panose="020B0502020202020204" pitchFamily="34" charset="0"/>
              </a:rPr>
              <a:t>Jobs That Can Save the Planet</a:t>
            </a:r>
          </a:p>
          <a:p>
            <a:r>
              <a:rPr lang="en-GB" sz="3600" b="1">
                <a:latin typeface="Century Gothic" panose="020B0502020202020204" pitchFamily="34" charset="0"/>
              </a:rPr>
              <a:t>KS5 Lesson</a:t>
            </a:r>
            <a:endParaRPr lang="en-GB" sz="3600" b="1" dirty="0">
              <a:latin typeface="Century Gothic" panose="020B0502020202020204" pitchFamily="34" charset="0"/>
            </a:endParaRPr>
          </a:p>
        </p:txBody>
      </p:sp>
    </p:spTree>
    <p:extLst>
      <p:ext uri="{BB962C8B-B14F-4D97-AF65-F5344CB8AC3E}">
        <p14:creationId xmlns:p14="http://schemas.microsoft.com/office/powerpoint/2010/main" val="212399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9;p2">
            <a:extLst>
              <a:ext uri="{FF2B5EF4-FFF2-40B4-BE49-F238E27FC236}">
                <a16:creationId xmlns:a16="http://schemas.microsoft.com/office/drawing/2014/main" id="{9F572960-C25C-B255-2C52-C2BDF29E6046}"/>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026" name="Picture 2" descr="Careers and Enterprise Company">
            <a:extLst>
              <a:ext uri="{FF2B5EF4-FFF2-40B4-BE49-F238E27FC236}">
                <a16:creationId xmlns:a16="http://schemas.microsoft.com/office/drawing/2014/main" id="{2DF104E5-FA7E-298D-31AB-6783F643304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icon&#10;&#10;Description automatically generated">
            <a:extLst>
              <a:ext uri="{FF2B5EF4-FFF2-40B4-BE49-F238E27FC236}">
                <a16:creationId xmlns:a16="http://schemas.microsoft.com/office/drawing/2014/main" id="{10B57349-9295-9EAA-06AA-ACF04EA4594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934" y="2037684"/>
            <a:ext cx="3162923" cy="3162923"/>
          </a:xfrm>
          <a:prstGeom prst="rect">
            <a:avLst/>
          </a:prstGeom>
        </p:spPr>
      </p:pic>
      <p:pic>
        <p:nvPicPr>
          <p:cNvPr id="12" name="Picture 11" descr="A picture containing icon&#10;&#10;Description automatically generated">
            <a:extLst>
              <a:ext uri="{FF2B5EF4-FFF2-40B4-BE49-F238E27FC236}">
                <a16:creationId xmlns:a16="http://schemas.microsoft.com/office/drawing/2014/main" id="{8A57502D-6A24-2415-BD48-C40DCFA65F2A}"/>
              </a:ext>
            </a:extLst>
          </p:cNvPr>
          <p:cNvPicPr>
            <a:picLocks noChangeAspect="1"/>
          </p:cNvPicPr>
          <p:nvPr/>
        </p:nvPicPr>
        <p:blipFill>
          <a:blip r:embed="rId4" cstate="print">
            <a:duotone>
              <a:prstClr val="black"/>
              <a:srgbClr val="FF0000">
                <a:tint val="45000"/>
                <a:satMod val="400000"/>
              </a:srgbClr>
            </a:duotone>
            <a:alphaModFix amt="50000"/>
            <a:extLst>
              <a:ext uri="{28A0092B-C50C-407E-A947-70E740481C1C}">
                <a14:useLocalDpi xmlns:a14="http://schemas.microsoft.com/office/drawing/2010/main"/>
              </a:ext>
            </a:extLst>
          </a:blip>
          <a:stretch>
            <a:fillRect/>
          </a:stretch>
        </p:blipFill>
        <p:spPr>
          <a:xfrm>
            <a:off x="755934" y="2037683"/>
            <a:ext cx="3162923" cy="3162923"/>
          </a:xfrm>
          <a:prstGeom prst="rect">
            <a:avLst/>
          </a:prstGeom>
        </p:spPr>
      </p:pic>
      <p:sp>
        <p:nvSpPr>
          <p:cNvPr id="15" name="Rectangle: Rounded Corners 14">
            <a:extLst>
              <a:ext uri="{FF2B5EF4-FFF2-40B4-BE49-F238E27FC236}">
                <a16:creationId xmlns:a16="http://schemas.microsoft.com/office/drawing/2014/main" id="{5A511BB6-9B32-FF9C-3323-740A4B5E0F04}"/>
              </a:ext>
            </a:extLst>
          </p:cNvPr>
          <p:cNvSpPr/>
          <p:nvPr/>
        </p:nvSpPr>
        <p:spPr>
          <a:xfrm>
            <a:off x="4423031" y="4677332"/>
            <a:ext cx="4093092" cy="1355620"/>
          </a:xfrm>
          <a:prstGeom prst="roundRect">
            <a:avLst/>
          </a:prstGeom>
          <a:solidFill>
            <a:srgbClr val="6BA9D3"/>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The </a:t>
            </a:r>
            <a:r>
              <a:rPr lang="en-GB" sz="1600" b="1" dirty="0">
                <a:solidFill>
                  <a:schemeClr val="tx1"/>
                </a:solidFill>
                <a:latin typeface="Century Gothic" panose="020B0502020202020204" pitchFamily="34" charset="0"/>
              </a:rPr>
              <a:t>increase</a:t>
            </a:r>
            <a:r>
              <a:rPr lang="en-GB" sz="1600" dirty="0">
                <a:solidFill>
                  <a:schemeClr val="tx1"/>
                </a:solidFill>
                <a:latin typeface="Century Gothic" panose="020B0502020202020204" pitchFamily="34" charset="0"/>
              </a:rPr>
              <a:t> in the </a:t>
            </a:r>
            <a:r>
              <a:rPr lang="en-GB" sz="1600" b="1" dirty="0">
                <a:solidFill>
                  <a:schemeClr val="tx1"/>
                </a:solidFill>
                <a:latin typeface="Century Gothic" panose="020B0502020202020204" pitchFamily="34" charset="0"/>
              </a:rPr>
              <a:t>average temperatures</a:t>
            </a:r>
            <a:r>
              <a:rPr lang="en-GB" sz="1600" dirty="0">
                <a:solidFill>
                  <a:schemeClr val="tx1"/>
                </a:solidFill>
                <a:latin typeface="Century Gothic" panose="020B0502020202020204" pitchFamily="34" charset="0"/>
              </a:rPr>
              <a:t> around the world is called </a:t>
            </a:r>
            <a:r>
              <a:rPr lang="en-GB" sz="1600" b="1" dirty="0">
                <a:solidFill>
                  <a:schemeClr val="tx1"/>
                </a:solidFill>
                <a:latin typeface="Century Gothic" panose="020B0502020202020204" pitchFamily="34" charset="0"/>
              </a:rPr>
              <a:t>global warming</a:t>
            </a:r>
            <a:r>
              <a:rPr lang="en-GB" sz="1600" dirty="0">
                <a:solidFill>
                  <a:schemeClr val="tx1"/>
                </a:solidFill>
                <a:latin typeface="Century Gothic" panose="020B0502020202020204" pitchFamily="34" charset="0"/>
              </a:rPr>
              <a:t>. Higher average temperatures are </a:t>
            </a:r>
            <a:r>
              <a:rPr lang="en-GB" sz="1600" b="1" dirty="0">
                <a:solidFill>
                  <a:schemeClr val="tx1"/>
                </a:solidFill>
                <a:latin typeface="Century Gothic" panose="020B0502020202020204" pitchFamily="34" charset="0"/>
              </a:rPr>
              <a:t>causing</a:t>
            </a:r>
            <a:r>
              <a:rPr lang="en-GB" sz="1600" dirty="0">
                <a:solidFill>
                  <a:schemeClr val="tx1"/>
                </a:solidFill>
                <a:latin typeface="Century Gothic" panose="020B0502020202020204" pitchFamily="34" charset="0"/>
              </a:rPr>
              <a:t> climate change and its </a:t>
            </a:r>
            <a:r>
              <a:rPr lang="en-GB" sz="1600" b="1" dirty="0">
                <a:solidFill>
                  <a:schemeClr val="tx1"/>
                </a:solidFill>
                <a:latin typeface="Century Gothic" panose="020B0502020202020204" pitchFamily="34" charset="0"/>
              </a:rPr>
              <a:t>effects</a:t>
            </a:r>
            <a:r>
              <a:rPr lang="en-GB" sz="1600" dirty="0">
                <a:solidFill>
                  <a:schemeClr val="tx1"/>
                </a:solidFill>
                <a:latin typeface="Century Gothic" panose="020B0502020202020204" pitchFamily="34" charset="0"/>
              </a:rPr>
              <a:t>.</a:t>
            </a:r>
          </a:p>
        </p:txBody>
      </p:sp>
      <p:sp>
        <p:nvSpPr>
          <p:cNvPr id="16" name="Rectangle: Rounded Corners 15">
            <a:extLst>
              <a:ext uri="{FF2B5EF4-FFF2-40B4-BE49-F238E27FC236}">
                <a16:creationId xmlns:a16="http://schemas.microsoft.com/office/drawing/2014/main" id="{A933573B-C0D8-2EDC-5ADC-7CEEA109C7C5}"/>
              </a:ext>
            </a:extLst>
          </p:cNvPr>
          <p:cNvSpPr/>
          <p:nvPr/>
        </p:nvSpPr>
        <p:spPr>
          <a:xfrm>
            <a:off x="4421948" y="1621268"/>
            <a:ext cx="4093092" cy="1355620"/>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The </a:t>
            </a:r>
            <a:r>
              <a:rPr lang="en-GB" sz="1600" b="1" dirty="0">
                <a:solidFill>
                  <a:schemeClr val="tx1"/>
                </a:solidFill>
                <a:latin typeface="Century Gothic" panose="020B0502020202020204" pitchFamily="34" charset="0"/>
              </a:rPr>
              <a:t>climate</a:t>
            </a:r>
            <a:r>
              <a:rPr lang="en-GB" sz="1600" dirty="0">
                <a:solidFill>
                  <a:schemeClr val="tx1"/>
                </a:solidFill>
                <a:latin typeface="Century Gothic" panose="020B0502020202020204" pitchFamily="34" charset="0"/>
              </a:rPr>
              <a:t> is the </a:t>
            </a:r>
            <a:r>
              <a:rPr lang="en-GB" sz="1600" b="1" dirty="0">
                <a:solidFill>
                  <a:schemeClr val="tx1"/>
                </a:solidFill>
                <a:latin typeface="Century Gothic" panose="020B0502020202020204" pitchFamily="34" charset="0"/>
              </a:rPr>
              <a:t>average pattern of weather </a:t>
            </a:r>
            <a:r>
              <a:rPr lang="en-GB" sz="1600" dirty="0">
                <a:solidFill>
                  <a:schemeClr val="tx1"/>
                </a:solidFill>
                <a:latin typeface="Century Gothic" panose="020B0502020202020204" pitchFamily="34" charset="0"/>
              </a:rPr>
              <a:t>over a </a:t>
            </a:r>
            <a:r>
              <a:rPr lang="en-GB" sz="1600" b="1" dirty="0">
                <a:solidFill>
                  <a:schemeClr val="tx1"/>
                </a:solidFill>
                <a:latin typeface="Century Gothic" panose="020B0502020202020204" pitchFamily="34" charset="0"/>
              </a:rPr>
              <a:t>long time</a:t>
            </a:r>
            <a:r>
              <a:rPr lang="en-GB" sz="1600" dirty="0">
                <a:solidFill>
                  <a:schemeClr val="tx1"/>
                </a:solidFill>
                <a:latin typeface="Century Gothic" panose="020B0502020202020204" pitchFamily="34" charset="0"/>
              </a:rPr>
              <a:t>. For example, </a:t>
            </a:r>
            <a:r>
              <a:rPr lang="en-GB" sz="1600" b="1" dirty="0">
                <a:solidFill>
                  <a:schemeClr val="tx1"/>
                </a:solidFill>
                <a:latin typeface="Century Gothic" panose="020B0502020202020204" pitchFamily="34" charset="0"/>
              </a:rPr>
              <a:t>Spain</a:t>
            </a:r>
            <a:r>
              <a:rPr lang="en-GB" sz="1600" dirty="0">
                <a:solidFill>
                  <a:schemeClr val="tx1"/>
                </a:solidFill>
                <a:latin typeface="Century Gothic" panose="020B0502020202020204" pitchFamily="34" charset="0"/>
              </a:rPr>
              <a:t> has a particular climate based on its </a:t>
            </a:r>
            <a:r>
              <a:rPr lang="en-GB" sz="1600" b="1" dirty="0">
                <a:solidFill>
                  <a:schemeClr val="tx1"/>
                </a:solidFill>
                <a:latin typeface="Century Gothic" panose="020B0502020202020204" pitchFamily="34" charset="0"/>
              </a:rPr>
              <a:t>weather over many years</a:t>
            </a:r>
            <a:r>
              <a:rPr lang="en-GB" sz="1600" dirty="0">
                <a:solidFill>
                  <a:schemeClr val="tx1"/>
                </a:solidFill>
                <a:latin typeface="Century Gothic" panose="020B0502020202020204" pitchFamily="34" charset="0"/>
              </a:rPr>
              <a:t>. </a:t>
            </a:r>
            <a:endParaRPr lang="en-GB" sz="1600" b="1" dirty="0">
              <a:solidFill>
                <a:schemeClr val="tx1"/>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4741803B-D964-0DEE-9DCC-C54085600448}"/>
              </a:ext>
            </a:extLst>
          </p:cNvPr>
          <p:cNvSpPr/>
          <p:nvPr/>
        </p:nvSpPr>
        <p:spPr>
          <a:xfrm>
            <a:off x="4421947" y="3324372"/>
            <a:ext cx="4093092" cy="1005476"/>
          </a:xfrm>
          <a:prstGeom prst="roundRect">
            <a:avLst/>
          </a:prstGeom>
          <a:solidFill>
            <a:srgbClr val="E58F8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Weather, of course, changes daily. </a:t>
            </a:r>
            <a:r>
              <a:rPr lang="en-GB" sz="1600" b="1" dirty="0">
                <a:solidFill>
                  <a:schemeClr val="tx1"/>
                </a:solidFill>
                <a:latin typeface="Century Gothic" panose="020B0502020202020204" pitchFamily="34" charset="0"/>
              </a:rPr>
              <a:t>Climate change </a:t>
            </a:r>
            <a:r>
              <a:rPr lang="en-GB" sz="1600" dirty="0">
                <a:solidFill>
                  <a:schemeClr val="tx1"/>
                </a:solidFill>
                <a:latin typeface="Century Gothic" panose="020B0502020202020204" pitchFamily="34" charset="0"/>
              </a:rPr>
              <a:t>considers what is </a:t>
            </a:r>
            <a:r>
              <a:rPr lang="en-GB" sz="1600" b="1" dirty="0">
                <a:solidFill>
                  <a:schemeClr val="tx1"/>
                </a:solidFill>
                <a:latin typeface="Century Gothic" panose="020B0502020202020204" pitchFamily="34" charset="0"/>
              </a:rPr>
              <a:t>different over time</a:t>
            </a:r>
            <a:r>
              <a:rPr lang="en-GB" sz="1600" dirty="0">
                <a:solidFill>
                  <a:schemeClr val="tx1"/>
                </a:solidFill>
                <a:latin typeface="Century Gothic" panose="020B0502020202020204" pitchFamily="34" charset="0"/>
              </a:rPr>
              <a:t>. </a:t>
            </a:r>
            <a:endParaRPr lang="en-GB" sz="1600" b="1" dirty="0">
              <a:solidFill>
                <a:schemeClr val="tx1"/>
              </a:solidFill>
              <a:latin typeface="Century Gothic" panose="020B0502020202020204" pitchFamily="34" charset="0"/>
            </a:endParaRPr>
          </a:p>
        </p:txBody>
      </p:sp>
      <p:pic>
        <p:nvPicPr>
          <p:cNvPr id="18" name="Picture 17" descr="Background pattern&#10;&#10;Description automatically generated">
            <a:extLst>
              <a:ext uri="{FF2B5EF4-FFF2-40B4-BE49-F238E27FC236}">
                <a16:creationId xmlns:a16="http://schemas.microsoft.com/office/drawing/2014/main" id="{02F0AAEE-4596-60C9-22D2-010F81BA0B2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10619" y="2465086"/>
            <a:ext cx="1042655" cy="741415"/>
          </a:xfrm>
          <a:prstGeom prst="rect">
            <a:avLst/>
          </a:prstGeom>
        </p:spPr>
      </p:pic>
      <p:pic>
        <p:nvPicPr>
          <p:cNvPr id="19" name="Picture 18" descr="A screen shot of a video game&#10;&#10;Description automatically generated with low confidence">
            <a:extLst>
              <a:ext uri="{FF2B5EF4-FFF2-40B4-BE49-F238E27FC236}">
                <a16:creationId xmlns:a16="http://schemas.microsoft.com/office/drawing/2014/main" id="{74799DD3-E46E-6590-BDD4-5B3BB87995B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925651" y="2656962"/>
            <a:ext cx="573120" cy="571785"/>
          </a:xfrm>
          <a:prstGeom prst="rect">
            <a:avLst/>
          </a:prstGeom>
        </p:spPr>
      </p:pic>
      <p:pic>
        <p:nvPicPr>
          <p:cNvPr id="20" name="Picture 19" descr="A screen shot of a video game&#10;&#10;Description automatically generated with low confidence">
            <a:extLst>
              <a:ext uri="{FF2B5EF4-FFF2-40B4-BE49-F238E27FC236}">
                <a16:creationId xmlns:a16="http://schemas.microsoft.com/office/drawing/2014/main" id="{1E78F760-E927-CAA8-127E-07407DC0925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244324" y="3814342"/>
            <a:ext cx="573120" cy="783664"/>
          </a:xfrm>
          <a:prstGeom prst="rect">
            <a:avLst/>
          </a:prstGeom>
        </p:spPr>
      </p:pic>
      <p:pic>
        <p:nvPicPr>
          <p:cNvPr id="21" name="Picture 20" descr="A screen shot of a video game&#10;&#10;Description automatically generated with low confidence">
            <a:extLst>
              <a:ext uri="{FF2B5EF4-FFF2-40B4-BE49-F238E27FC236}">
                <a16:creationId xmlns:a16="http://schemas.microsoft.com/office/drawing/2014/main" id="{B261424C-1732-8A9C-A9AC-33998F0D0FD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191399" y="3467450"/>
            <a:ext cx="663937" cy="664576"/>
          </a:xfrm>
          <a:prstGeom prst="rect">
            <a:avLst/>
          </a:prstGeom>
        </p:spPr>
      </p:pic>
      <p:pic>
        <p:nvPicPr>
          <p:cNvPr id="22" name="Picture 21" descr="A screen shot of a video game&#10;&#10;Description automatically generated with low confidence">
            <a:extLst>
              <a:ext uri="{FF2B5EF4-FFF2-40B4-BE49-F238E27FC236}">
                <a16:creationId xmlns:a16="http://schemas.microsoft.com/office/drawing/2014/main" id="{41492BA4-0917-E801-5370-27BF2092646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679111" y="2906991"/>
            <a:ext cx="672231" cy="660702"/>
          </a:xfrm>
          <a:prstGeom prst="rect">
            <a:avLst/>
          </a:prstGeom>
        </p:spPr>
      </p:pic>
      <p:sp>
        <p:nvSpPr>
          <p:cNvPr id="3" name="Slide Number Placeholder 1">
            <a:extLst>
              <a:ext uri="{FF2B5EF4-FFF2-40B4-BE49-F238E27FC236}">
                <a16:creationId xmlns:a16="http://schemas.microsoft.com/office/drawing/2014/main" id="{CFA784D3-0A1E-D29B-0883-252FC9728804}"/>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2" name="Pentagon 20">
            <a:extLst>
              <a:ext uri="{FF2B5EF4-FFF2-40B4-BE49-F238E27FC236}">
                <a16:creationId xmlns:a16="http://schemas.microsoft.com/office/drawing/2014/main" id="{FD4D6CFB-B54C-D715-7B24-27BC267DA33C}"/>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1</a:t>
            </a:r>
          </a:p>
        </p:txBody>
      </p:sp>
      <p:sp>
        <p:nvSpPr>
          <p:cNvPr id="6" name="Shape 114">
            <a:extLst>
              <a:ext uri="{FF2B5EF4-FFF2-40B4-BE49-F238E27FC236}">
                <a16:creationId xmlns:a16="http://schemas.microsoft.com/office/drawing/2014/main" id="{878E12DF-1A10-68D6-B089-FC80990E0A63}"/>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What do you know about climate change?</a:t>
            </a:r>
          </a:p>
        </p:txBody>
      </p:sp>
    </p:spTree>
    <p:extLst>
      <p:ext uri="{BB962C8B-B14F-4D97-AF65-F5344CB8AC3E}">
        <p14:creationId xmlns:p14="http://schemas.microsoft.com/office/powerpoint/2010/main" val="3361648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1"/>
                                        </p:tgtEl>
                                      </p:cBhvr>
                                    </p:animEffect>
                                    <p:set>
                                      <p:cBhvr>
                                        <p:cTn id="50" dur="1" fill="hold">
                                          <p:stCondLst>
                                            <p:cond delay="499"/>
                                          </p:stCondLst>
                                        </p:cTn>
                                        <p:tgtEl>
                                          <p:spTgt spid="21"/>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2"/>
                                        </p:tgtEl>
                                      </p:cBhvr>
                                    </p:animEffect>
                                    <p:set>
                                      <p:cBhvr>
                                        <p:cTn id="6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9;p2">
            <a:extLst>
              <a:ext uri="{FF2B5EF4-FFF2-40B4-BE49-F238E27FC236}">
                <a16:creationId xmlns:a16="http://schemas.microsoft.com/office/drawing/2014/main" id="{9F572960-C25C-B255-2C52-C2BDF29E6046}"/>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entury Gothic" panose="020B0502020202020204" pitchFamily="34" charset="0"/>
              <a:ea typeface="Century Gothic"/>
              <a:cs typeface="Century Gothic"/>
              <a:sym typeface="Century Gothic"/>
            </a:endParaRPr>
          </a:p>
        </p:txBody>
      </p:sp>
      <p:pic>
        <p:nvPicPr>
          <p:cNvPr id="1026" name="Picture 2" descr="Careers and Enterprise Company">
            <a:extLst>
              <a:ext uri="{FF2B5EF4-FFF2-40B4-BE49-F238E27FC236}">
                <a16:creationId xmlns:a16="http://schemas.microsoft.com/office/drawing/2014/main" id="{2DF104E5-FA7E-298D-31AB-6783F643304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B0D50F33-66FD-F366-ED60-90D25C33FA23}"/>
              </a:ext>
            </a:extLst>
          </p:cNvPr>
          <p:cNvSpPr/>
          <p:nvPr/>
        </p:nvSpPr>
        <p:spPr>
          <a:xfrm>
            <a:off x="5401308" y="1868445"/>
            <a:ext cx="3221210" cy="3132373"/>
          </a:xfrm>
          <a:prstGeom prst="ellipse">
            <a:avLst/>
          </a:prstGeom>
          <a:gradFill flip="none" rotWithShape="1">
            <a:gsLst>
              <a:gs pos="63000">
                <a:schemeClr val="bg1">
                  <a:alpha val="0"/>
                </a:schemeClr>
              </a:gs>
              <a:gs pos="78000">
                <a:srgbClr val="9ECBEA"/>
              </a:gs>
              <a:gs pos="91000">
                <a:srgbClr val="9ECBEA"/>
              </a:gs>
              <a:gs pos="100000">
                <a:srgbClr val="D7F2F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6" name="Picture 15" descr="A picture containing icon&#10;&#10;Description automatically generated">
            <a:extLst>
              <a:ext uri="{FF2B5EF4-FFF2-40B4-BE49-F238E27FC236}">
                <a16:creationId xmlns:a16="http://schemas.microsoft.com/office/drawing/2014/main" id="{A0AE7F3E-2A49-FE8A-580C-55BF7A11542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78878" y="1938775"/>
            <a:ext cx="3068122" cy="3068122"/>
          </a:xfrm>
          <a:prstGeom prst="rect">
            <a:avLst/>
          </a:prstGeom>
        </p:spPr>
      </p:pic>
      <p:sp>
        <p:nvSpPr>
          <p:cNvPr id="17" name="Rectangle: Rounded Corners 16">
            <a:extLst>
              <a:ext uri="{FF2B5EF4-FFF2-40B4-BE49-F238E27FC236}">
                <a16:creationId xmlns:a16="http://schemas.microsoft.com/office/drawing/2014/main" id="{720A4EED-C132-FD42-C49E-F108B79E9272}"/>
              </a:ext>
            </a:extLst>
          </p:cNvPr>
          <p:cNvSpPr/>
          <p:nvPr/>
        </p:nvSpPr>
        <p:spPr>
          <a:xfrm>
            <a:off x="491862" y="1358367"/>
            <a:ext cx="4231275" cy="1008000"/>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Climate change</a:t>
            </a:r>
            <a:r>
              <a:rPr lang="en-GB" sz="1600" dirty="0">
                <a:solidFill>
                  <a:schemeClr val="tx1"/>
                </a:solidFill>
                <a:latin typeface="Century Gothic" panose="020B0502020202020204" pitchFamily="34" charset="0"/>
              </a:rPr>
              <a:t> is caused by </a:t>
            </a:r>
            <a:r>
              <a:rPr lang="en-GB" sz="1600" b="1" dirty="0">
                <a:solidFill>
                  <a:schemeClr val="tx1"/>
                </a:solidFill>
                <a:latin typeface="Century Gothic" panose="020B0502020202020204" pitchFamily="34" charset="0"/>
              </a:rPr>
              <a:t>increasing</a:t>
            </a:r>
            <a:r>
              <a:rPr lang="en-GB" sz="1600" dirty="0">
                <a:solidFill>
                  <a:schemeClr val="tx1"/>
                </a:solidFill>
                <a:latin typeface="Century Gothic" panose="020B0502020202020204" pitchFamily="34" charset="0"/>
              </a:rPr>
              <a:t> amounts of </a:t>
            </a:r>
            <a:r>
              <a:rPr lang="en-GB" sz="1600" b="1" dirty="0">
                <a:solidFill>
                  <a:schemeClr val="tx1"/>
                </a:solidFill>
                <a:latin typeface="Century Gothic" panose="020B0502020202020204" pitchFamily="34" charset="0"/>
              </a:rPr>
              <a:t>greenhouse gases </a:t>
            </a:r>
            <a:r>
              <a:rPr lang="en-GB" sz="1600" dirty="0">
                <a:solidFill>
                  <a:schemeClr val="tx1"/>
                </a:solidFill>
                <a:latin typeface="Century Gothic" panose="020B0502020202020204" pitchFamily="34" charset="0"/>
              </a:rPr>
              <a:t>in the </a:t>
            </a:r>
            <a:r>
              <a:rPr lang="en-GB" sz="1600" b="1" dirty="0">
                <a:solidFill>
                  <a:schemeClr val="tx1"/>
                </a:solidFill>
                <a:latin typeface="Century Gothic" panose="020B0502020202020204" pitchFamily="34" charset="0"/>
              </a:rPr>
              <a:t>atmosphere</a:t>
            </a:r>
            <a:r>
              <a:rPr lang="en-GB" sz="1600" dirty="0">
                <a:solidFill>
                  <a:schemeClr val="tx1"/>
                </a:solidFill>
                <a:latin typeface="Century Gothic" panose="020B0502020202020204" pitchFamily="34" charset="0"/>
              </a:rPr>
              <a:t>.  </a:t>
            </a:r>
          </a:p>
        </p:txBody>
      </p:sp>
      <p:sp>
        <p:nvSpPr>
          <p:cNvPr id="18" name="Oval 17">
            <a:extLst>
              <a:ext uri="{FF2B5EF4-FFF2-40B4-BE49-F238E27FC236}">
                <a16:creationId xmlns:a16="http://schemas.microsoft.com/office/drawing/2014/main" id="{667E8415-879F-EE2B-5766-9152D197F1BC}"/>
              </a:ext>
            </a:extLst>
          </p:cNvPr>
          <p:cNvSpPr/>
          <p:nvPr/>
        </p:nvSpPr>
        <p:spPr>
          <a:xfrm>
            <a:off x="5401308" y="1862367"/>
            <a:ext cx="3225648" cy="3133266"/>
          </a:xfrm>
          <a:prstGeom prst="ellipse">
            <a:avLst/>
          </a:prstGeom>
          <a:gradFill flip="none" rotWithShape="1">
            <a:gsLst>
              <a:gs pos="0">
                <a:srgbClr val="5F5F5F"/>
              </a:gs>
              <a:gs pos="100000">
                <a:schemeClr val="accent1">
                  <a:lumMod val="30000"/>
                  <a:lumOff val="70000"/>
                  <a:alpha val="2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9" name="Picture 18">
            <a:extLst>
              <a:ext uri="{FF2B5EF4-FFF2-40B4-BE49-F238E27FC236}">
                <a16:creationId xmlns:a16="http://schemas.microsoft.com/office/drawing/2014/main" id="{46018309-27B2-2BD2-EF86-778C59F833C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6357779" y="2437720"/>
            <a:ext cx="633597" cy="564297"/>
          </a:xfrm>
          <a:prstGeom prst="rect">
            <a:avLst/>
          </a:prstGeom>
        </p:spPr>
      </p:pic>
      <p:pic>
        <p:nvPicPr>
          <p:cNvPr id="20" name="Picture 19" descr="Diagram&#10;&#10;Description automatically generated">
            <a:extLst>
              <a:ext uri="{FF2B5EF4-FFF2-40B4-BE49-F238E27FC236}">
                <a16:creationId xmlns:a16="http://schemas.microsoft.com/office/drawing/2014/main" id="{CDF57729-1C4F-964A-3263-6A12C713E30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4794" b="-6240"/>
          <a:stretch/>
        </p:blipFill>
        <p:spPr>
          <a:xfrm rot="199323">
            <a:off x="7274054" y="3945563"/>
            <a:ext cx="713732" cy="555681"/>
          </a:xfrm>
          <a:prstGeom prst="rect">
            <a:avLst/>
          </a:prstGeom>
        </p:spPr>
      </p:pic>
      <p:pic>
        <p:nvPicPr>
          <p:cNvPr id="21" name="Picture 20" descr="Diagram&#10;&#10;Description automatically generated">
            <a:extLst>
              <a:ext uri="{FF2B5EF4-FFF2-40B4-BE49-F238E27FC236}">
                <a16:creationId xmlns:a16="http://schemas.microsoft.com/office/drawing/2014/main" id="{31DE7090-660D-33AF-9682-95E1D8045EA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8229"/>
          <a:stretch/>
        </p:blipFill>
        <p:spPr>
          <a:xfrm>
            <a:off x="6988048" y="2532430"/>
            <a:ext cx="913118" cy="545641"/>
          </a:xfrm>
          <a:prstGeom prst="rect">
            <a:avLst/>
          </a:prstGeom>
        </p:spPr>
      </p:pic>
      <p:pic>
        <p:nvPicPr>
          <p:cNvPr id="22" name="Picture 21" descr="Diagram&#10;&#10;Description automatically generated">
            <a:extLst>
              <a:ext uri="{FF2B5EF4-FFF2-40B4-BE49-F238E27FC236}">
                <a16:creationId xmlns:a16="http://schemas.microsoft.com/office/drawing/2014/main" id="{FF664302-16DF-92B2-D89E-14BFF66CD6A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4257"/>
          <a:stretch/>
        </p:blipFill>
        <p:spPr>
          <a:xfrm>
            <a:off x="6429552" y="3975588"/>
            <a:ext cx="491954" cy="350263"/>
          </a:xfrm>
          <a:prstGeom prst="rect">
            <a:avLst/>
          </a:prstGeom>
        </p:spPr>
      </p:pic>
      <p:pic>
        <p:nvPicPr>
          <p:cNvPr id="23" name="Picture 22" descr="Diagram&#10;&#10;Description automatically generated">
            <a:extLst>
              <a:ext uri="{FF2B5EF4-FFF2-40B4-BE49-F238E27FC236}">
                <a16:creationId xmlns:a16="http://schemas.microsoft.com/office/drawing/2014/main" id="{1C72317C-D51D-84C6-3FBC-E28CFF710E53}"/>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746165" y="2977565"/>
            <a:ext cx="633598" cy="368407"/>
          </a:xfrm>
          <a:prstGeom prst="rect">
            <a:avLst/>
          </a:prstGeom>
        </p:spPr>
      </p:pic>
      <p:pic>
        <p:nvPicPr>
          <p:cNvPr id="24" name="Picture 23">
            <a:extLst>
              <a:ext uri="{FF2B5EF4-FFF2-40B4-BE49-F238E27FC236}">
                <a16:creationId xmlns:a16="http://schemas.microsoft.com/office/drawing/2014/main" id="{E4A6905C-EC0B-B816-4481-AC846D7D9FD2}"/>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7391600" y="2971517"/>
            <a:ext cx="633597" cy="564297"/>
          </a:xfrm>
          <a:prstGeom prst="rect">
            <a:avLst/>
          </a:prstGeom>
        </p:spPr>
      </p:pic>
      <p:pic>
        <p:nvPicPr>
          <p:cNvPr id="25" name="Picture 24">
            <a:extLst>
              <a:ext uri="{FF2B5EF4-FFF2-40B4-BE49-F238E27FC236}">
                <a16:creationId xmlns:a16="http://schemas.microsoft.com/office/drawing/2014/main" id="{3E00A9E9-F956-53AE-16BC-4D4FBD141684}"/>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6245581" y="3302473"/>
            <a:ext cx="633597" cy="564297"/>
          </a:xfrm>
          <a:prstGeom prst="rect">
            <a:avLst/>
          </a:prstGeom>
        </p:spPr>
      </p:pic>
      <p:sp>
        <p:nvSpPr>
          <p:cNvPr id="26" name="Rectangle: Rounded Corners 25">
            <a:extLst>
              <a:ext uri="{FF2B5EF4-FFF2-40B4-BE49-F238E27FC236}">
                <a16:creationId xmlns:a16="http://schemas.microsoft.com/office/drawing/2014/main" id="{6C65A5FD-6B52-DC32-E160-448D0477B242}"/>
              </a:ext>
            </a:extLst>
          </p:cNvPr>
          <p:cNvSpPr/>
          <p:nvPr/>
        </p:nvSpPr>
        <p:spPr>
          <a:xfrm>
            <a:off x="491862" y="4388656"/>
            <a:ext cx="4231275" cy="1008000"/>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Class activity (1-2 mins)</a:t>
            </a:r>
          </a:p>
          <a:p>
            <a:pPr algn="ctr"/>
            <a:r>
              <a:rPr lang="en-GB" sz="1600" dirty="0">
                <a:solidFill>
                  <a:schemeClr val="tx1"/>
                </a:solidFill>
                <a:latin typeface="Century Gothic" panose="020B0502020202020204" pitchFamily="34" charset="0"/>
              </a:rPr>
              <a:t>Which processes do you think release carbon dioxide into the atmosphere?</a:t>
            </a:r>
          </a:p>
        </p:txBody>
      </p:sp>
      <p:sp>
        <p:nvSpPr>
          <p:cNvPr id="27" name="Rectangle: Rounded Corners 26">
            <a:extLst>
              <a:ext uri="{FF2B5EF4-FFF2-40B4-BE49-F238E27FC236}">
                <a16:creationId xmlns:a16="http://schemas.microsoft.com/office/drawing/2014/main" id="{82A1BC83-B7FC-56CB-272C-1526E19D9EB3}"/>
              </a:ext>
            </a:extLst>
          </p:cNvPr>
          <p:cNvSpPr/>
          <p:nvPr/>
        </p:nvSpPr>
        <p:spPr>
          <a:xfrm>
            <a:off x="491862" y="5738310"/>
            <a:ext cx="8135094" cy="701876"/>
          </a:xfrm>
          <a:prstGeom prst="roundRect">
            <a:avLst/>
          </a:prstGeom>
          <a:solidFill>
            <a:srgbClr val="6BA9D3"/>
          </a:solidFill>
          <a:ln w="28575">
            <a:solidFill>
              <a:srgbClr val="575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A </a:t>
            </a:r>
            <a:r>
              <a:rPr lang="en-GB" sz="1600" b="1" dirty="0">
                <a:solidFill>
                  <a:schemeClr val="tx1"/>
                </a:solidFill>
                <a:latin typeface="Century Gothic" panose="020B0502020202020204" pitchFamily="34" charset="0"/>
              </a:rPr>
              <a:t>major</a:t>
            </a:r>
            <a:r>
              <a:rPr lang="en-GB" sz="1600" dirty="0">
                <a:solidFill>
                  <a:schemeClr val="tx1"/>
                </a:solidFill>
                <a:latin typeface="Century Gothic" panose="020B0502020202020204" pitchFamily="34" charset="0"/>
              </a:rPr>
              <a:t> way carbon dioxide is released is when </a:t>
            </a:r>
            <a:r>
              <a:rPr lang="en-GB" sz="1600" b="1" dirty="0">
                <a:solidFill>
                  <a:schemeClr val="tx1"/>
                </a:solidFill>
                <a:latin typeface="Century Gothic" panose="020B0502020202020204" pitchFamily="34" charset="0"/>
              </a:rPr>
              <a:t>fuels </a:t>
            </a:r>
            <a:r>
              <a:rPr lang="en-GB" sz="1600" dirty="0">
                <a:solidFill>
                  <a:schemeClr val="tx1"/>
                </a:solidFill>
                <a:latin typeface="Century Gothic" panose="020B0502020202020204" pitchFamily="34" charset="0"/>
              </a:rPr>
              <a:t>are burned to </a:t>
            </a:r>
            <a:r>
              <a:rPr lang="en-GB" sz="1600" b="1" dirty="0">
                <a:solidFill>
                  <a:schemeClr val="tx1"/>
                </a:solidFill>
                <a:latin typeface="Century Gothic" panose="020B0502020202020204" pitchFamily="34" charset="0"/>
              </a:rPr>
              <a:t>generate power </a:t>
            </a:r>
            <a:r>
              <a:rPr lang="en-GB" sz="1600" dirty="0">
                <a:solidFill>
                  <a:schemeClr val="tx1"/>
                </a:solidFill>
                <a:latin typeface="Century Gothic" panose="020B0502020202020204" pitchFamily="34" charset="0"/>
              </a:rPr>
              <a:t>for activities like transport, electricity generation and powering machines.</a:t>
            </a:r>
            <a:endParaRPr lang="en-GB" sz="1600" b="1" dirty="0">
              <a:solidFill>
                <a:schemeClr val="tx1"/>
              </a:solidFill>
              <a:latin typeface="Century Gothic" panose="020B0502020202020204" pitchFamily="34" charset="0"/>
            </a:endParaRPr>
          </a:p>
        </p:txBody>
      </p:sp>
      <p:sp>
        <p:nvSpPr>
          <p:cNvPr id="28" name="Rectangle: Rounded Corners 27">
            <a:extLst>
              <a:ext uri="{FF2B5EF4-FFF2-40B4-BE49-F238E27FC236}">
                <a16:creationId xmlns:a16="http://schemas.microsoft.com/office/drawing/2014/main" id="{392ADA6F-6579-2BBC-CCC1-70354281075F}"/>
              </a:ext>
            </a:extLst>
          </p:cNvPr>
          <p:cNvSpPr/>
          <p:nvPr/>
        </p:nvSpPr>
        <p:spPr>
          <a:xfrm>
            <a:off x="491864" y="2633472"/>
            <a:ext cx="4231275" cy="1413531"/>
          </a:xfrm>
          <a:prstGeom prst="roundRect">
            <a:avLst/>
          </a:prstGeom>
          <a:solidFill>
            <a:srgbClr val="E58F8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Greenhouse gases in the atmosphere </a:t>
            </a:r>
            <a:r>
              <a:rPr lang="en-GB" sz="1600" b="1" dirty="0">
                <a:solidFill>
                  <a:schemeClr val="tx1"/>
                </a:solidFill>
                <a:latin typeface="Century Gothic" panose="020B0502020202020204" pitchFamily="34" charset="0"/>
              </a:rPr>
              <a:t>trap heat</a:t>
            </a:r>
            <a:r>
              <a:rPr lang="en-GB" sz="1600" dirty="0">
                <a:solidFill>
                  <a:schemeClr val="tx1"/>
                </a:solidFill>
                <a:latin typeface="Century Gothic" panose="020B0502020202020204" pitchFamily="34" charset="0"/>
              </a:rPr>
              <a:t> on Earth. The most commonly released greenhouse gas is </a:t>
            </a:r>
            <a:r>
              <a:rPr lang="en-GB" sz="1600" b="1" dirty="0">
                <a:solidFill>
                  <a:schemeClr val="tx1"/>
                </a:solidFill>
                <a:latin typeface="Century Gothic" panose="020B0502020202020204" pitchFamily="34" charset="0"/>
              </a:rPr>
              <a:t>carbon dioxide </a:t>
            </a:r>
            <a:r>
              <a:rPr lang="en-GB" sz="1600" dirty="0">
                <a:solidFill>
                  <a:schemeClr val="tx1"/>
                </a:solidFill>
                <a:latin typeface="Century Gothic" panose="020B0502020202020204" pitchFamily="34" charset="0"/>
              </a:rPr>
              <a:t>(CO</a:t>
            </a:r>
            <a:r>
              <a:rPr lang="en-GB" sz="1600" baseline="-25000" dirty="0">
                <a:solidFill>
                  <a:schemeClr val="tx1"/>
                </a:solidFill>
                <a:latin typeface="Century Gothic" panose="020B0502020202020204" pitchFamily="34" charset="0"/>
              </a:rPr>
              <a:t>2</a:t>
            </a:r>
            <a:r>
              <a:rPr lang="en-GB" sz="1600" dirty="0">
                <a:solidFill>
                  <a:schemeClr val="tx1"/>
                </a:solidFill>
                <a:latin typeface="Century Gothic" panose="020B0502020202020204" pitchFamily="34" charset="0"/>
              </a:rPr>
              <a:t>).  Think of it like layering more blankets keeping heat in.  </a:t>
            </a:r>
            <a:endParaRPr lang="en-GB" sz="1600" b="1" dirty="0">
              <a:solidFill>
                <a:schemeClr val="tx1"/>
              </a:solidFill>
              <a:latin typeface="Century Gothic" panose="020B0502020202020204" pitchFamily="34" charset="0"/>
            </a:endParaRPr>
          </a:p>
        </p:txBody>
      </p:sp>
      <p:sp>
        <p:nvSpPr>
          <p:cNvPr id="3" name="Slide Number Placeholder 1">
            <a:extLst>
              <a:ext uri="{FF2B5EF4-FFF2-40B4-BE49-F238E27FC236}">
                <a16:creationId xmlns:a16="http://schemas.microsoft.com/office/drawing/2014/main" id="{6794D795-B50F-D89F-A573-622EDB05F992}"/>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6" name="Pentagon 20">
            <a:extLst>
              <a:ext uri="{FF2B5EF4-FFF2-40B4-BE49-F238E27FC236}">
                <a16:creationId xmlns:a16="http://schemas.microsoft.com/office/drawing/2014/main" id="{02815EF4-BF8F-5F64-F9DB-D808AE05AEB8}"/>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1</a:t>
            </a:r>
          </a:p>
        </p:txBody>
      </p:sp>
      <p:sp>
        <p:nvSpPr>
          <p:cNvPr id="7" name="Shape 114">
            <a:extLst>
              <a:ext uri="{FF2B5EF4-FFF2-40B4-BE49-F238E27FC236}">
                <a16:creationId xmlns:a16="http://schemas.microsoft.com/office/drawing/2014/main" id="{7ABC2C90-DB77-6710-D27E-4CA42686310D}"/>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What do you know about climate change?</a:t>
            </a:r>
          </a:p>
        </p:txBody>
      </p:sp>
    </p:spTree>
    <p:extLst>
      <p:ext uri="{BB962C8B-B14F-4D97-AF65-F5344CB8AC3E}">
        <p14:creationId xmlns:p14="http://schemas.microsoft.com/office/powerpoint/2010/main" val="3436614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par>
                          <p:cTn id="38" fill="hold">
                            <p:stCondLst>
                              <p:cond delay="2500"/>
                            </p:stCondLst>
                            <p:childTnLst>
                              <p:par>
                                <p:cTn id="39" presetID="10"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par>
                          <p:cTn id="42" fill="hold">
                            <p:stCondLst>
                              <p:cond delay="3000"/>
                            </p:stCondLst>
                            <p:childTnLst>
                              <p:par>
                                <p:cTn id="43" presetID="10" presetClass="entr" presetSubtype="0"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par>
                          <p:cTn id="46" fill="hold">
                            <p:stCondLst>
                              <p:cond delay="3500"/>
                            </p:stCondLst>
                            <p:childTnLst>
                              <p:par>
                                <p:cTn id="47" presetID="10" presetClass="entr" presetSubtype="0"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25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21"/>
                                        </p:tgtEl>
                                      </p:cBhvr>
                                    </p:animEffect>
                                    <p:set>
                                      <p:cBhvr>
                                        <p:cTn id="67" dur="1" fill="hold">
                                          <p:stCondLst>
                                            <p:cond delay="499"/>
                                          </p:stCondLst>
                                        </p:cTn>
                                        <p:tgtEl>
                                          <p:spTgt spid="21"/>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23"/>
                                        </p:tgtEl>
                                      </p:cBhvr>
                                    </p:animEffect>
                                    <p:set>
                                      <p:cBhvr>
                                        <p:cTn id="76" dur="1" fill="hold">
                                          <p:stCondLst>
                                            <p:cond delay="499"/>
                                          </p:stCondLst>
                                        </p:cTn>
                                        <p:tgtEl>
                                          <p:spTgt spid="23"/>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5"/>
                                        </p:tgtEl>
                                      </p:cBhvr>
                                    </p:animEffect>
                                    <p:set>
                                      <p:cBhvr>
                                        <p:cTn id="79" dur="1" fill="hold">
                                          <p:stCondLst>
                                            <p:cond delay="499"/>
                                          </p:stCondLst>
                                        </p:cTn>
                                        <p:tgtEl>
                                          <p:spTgt spid="25"/>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18" grpId="1" animBg="1"/>
      <p:bldP spid="26" grpId="0"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9;p2">
            <a:extLst>
              <a:ext uri="{FF2B5EF4-FFF2-40B4-BE49-F238E27FC236}">
                <a16:creationId xmlns:a16="http://schemas.microsoft.com/office/drawing/2014/main" id="{25FC705D-BFA4-48A7-9E5D-172D49303185}"/>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6" name="Picture 15" descr="Hand holding yellow flower up to sky">
            <a:extLst>
              <a:ext uri="{FF2B5EF4-FFF2-40B4-BE49-F238E27FC236}">
                <a16:creationId xmlns:a16="http://schemas.microsoft.com/office/drawing/2014/main" id="{62CAEA4C-6979-058C-8C9F-5A0EC07268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017796"/>
            <a:ext cx="9144000" cy="5840204"/>
          </a:xfrm>
          <a:prstGeom prst="rect">
            <a:avLst/>
          </a:prstGeom>
        </p:spPr>
      </p:pic>
      <p:sp>
        <p:nvSpPr>
          <p:cNvPr id="7" name="Rectangle: Rounded Corners 6">
            <a:extLst>
              <a:ext uri="{FF2B5EF4-FFF2-40B4-BE49-F238E27FC236}">
                <a16:creationId xmlns:a16="http://schemas.microsoft.com/office/drawing/2014/main" id="{F6E7FA61-78C4-4C66-A64A-3BD5578252E6}"/>
              </a:ext>
            </a:extLst>
          </p:cNvPr>
          <p:cNvSpPr/>
          <p:nvPr/>
        </p:nvSpPr>
        <p:spPr>
          <a:xfrm>
            <a:off x="361245" y="1367043"/>
            <a:ext cx="8410461" cy="945851"/>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Many businesses are working on environmental sustainability by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shrinking their carbon footprint</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cutting down on waste</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and</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reducing their water and energy use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to help the environment.</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p>
        </p:txBody>
      </p:sp>
      <p:sp>
        <p:nvSpPr>
          <p:cNvPr id="23" name="Rectangle: Rounded Corners 22">
            <a:extLst>
              <a:ext uri="{FF2B5EF4-FFF2-40B4-BE49-F238E27FC236}">
                <a16:creationId xmlns:a16="http://schemas.microsoft.com/office/drawing/2014/main" id="{9272AE6E-3548-4C4B-941D-7835CD8E8A77}"/>
              </a:ext>
            </a:extLst>
          </p:cNvPr>
          <p:cNvSpPr/>
          <p:nvPr/>
        </p:nvSpPr>
        <p:spPr>
          <a:xfrm>
            <a:off x="4957407" y="3156377"/>
            <a:ext cx="3817061" cy="1611599"/>
          </a:xfrm>
          <a:prstGeom prst="roundRect">
            <a:avLst/>
          </a:prstGeom>
          <a:solidFill>
            <a:srgbClr val="E58F8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Sustainability</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to a business could mean saving money, having a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good reputation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with customers, and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making a difference to the planet itself</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t>
            </a:r>
          </a:p>
        </p:txBody>
      </p:sp>
      <p:sp>
        <p:nvSpPr>
          <p:cNvPr id="13" name="Rectangle: Rounded Corners 12">
            <a:extLst>
              <a:ext uri="{FF2B5EF4-FFF2-40B4-BE49-F238E27FC236}">
                <a16:creationId xmlns:a16="http://schemas.microsoft.com/office/drawing/2014/main" id="{0ADAFFF6-6E1F-9D8B-058F-4076775ED97D}"/>
              </a:ext>
            </a:extLst>
          </p:cNvPr>
          <p:cNvSpPr/>
          <p:nvPr/>
        </p:nvSpPr>
        <p:spPr>
          <a:xfrm>
            <a:off x="364008" y="5592436"/>
            <a:ext cx="3990596" cy="945851"/>
          </a:xfrm>
          <a:prstGeom prst="roundRect">
            <a:avLst/>
          </a:prstGeom>
          <a:solidFill>
            <a:srgbClr val="DFDEDB"/>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Definition: Carbon footprint</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The amount of carbon released to the atmosphere.  </a:t>
            </a:r>
          </a:p>
        </p:txBody>
      </p:sp>
      <p:sp>
        <p:nvSpPr>
          <p:cNvPr id="15" name="Rectangle: Rounded Corners 14">
            <a:extLst>
              <a:ext uri="{FF2B5EF4-FFF2-40B4-BE49-F238E27FC236}">
                <a16:creationId xmlns:a16="http://schemas.microsoft.com/office/drawing/2014/main" id="{B4996502-A763-4D0F-0CF2-DC1D37DC288A}"/>
              </a:ext>
            </a:extLst>
          </p:cNvPr>
          <p:cNvSpPr/>
          <p:nvPr/>
        </p:nvSpPr>
        <p:spPr>
          <a:xfrm>
            <a:off x="4569238" y="5598549"/>
            <a:ext cx="4202468" cy="933625"/>
          </a:xfrm>
          <a:prstGeom prst="roundRect">
            <a:avLst/>
          </a:prstGeom>
          <a:solidFill>
            <a:srgbClr val="DFDEDB"/>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Definition: Sustainability</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Causing little or no damage to the environment over a long period of time.  </a:t>
            </a:r>
          </a:p>
        </p:txBody>
      </p:sp>
      <p:pic>
        <p:nvPicPr>
          <p:cNvPr id="3" name="Picture 2" descr="Careers and Enterprise Company">
            <a:extLst>
              <a:ext uri="{FF2B5EF4-FFF2-40B4-BE49-F238E27FC236}">
                <a16:creationId xmlns:a16="http://schemas.microsoft.com/office/drawing/2014/main" id="{F6B22730-3804-4B6D-6CEA-ACC229E1679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a:extLst>
              <a:ext uri="{FF2B5EF4-FFF2-40B4-BE49-F238E27FC236}">
                <a16:creationId xmlns:a16="http://schemas.microsoft.com/office/drawing/2014/main" id="{F6A83303-ADC2-9D98-462C-9E458DEB428F}"/>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8" name="Pentagon 20">
            <a:extLst>
              <a:ext uri="{FF2B5EF4-FFF2-40B4-BE49-F238E27FC236}">
                <a16:creationId xmlns:a16="http://schemas.microsoft.com/office/drawing/2014/main" id="{32B77578-533F-CDDA-24C2-2E95602782AD}"/>
              </a:ext>
            </a:extLst>
          </p:cNvPr>
          <p:cNvSpPr/>
          <p:nvPr/>
        </p:nvSpPr>
        <p:spPr>
          <a:xfrm>
            <a:off x="0" y="185999"/>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1</a:t>
            </a:r>
          </a:p>
        </p:txBody>
      </p:sp>
      <p:sp>
        <p:nvSpPr>
          <p:cNvPr id="9" name="Shape 114">
            <a:extLst>
              <a:ext uri="{FF2B5EF4-FFF2-40B4-BE49-F238E27FC236}">
                <a16:creationId xmlns:a16="http://schemas.microsoft.com/office/drawing/2014/main" id="{A056C684-252C-C20D-B291-DD6AD6912C14}"/>
              </a:ext>
            </a:extLst>
          </p:cNvPr>
          <p:cNvSpPr/>
          <p:nvPr/>
        </p:nvSpPr>
        <p:spPr>
          <a:xfrm>
            <a:off x="755934" y="188470"/>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What do you know about climate change?</a:t>
            </a:r>
          </a:p>
        </p:txBody>
      </p:sp>
      <p:sp>
        <p:nvSpPr>
          <p:cNvPr id="4" name="Rectangle: Rounded Corners 3">
            <a:extLst>
              <a:ext uri="{FF2B5EF4-FFF2-40B4-BE49-F238E27FC236}">
                <a16:creationId xmlns:a16="http://schemas.microsoft.com/office/drawing/2014/main" id="{94FE6254-3E13-7862-AE68-137DF18FB59C}"/>
              </a:ext>
            </a:extLst>
          </p:cNvPr>
          <p:cNvSpPr/>
          <p:nvPr/>
        </p:nvSpPr>
        <p:spPr>
          <a:xfrm>
            <a:off x="369532" y="3156377"/>
            <a:ext cx="3985072" cy="1611598"/>
          </a:xfrm>
          <a:prstGeom prst="roundRect">
            <a:avLst/>
          </a:prstGeom>
          <a:solidFill>
            <a:srgbClr val="E0B66F"/>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The environment is damaged by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pollution, loss of habitats and loss of diversity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as well as the impact of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climate change.  </a:t>
            </a:r>
          </a:p>
        </p:txBody>
      </p:sp>
    </p:spTree>
    <p:extLst>
      <p:ext uri="{BB962C8B-B14F-4D97-AF65-F5344CB8AC3E}">
        <p14:creationId xmlns:p14="http://schemas.microsoft.com/office/powerpoint/2010/main" val="15690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9;p2">
            <a:extLst>
              <a:ext uri="{FF2B5EF4-FFF2-40B4-BE49-F238E27FC236}">
                <a16:creationId xmlns:a16="http://schemas.microsoft.com/office/drawing/2014/main" id="{25FC705D-BFA4-48A7-9E5D-172D49303185}"/>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7" name="Picture 16" descr="Photograph of the earth">
            <a:extLst>
              <a:ext uri="{FF2B5EF4-FFF2-40B4-BE49-F238E27FC236}">
                <a16:creationId xmlns:a16="http://schemas.microsoft.com/office/drawing/2014/main" id="{0B744A77-8170-FBC5-D400-6F4425710E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30" y="1017796"/>
            <a:ext cx="9144000" cy="5840204"/>
          </a:xfrm>
          <a:prstGeom prst="rect">
            <a:avLst/>
          </a:prstGeom>
        </p:spPr>
      </p:pic>
      <p:sp>
        <p:nvSpPr>
          <p:cNvPr id="7" name="Rectangle: Rounded Corners 6">
            <a:extLst>
              <a:ext uri="{FF2B5EF4-FFF2-40B4-BE49-F238E27FC236}">
                <a16:creationId xmlns:a16="http://schemas.microsoft.com/office/drawing/2014/main" id="{F6E7FA61-78C4-4C66-A64A-3BD5578252E6}"/>
              </a:ext>
            </a:extLst>
          </p:cNvPr>
          <p:cNvSpPr/>
          <p:nvPr/>
        </p:nvSpPr>
        <p:spPr>
          <a:xfrm>
            <a:off x="354143" y="2686514"/>
            <a:ext cx="8410525" cy="623655"/>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The aim is for businesses to become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“carbon neutral”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or to be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“net-zero”</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p>
        </p:txBody>
      </p:sp>
      <p:sp>
        <p:nvSpPr>
          <p:cNvPr id="23" name="Rectangle: Rounded Corners 22">
            <a:extLst>
              <a:ext uri="{FF2B5EF4-FFF2-40B4-BE49-F238E27FC236}">
                <a16:creationId xmlns:a16="http://schemas.microsoft.com/office/drawing/2014/main" id="{9272AE6E-3548-4C4B-941D-7835CD8E8A77}"/>
              </a:ext>
            </a:extLst>
          </p:cNvPr>
          <p:cNvSpPr/>
          <p:nvPr/>
        </p:nvSpPr>
        <p:spPr>
          <a:xfrm>
            <a:off x="354143" y="5237018"/>
            <a:ext cx="3990597" cy="1319904"/>
          </a:xfrm>
          <a:prstGeom prst="roundRect">
            <a:avLst/>
          </a:prstGeom>
          <a:solidFill>
            <a:srgbClr val="E58F8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Since 1990, the </a:t>
            </a:r>
            <a:r>
              <a:rPr lang="en-GB" sz="1600" b="1" dirty="0">
                <a:solidFill>
                  <a:schemeClr val="tx1"/>
                </a:solidFill>
                <a:latin typeface="Century Gothic" panose="020B0502020202020204" pitchFamily="34" charset="0"/>
              </a:rPr>
              <a:t>UK has almost halved greenhouse gas emissions</a:t>
            </a:r>
            <a:r>
              <a:rPr lang="en-GB" sz="1600" dirty="0">
                <a:solidFill>
                  <a:schemeClr val="tx1"/>
                </a:solidFill>
                <a:latin typeface="Century Gothic" panose="020B0502020202020204" pitchFamily="34" charset="0"/>
              </a:rPr>
              <a:t>, and in 2019 the UK set a </a:t>
            </a:r>
            <a:r>
              <a:rPr lang="en-GB" sz="1600" b="1" dirty="0">
                <a:solidFill>
                  <a:schemeClr val="tx1"/>
                </a:solidFill>
                <a:latin typeface="Century Gothic" panose="020B0502020202020204" pitchFamily="34" charset="0"/>
              </a:rPr>
              <a:t>target of reaching net-zero emissions by 2050</a:t>
            </a:r>
            <a:r>
              <a:rPr lang="en-GB" sz="1600" dirty="0">
                <a:solidFill>
                  <a:schemeClr val="tx1"/>
                </a:solidFill>
                <a:latin typeface="Century Gothic" panose="020B0502020202020204" pitchFamily="34" charset="0"/>
              </a:rPr>
              <a:t>. </a:t>
            </a:r>
            <a:endPar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0ADAFFF6-6E1F-9D8B-058F-4076775ED97D}"/>
              </a:ext>
            </a:extLst>
          </p:cNvPr>
          <p:cNvSpPr/>
          <p:nvPr/>
        </p:nvSpPr>
        <p:spPr>
          <a:xfrm>
            <a:off x="379330" y="1258424"/>
            <a:ext cx="3970409" cy="1126136"/>
          </a:xfrm>
          <a:prstGeom prst="roundRect">
            <a:avLst/>
          </a:prstGeom>
          <a:solidFill>
            <a:srgbClr val="DFDEDB"/>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Definition: Carbon neutral</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Balancing emissions through offsetting activities.  </a:t>
            </a:r>
          </a:p>
        </p:txBody>
      </p:sp>
      <p:sp>
        <p:nvSpPr>
          <p:cNvPr id="15" name="Rectangle: Rounded Corners 14">
            <a:extLst>
              <a:ext uri="{FF2B5EF4-FFF2-40B4-BE49-F238E27FC236}">
                <a16:creationId xmlns:a16="http://schemas.microsoft.com/office/drawing/2014/main" id="{B4996502-A763-4D0F-0CF2-DC1D37DC288A}"/>
              </a:ext>
            </a:extLst>
          </p:cNvPr>
          <p:cNvSpPr/>
          <p:nvPr/>
        </p:nvSpPr>
        <p:spPr>
          <a:xfrm>
            <a:off x="4794260" y="1258424"/>
            <a:ext cx="3970409" cy="1126137"/>
          </a:xfrm>
          <a:prstGeom prst="roundRect">
            <a:avLst/>
          </a:prstGeom>
          <a:solidFill>
            <a:srgbClr val="DFDEDB"/>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Definition: Net-zero</a:t>
            </a:r>
          </a:p>
          <a:p>
            <a:pPr algn="ctr"/>
            <a:r>
              <a:rPr lang="en-GB" sz="1600" b="0" i="0" dirty="0">
                <a:solidFill>
                  <a:srgbClr val="222222"/>
                </a:solidFill>
                <a:effectLst/>
                <a:latin typeface="Century Gothic" panose="020B0502020202020204" pitchFamily="34" charset="0"/>
              </a:rPr>
              <a:t>Reducing greenhouse gases (GHG) emissions as much as possible and then offsetting any remaining.</a:t>
            </a:r>
            <a:endPar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pic>
        <p:nvPicPr>
          <p:cNvPr id="3" name="Picture 2" descr="Careers and Enterprise Company">
            <a:extLst>
              <a:ext uri="{FF2B5EF4-FFF2-40B4-BE49-F238E27FC236}">
                <a16:creationId xmlns:a16="http://schemas.microsoft.com/office/drawing/2014/main" id="{F6B22730-3804-4B6D-6CEA-ACC229E1679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a:extLst>
              <a:ext uri="{FF2B5EF4-FFF2-40B4-BE49-F238E27FC236}">
                <a16:creationId xmlns:a16="http://schemas.microsoft.com/office/drawing/2014/main" id="{C1BE7CDD-BB2C-5BD8-1C2F-26703C584A45}"/>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14" name="Rectangle: Rounded Corners 13">
            <a:extLst>
              <a:ext uri="{FF2B5EF4-FFF2-40B4-BE49-F238E27FC236}">
                <a16:creationId xmlns:a16="http://schemas.microsoft.com/office/drawing/2014/main" id="{59CECB24-6682-1D26-ADC9-B7C4FFC6F243}"/>
              </a:ext>
            </a:extLst>
          </p:cNvPr>
          <p:cNvSpPr/>
          <p:nvPr/>
        </p:nvSpPr>
        <p:spPr>
          <a:xfrm>
            <a:off x="4799260" y="5237018"/>
            <a:ext cx="3965409" cy="1357847"/>
          </a:xfrm>
          <a:prstGeom prst="roundRect">
            <a:avLst/>
          </a:prstGeom>
          <a:solidFill>
            <a:srgbClr val="6BA9D3"/>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Over the next few slides, we will look closely at how you can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find your future in a green career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and help</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 to save the planet</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  </a:t>
            </a:r>
          </a:p>
        </p:txBody>
      </p:sp>
      <p:sp>
        <p:nvSpPr>
          <p:cNvPr id="8" name="Pentagon 20">
            <a:extLst>
              <a:ext uri="{FF2B5EF4-FFF2-40B4-BE49-F238E27FC236}">
                <a16:creationId xmlns:a16="http://schemas.microsoft.com/office/drawing/2014/main" id="{C56AEB77-07F7-BBDD-C5EE-54FD0AAD28AC}"/>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1</a:t>
            </a:r>
          </a:p>
        </p:txBody>
      </p:sp>
      <p:sp>
        <p:nvSpPr>
          <p:cNvPr id="9" name="Shape 114">
            <a:extLst>
              <a:ext uri="{FF2B5EF4-FFF2-40B4-BE49-F238E27FC236}">
                <a16:creationId xmlns:a16="http://schemas.microsoft.com/office/drawing/2014/main" id="{DA094554-9116-2804-8C0A-4CC51BE12672}"/>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What do you know about climate change?</a:t>
            </a:r>
          </a:p>
        </p:txBody>
      </p:sp>
      <p:sp>
        <p:nvSpPr>
          <p:cNvPr id="4" name="Rectangle: Rounded Corners 3">
            <a:extLst>
              <a:ext uri="{FF2B5EF4-FFF2-40B4-BE49-F238E27FC236}">
                <a16:creationId xmlns:a16="http://schemas.microsoft.com/office/drawing/2014/main" id="{E3572386-73C2-9568-3433-7BC0A4A11C76}"/>
              </a:ext>
            </a:extLst>
          </p:cNvPr>
          <p:cNvSpPr/>
          <p:nvPr/>
        </p:nvSpPr>
        <p:spPr>
          <a:xfrm>
            <a:off x="379330" y="3785397"/>
            <a:ext cx="3970409" cy="945850"/>
          </a:xfrm>
          <a:prstGeom prst="roundRect">
            <a:avLst/>
          </a:prstGeom>
          <a:solidFill>
            <a:srgbClr val="DFDEDB"/>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Definition: Offsetting</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Activities to remove carbon such as planting trees.  </a:t>
            </a:r>
          </a:p>
        </p:txBody>
      </p:sp>
    </p:spTree>
    <p:extLst>
      <p:ext uri="{BB962C8B-B14F-4D97-AF65-F5344CB8AC3E}">
        <p14:creationId xmlns:p14="http://schemas.microsoft.com/office/powerpoint/2010/main" val="204855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9;p2">
            <a:extLst>
              <a:ext uri="{FF2B5EF4-FFF2-40B4-BE49-F238E27FC236}">
                <a16:creationId xmlns:a16="http://schemas.microsoft.com/office/drawing/2014/main" id="{9F572960-C25C-B255-2C52-C2BDF29E6046}"/>
              </a:ext>
            </a:extLst>
          </p:cNvPr>
          <p:cNvSpPr>
            <a:spLocks/>
          </p:cNvSpPr>
          <p:nvPr/>
        </p:nvSpPr>
        <p:spPr>
          <a:xfrm>
            <a:off x="-12254"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2" name="Picture 11" descr="Green and white text on a black background&#10;&#10;Description automatically generated with medium confidence">
            <a:hlinkClick r:id="rId3"/>
            <a:extLst>
              <a:ext uri="{FF2B5EF4-FFF2-40B4-BE49-F238E27FC236}">
                <a16:creationId xmlns:a16="http://schemas.microsoft.com/office/drawing/2014/main" id="{B314C19F-F342-C323-5160-48F1DCAD4BD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719"/>
          <a:stretch/>
        </p:blipFill>
        <p:spPr>
          <a:xfrm>
            <a:off x="333375" y="1565966"/>
            <a:ext cx="8539068" cy="474386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Rectangle: Rounded Corners 7">
            <a:extLst>
              <a:ext uri="{FF2B5EF4-FFF2-40B4-BE49-F238E27FC236}">
                <a16:creationId xmlns:a16="http://schemas.microsoft.com/office/drawing/2014/main" id="{09A0EA0B-C774-1E11-B9EE-37C728B92EBA}"/>
              </a:ext>
            </a:extLst>
          </p:cNvPr>
          <p:cNvSpPr/>
          <p:nvPr/>
        </p:nvSpPr>
        <p:spPr>
          <a:xfrm>
            <a:off x="666001" y="5124103"/>
            <a:ext cx="7811997" cy="915291"/>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Activity (15 mins)</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Click the picture to watch The WOW Show’s film about jobs that can save the planet. As you watch, think about what your career could look like. </a:t>
            </a:r>
          </a:p>
        </p:txBody>
      </p:sp>
      <p:sp>
        <p:nvSpPr>
          <p:cNvPr id="13" name="Pentagon 20">
            <a:extLst>
              <a:ext uri="{FF2B5EF4-FFF2-40B4-BE49-F238E27FC236}">
                <a16:creationId xmlns:a16="http://schemas.microsoft.com/office/drawing/2014/main" id="{7FF00FC6-0073-2F23-8858-4342F875F7A8}"/>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2</a:t>
            </a:r>
          </a:p>
        </p:txBody>
      </p:sp>
      <p:sp>
        <p:nvSpPr>
          <p:cNvPr id="14" name="Shape 114">
            <a:extLst>
              <a:ext uri="{FF2B5EF4-FFF2-40B4-BE49-F238E27FC236}">
                <a16:creationId xmlns:a16="http://schemas.microsoft.com/office/drawing/2014/main" id="{D84407FD-6F20-7175-53F2-20D0DDD0C378}"/>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Jobs that can save the planet</a:t>
            </a:r>
          </a:p>
        </p:txBody>
      </p:sp>
      <p:pic>
        <p:nvPicPr>
          <p:cNvPr id="1026" name="Picture 2" descr="Careers and Enterprise Company">
            <a:extLst>
              <a:ext uri="{FF2B5EF4-FFF2-40B4-BE49-F238E27FC236}">
                <a16:creationId xmlns:a16="http://schemas.microsoft.com/office/drawing/2014/main" id="{2DF104E5-FA7E-298D-31AB-6783F643304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hlinkClick r:id="rId3"/>
            <a:extLst>
              <a:ext uri="{FF2B5EF4-FFF2-40B4-BE49-F238E27FC236}">
                <a16:creationId xmlns:a16="http://schemas.microsoft.com/office/drawing/2014/main" id="{5F1BC763-0B7C-D901-D730-CE2C683E18C2}"/>
              </a:ext>
            </a:extLst>
          </p:cNvPr>
          <p:cNvSpPr/>
          <p:nvPr/>
        </p:nvSpPr>
        <p:spPr>
          <a:xfrm>
            <a:off x="7807427" y="1733897"/>
            <a:ext cx="832384" cy="595605"/>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0:00- 12:38</a:t>
            </a:r>
          </a:p>
        </p:txBody>
      </p:sp>
      <p:sp>
        <p:nvSpPr>
          <p:cNvPr id="3" name="Slide Number Placeholder 1">
            <a:extLst>
              <a:ext uri="{FF2B5EF4-FFF2-40B4-BE49-F238E27FC236}">
                <a16:creationId xmlns:a16="http://schemas.microsoft.com/office/drawing/2014/main" id="{567998D8-E9E9-5EBB-D6D2-0D0BA429DCBF}"/>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Tree>
    <p:extLst>
      <p:ext uri="{BB962C8B-B14F-4D97-AF65-F5344CB8AC3E}">
        <p14:creationId xmlns:p14="http://schemas.microsoft.com/office/powerpoint/2010/main" val="251049593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9;p2">
            <a:extLst>
              <a:ext uri="{FF2B5EF4-FFF2-40B4-BE49-F238E27FC236}">
                <a16:creationId xmlns:a16="http://schemas.microsoft.com/office/drawing/2014/main" id="{9F572960-C25C-B255-2C52-C2BDF29E6046}"/>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0" name="Picture 9" descr="The surface level of grass on a golf course during sunrise">
            <a:extLst>
              <a:ext uri="{FF2B5EF4-FFF2-40B4-BE49-F238E27FC236}">
                <a16:creationId xmlns:a16="http://schemas.microsoft.com/office/drawing/2014/main" id="{9D32DBD5-C466-31DA-E36E-D4B226E5D9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746" t="39530" r="19766"/>
          <a:stretch/>
        </p:blipFill>
        <p:spPr>
          <a:xfrm>
            <a:off x="-2729" y="1017796"/>
            <a:ext cx="9146729" cy="5904250"/>
          </a:xfrm>
          <a:prstGeom prst="rect">
            <a:avLst/>
          </a:prstGeom>
        </p:spPr>
      </p:pic>
      <p:sp>
        <p:nvSpPr>
          <p:cNvPr id="6" name="Rectangle: Rounded Corners 5">
            <a:extLst>
              <a:ext uri="{FF2B5EF4-FFF2-40B4-BE49-F238E27FC236}">
                <a16:creationId xmlns:a16="http://schemas.microsoft.com/office/drawing/2014/main" id="{758B4FD6-4979-1C18-1672-BC3CC8441A04}"/>
              </a:ext>
            </a:extLst>
          </p:cNvPr>
          <p:cNvSpPr/>
          <p:nvPr/>
        </p:nvSpPr>
        <p:spPr>
          <a:xfrm>
            <a:off x="500051" y="5700515"/>
            <a:ext cx="8138437" cy="736642"/>
          </a:xfrm>
          <a:prstGeom prst="roundRect">
            <a:avLst/>
          </a:prstGeom>
          <a:solidFill>
            <a:srgbClr val="E58F8F"/>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Whether there is a particular career that you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aspire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to, or you just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want to be involved in saving the planet</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a green career could be a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great choice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for you.    </a:t>
            </a:r>
          </a:p>
        </p:txBody>
      </p:sp>
      <p:sp>
        <p:nvSpPr>
          <p:cNvPr id="7" name="Rectangle: Rounded Corners 6">
            <a:extLst>
              <a:ext uri="{FF2B5EF4-FFF2-40B4-BE49-F238E27FC236}">
                <a16:creationId xmlns:a16="http://schemas.microsoft.com/office/drawing/2014/main" id="{C15D34BE-6E32-5234-283D-E6F3D4659934}"/>
              </a:ext>
            </a:extLst>
          </p:cNvPr>
          <p:cNvSpPr/>
          <p:nvPr/>
        </p:nvSpPr>
        <p:spPr>
          <a:xfrm>
            <a:off x="500051" y="3486451"/>
            <a:ext cx="8138437" cy="1602982"/>
          </a:xfrm>
          <a:prstGeom prst="roundRect">
            <a:avLst/>
          </a:prstGeom>
          <a:solidFill>
            <a:srgbClr val="08C8C4"/>
          </a:solidFill>
          <a:ln w="28575">
            <a:solidFill>
              <a:schemeClr val="tx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“Green career”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is a difficult term to explain simply, as it can mean many things. For example, it could mean a job that deals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directly with climate change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such as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creating and installing solar panels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Or, it could be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less obviously linked to tackling global warming</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such as</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working as an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accountant</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for a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company that has pledged to reduce carbon emissions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to help save the planet.  </a:t>
            </a:r>
          </a:p>
        </p:txBody>
      </p:sp>
      <p:sp>
        <p:nvSpPr>
          <p:cNvPr id="8" name="Rectangle: Rounded Corners 7">
            <a:extLst>
              <a:ext uri="{FF2B5EF4-FFF2-40B4-BE49-F238E27FC236}">
                <a16:creationId xmlns:a16="http://schemas.microsoft.com/office/drawing/2014/main" id="{09A0EA0B-C774-1E11-B9EE-37C728B92EBA}"/>
              </a:ext>
            </a:extLst>
          </p:cNvPr>
          <p:cNvSpPr/>
          <p:nvPr/>
        </p:nvSpPr>
        <p:spPr>
          <a:xfrm>
            <a:off x="500051" y="1502677"/>
            <a:ext cx="3852874" cy="1288147"/>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Discussion (2-4 mins)</a:t>
            </a:r>
          </a:p>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So, now you’ve watched the film, what do you think the term “green careers” means?</a:t>
            </a:r>
          </a:p>
        </p:txBody>
      </p:sp>
      <p:sp>
        <p:nvSpPr>
          <p:cNvPr id="13" name="Pentagon 20">
            <a:extLst>
              <a:ext uri="{FF2B5EF4-FFF2-40B4-BE49-F238E27FC236}">
                <a16:creationId xmlns:a16="http://schemas.microsoft.com/office/drawing/2014/main" id="{7FF00FC6-0073-2F23-8858-4342F875F7A8}"/>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3</a:t>
            </a:r>
          </a:p>
        </p:txBody>
      </p:sp>
      <p:sp>
        <p:nvSpPr>
          <p:cNvPr id="14" name="Shape 114">
            <a:extLst>
              <a:ext uri="{FF2B5EF4-FFF2-40B4-BE49-F238E27FC236}">
                <a16:creationId xmlns:a16="http://schemas.microsoft.com/office/drawing/2014/main" id="{D84407FD-6F20-7175-53F2-20D0DDD0C378}"/>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What are green careers?</a:t>
            </a:r>
          </a:p>
        </p:txBody>
      </p:sp>
      <p:pic>
        <p:nvPicPr>
          <p:cNvPr id="1026" name="Picture 2" descr="Careers and Enterprise Company">
            <a:extLst>
              <a:ext uri="{FF2B5EF4-FFF2-40B4-BE49-F238E27FC236}">
                <a16:creationId xmlns:a16="http://schemas.microsoft.com/office/drawing/2014/main" id="{2DF104E5-FA7E-298D-31AB-6783F643304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a:extLst>
              <a:ext uri="{FF2B5EF4-FFF2-40B4-BE49-F238E27FC236}">
                <a16:creationId xmlns:a16="http://schemas.microsoft.com/office/drawing/2014/main" id="{2299A3C4-70F0-5264-B26A-AFEA881868E2}"/>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Tree>
    <p:extLst>
      <p:ext uri="{BB962C8B-B14F-4D97-AF65-F5344CB8AC3E}">
        <p14:creationId xmlns:p14="http://schemas.microsoft.com/office/powerpoint/2010/main" val="96691623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tacks of gold coins">
            <a:extLst>
              <a:ext uri="{FF2B5EF4-FFF2-40B4-BE49-F238E27FC236}">
                <a16:creationId xmlns:a16="http://schemas.microsoft.com/office/drawing/2014/main" id="{1C1881BB-5F43-C0E5-3A7C-64C01B71A9E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101" r="2101"/>
          <a:stretch/>
        </p:blipFill>
        <p:spPr>
          <a:xfrm>
            <a:off x="0" y="1009791"/>
            <a:ext cx="9144000" cy="5852791"/>
          </a:xfrm>
          <a:prstGeom prst="rect">
            <a:avLst/>
          </a:prstGeom>
        </p:spPr>
      </p:pic>
      <p:sp>
        <p:nvSpPr>
          <p:cNvPr id="5" name="Google Shape;329;p2">
            <a:extLst>
              <a:ext uri="{FF2B5EF4-FFF2-40B4-BE49-F238E27FC236}">
                <a16:creationId xmlns:a16="http://schemas.microsoft.com/office/drawing/2014/main" id="{1E6107F7-D4F6-28EE-3322-894921BB2242}"/>
              </a:ext>
            </a:extLst>
          </p:cNvPr>
          <p:cNvSpPr>
            <a:spLocks/>
          </p:cNvSpPr>
          <p:nvPr/>
        </p:nvSpPr>
        <p:spPr>
          <a:xfrm>
            <a:off x="0" y="1004464"/>
            <a:ext cx="9144000" cy="5853536"/>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13" name="Pentagon 20">
            <a:extLst>
              <a:ext uri="{FF2B5EF4-FFF2-40B4-BE49-F238E27FC236}">
                <a16:creationId xmlns:a16="http://schemas.microsoft.com/office/drawing/2014/main" id="{7FF00FC6-0073-2F23-8858-4342F875F7A8}"/>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3</a:t>
            </a:r>
          </a:p>
        </p:txBody>
      </p:sp>
      <p:sp>
        <p:nvSpPr>
          <p:cNvPr id="14" name="Shape 114">
            <a:extLst>
              <a:ext uri="{FF2B5EF4-FFF2-40B4-BE49-F238E27FC236}">
                <a16:creationId xmlns:a16="http://schemas.microsoft.com/office/drawing/2014/main" id="{D84407FD-6F20-7175-53F2-20D0DDD0C378}"/>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What are green careers?</a:t>
            </a:r>
          </a:p>
        </p:txBody>
      </p:sp>
      <p:pic>
        <p:nvPicPr>
          <p:cNvPr id="1026" name="Picture 2" descr="Careers and Enterprise Company">
            <a:extLst>
              <a:ext uri="{FF2B5EF4-FFF2-40B4-BE49-F238E27FC236}">
                <a16:creationId xmlns:a16="http://schemas.microsoft.com/office/drawing/2014/main" id="{2DF104E5-FA7E-298D-31AB-6783F643304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
            <a:extLst>
              <a:ext uri="{FF2B5EF4-FFF2-40B4-BE49-F238E27FC236}">
                <a16:creationId xmlns:a16="http://schemas.microsoft.com/office/drawing/2014/main" id="{5494DB60-20B6-9970-884C-B5442EEF4716}"/>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11" name="Rectangle: Rounded Corners 10">
            <a:extLst>
              <a:ext uri="{FF2B5EF4-FFF2-40B4-BE49-F238E27FC236}">
                <a16:creationId xmlns:a16="http://schemas.microsoft.com/office/drawing/2014/main" id="{13E33EAA-9D29-D848-B648-980CE090EFE3}"/>
              </a:ext>
            </a:extLst>
          </p:cNvPr>
          <p:cNvSpPr/>
          <p:nvPr/>
        </p:nvSpPr>
        <p:spPr>
          <a:xfrm>
            <a:off x="465785" y="5629187"/>
            <a:ext cx="8206971" cy="884495"/>
          </a:xfrm>
          <a:prstGeom prst="roundRect">
            <a:avLst/>
          </a:prstGeom>
          <a:solidFill>
            <a:srgbClr val="545E8F"/>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Century Gothic" panose="020B0502020202020204" pitchFamily="34" charset="0"/>
                <a:ea typeface="Lato" panose="020F0502020204030203" pitchFamily="34" charset="0"/>
                <a:cs typeface="Lato" panose="020F0502020204030203" pitchFamily="34" charset="0"/>
              </a:rPr>
              <a:t>Challenge:</a:t>
            </a:r>
          </a:p>
          <a:p>
            <a:pPr algn="ctr"/>
            <a:r>
              <a:rPr lang="en-GB" sz="1600" dirty="0">
                <a:solidFill>
                  <a:schemeClr val="bg1"/>
                </a:solidFill>
                <a:latin typeface="Century Gothic" panose="020B0502020202020204" pitchFamily="34" charset="0"/>
                <a:ea typeface="Lato" panose="020F0502020204030203" pitchFamily="34" charset="0"/>
                <a:cs typeface="Lato" panose="020F0502020204030203" pitchFamily="34" charset="0"/>
              </a:rPr>
              <a:t>Other than those covered in the film, can you name three other green careers you have heard about?</a:t>
            </a:r>
          </a:p>
        </p:txBody>
      </p:sp>
      <p:sp>
        <p:nvSpPr>
          <p:cNvPr id="7" name="Rectangle: Rounded Corners 6">
            <a:extLst>
              <a:ext uri="{FF2B5EF4-FFF2-40B4-BE49-F238E27FC236}">
                <a16:creationId xmlns:a16="http://schemas.microsoft.com/office/drawing/2014/main" id="{C15D34BE-6E32-5234-283D-E6F3D4659934}"/>
              </a:ext>
            </a:extLst>
          </p:cNvPr>
          <p:cNvSpPr/>
          <p:nvPr/>
        </p:nvSpPr>
        <p:spPr>
          <a:xfrm>
            <a:off x="255370" y="2721742"/>
            <a:ext cx="3097430" cy="1510971"/>
          </a:xfrm>
          <a:prstGeom prst="roundRect">
            <a:avLst/>
          </a:prstGeom>
          <a:solidFill>
            <a:srgbClr val="08C8C4"/>
          </a:solidFill>
          <a:ln w="28575">
            <a:solidFill>
              <a:schemeClr val="tx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In 2020,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between 3-5% of the jobs in Surrey were in green careers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But, this is set to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double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meaning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thousands of new jobs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p>
        </p:txBody>
      </p:sp>
      <p:sp>
        <p:nvSpPr>
          <p:cNvPr id="6" name="Rectangle: Rounded Corners 5">
            <a:extLst>
              <a:ext uri="{FF2B5EF4-FFF2-40B4-BE49-F238E27FC236}">
                <a16:creationId xmlns:a16="http://schemas.microsoft.com/office/drawing/2014/main" id="{746E5D7A-8612-CBA4-FE3E-ACB577A3464F}"/>
              </a:ext>
            </a:extLst>
          </p:cNvPr>
          <p:cNvSpPr/>
          <p:nvPr/>
        </p:nvSpPr>
        <p:spPr>
          <a:xfrm>
            <a:off x="255370" y="1328533"/>
            <a:ext cx="3097430" cy="1080000"/>
          </a:xfrm>
          <a:prstGeom prst="roundRect">
            <a:avLst/>
          </a:prstGeom>
          <a:solidFill>
            <a:srgbClr val="E0B66F"/>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Nationally, green jobs are set to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rise by 600% by 2050</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resulting in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2 million jobs.  </a:t>
            </a:r>
          </a:p>
        </p:txBody>
      </p:sp>
      <p:sp>
        <p:nvSpPr>
          <p:cNvPr id="2" name="Rectangle: Rounded Corners 1">
            <a:extLst>
              <a:ext uri="{FF2B5EF4-FFF2-40B4-BE49-F238E27FC236}">
                <a16:creationId xmlns:a16="http://schemas.microsoft.com/office/drawing/2014/main" id="{18F83BA4-EE4D-958A-A358-C3F34A1F804B}"/>
              </a:ext>
            </a:extLst>
          </p:cNvPr>
          <p:cNvSpPr/>
          <p:nvPr/>
        </p:nvSpPr>
        <p:spPr>
          <a:xfrm>
            <a:off x="5791200" y="1333697"/>
            <a:ext cx="3097430" cy="1074836"/>
          </a:xfrm>
          <a:prstGeom prst="roundRect">
            <a:avLst/>
          </a:prstGeom>
          <a:solidFill>
            <a:srgbClr val="E58F8F"/>
          </a:solidFill>
          <a:ln w="28575">
            <a:solidFill>
              <a:srgbClr val="575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The same level of qualifications will mean </a:t>
            </a:r>
            <a:r>
              <a:rPr lang="en-GB" sz="1600" b="1" dirty="0">
                <a:solidFill>
                  <a:schemeClr val="tx1"/>
                </a:solidFill>
                <a:latin typeface="Century Gothic" panose="020B0502020202020204" pitchFamily="34" charset="0"/>
              </a:rPr>
              <a:t>8% higher wages </a:t>
            </a:r>
            <a:r>
              <a:rPr lang="en-GB" sz="1600" dirty="0">
                <a:solidFill>
                  <a:schemeClr val="tx1"/>
                </a:solidFill>
                <a:latin typeface="Century Gothic" panose="020B0502020202020204" pitchFamily="34" charset="0"/>
              </a:rPr>
              <a:t>in </a:t>
            </a:r>
            <a:r>
              <a:rPr lang="en-GB" sz="1600" b="1" dirty="0">
                <a:solidFill>
                  <a:schemeClr val="tx1"/>
                </a:solidFill>
                <a:latin typeface="Century Gothic" panose="020B0502020202020204" pitchFamily="34" charset="0"/>
              </a:rPr>
              <a:t>green jobs.  </a:t>
            </a:r>
          </a:p>
        </p:txBody>
      </p:sp>
      <p:sp>
        <p:nvSpPr>
          <p:cNvPr id="3" name="Rectangle: Rounded Corners 2">
            <a:extLst>
              <a:ext uri="{FF2B5EF4-FFF2-40B4-BE49-F238E27FC236}">
                <a16:creationId xmlns:a16="http://schemas.microsoft.com/office/drawing/2014/main" id="{3532FD04-6A7E-1E8B-D435-DC032F15363B}"/>
              </a:ext>
            </a:extLst>
          </p:cNvPr>
          <p:cNvSpPr/>
          <p:nvPr/>
        </p:nvSpPr>
        <p:spPr>
          <a:xfrm>
            <a:off x="5796641" y="2721741"/>
            <a:ext cx="3091989" cy="1510971"/>
          </a:xfrm>
          <a:prstGeom prst="roundRect">
            <a:avLst/>
          </a:prstGeom>
          <a:solidFill>
            <a:srgbClr val="6BA9D3"/>
          </a:solidFill>
          <a:ln w="28575">
            <a:solidFill>
              <a:srgbClr val="575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Average salaries </a:t>
            </a:r>
            <a:r>
              <a:rPr lang="en-GB" sz="1600" dirty="0">
                <a:solidFill>
                  <a:schemeClr val="tx1"/>
                </a:solidFill>
                <a:latin typeface="Century Gothic" panose="020B0502020202020204" pitchFamily="34" charset="0"/>
              </a:rPr>
              <a:t>in net-zero roles are </a:t>
            </a:r>
            <a:r>
              <a:rPr lang="en-GB" sz="1600" b="1" dirty="0">
                <a:solidFill>
                  <a:schemeClr val="tx1"/>
                </a:solidFill>
                <a:latin typeface="Century Gothic" panose="020B0502020202020204" pitchFamily="34" charset="0"/>
              </a:rPr>
              <a:t>£42,600</a:t>
            </a:r>
            <a:r>
              <a:rPr lang="en-GB" sz="1600" dirty="0">
                <a:solidFill>
                  <a:schemeClr val="tx1"/>
                </a:solidFill>
                <a:latin typeface="Century Gothic" panose="020B0502020202020204" pitchFamily="34" charset="0"/>
              </a:rPr>
              <a:t>, compared to </a:t>
            </a:r>
            <a:r>
              <a:rPr lang="en-GB" sz="1600" b="1" dirty="0">
                <a:solidFill>
                  <a:schemeClr val="tx1"/>
                </a:solidFill>
                <a:latin typeface="Century Gothic" panose="020B0502020202020204" pitchFamily="34" charset="0"/>
              </a:rPr>
              <a:t>£33,400 </a:t>
            </a:r>
            <a:r>
              <a:rPr lang="en-GB" sz="1600" dirty="0">
                <a:solidFill>
                  <a:schemeClr val="tx1"/>
                </a:solidFill>
                <a:latin typeface="Century Gothic" panose="020B0502020202020204" pitchFamily="34" charset="0"/>
              </a:rPr>
              <a:t>in other roles.</a:t>
            </a:r>
          </a:p>
        </p:txBody>
      </p:sp>
    </p:spTree>
    <p:extLst>
      <p:ext uri="{BB962C8B-B14F-4D97-AF65-F5344CB8AC3E}">
        <p14:creationId xmlns:p14="http://schemas.microsoft.com/office/powerpoint/2010/main" val="52986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2" grpId="0" animBg="1"/>
      <p:bldP spid="3"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5899</TotalTime>
  <Words>4241</Words>
  <Application>Microsoft Office PowerPoint</Application>
  <PresentationFormat>On-screen Show (4:3)</PresentationFormat>
  <Paragraphs>469</Paragraphs>
  <Slides>28</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Calibri</vt:lpstr>
      <vt:lpstr>Calibri Light</vt:lpstr>
      <vt:lpstr>Century Gothic</vt:lpstr>
      <vt:lpstr>GDS Transport</vt:lpstr>
      <vt:lpstr>Noto Sans</vt:lpstr>
      <vt:lpstr>Open Sans</vt:lpstr>
      <vt:lpstr>Poppins</vt:lpstr>
      <vt:lpstr>ReithSans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Lara</dc:creator>
  <cp:lastModifiedBy>Lara</cp:lastModifiedBy>
  <cp:revision>69</cp:revision>
  <dcterms:created xsi:type="dcterms:W3CDTF">2023-06-01T07:42:10Z</dcterms:created>
  <dcterms:modified xsi:type="dcterms:W3CDTF">2023-06-29T14:47:27Z</dcterms:modified>
</cp:coreProperties>
</file>