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1372" r:id="rId3"/>
    <p:sldId id="1370" r:id="rId4"/>
    <p:sldId id="1371" r:id="rId5"/>
    <p:sldId id="1345" r:id="rId6"/>
    <p:sldId id="1343" r:id="rId7"/>
    <p:sldId id="1363" r:id="rId8"/>
    <p:sldId id="265" r:id="rId9"/>
    <p:sldId id="264" r:id="rId10"/>
    <p:sldId id="1369" r:id="rId11"/>
    <p:sldId id="1356" r:id="rId12"/>
    <p:sldId id="1373" r:id="rId13"/>
    <p:sldId id="1364" r:id="rId14"/>
    <p:sldId id="1357" r:id="rId15"/>
    <p:sldId id="1365" r:id="rId16"/>
    <p:sldId id="1359" r:id="rId17"/>
    <p:sldId id="1366" r:id="rId18"/>
    <p:sldId id="1355" r:id="rId19"/>
    <p:sldId id="333" r:id="rId20"/>
    <p:sldId id="1377" r:id="rId21"/>
    <p:sldId id="316" r:id="rId22"/>
    <p:sldId id="1379" r:id="rId23"/>
    <p:sldId id="1375" r:id="rId24"/>
    <p:sldId id="1361" r:id="rId25"/>
  </p:sldIdLst>
  <p:sldSz cx="9144000" cy="6858000" type="screen4x3"/>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B66F"/>
    <a:srgbClr val="E58F8F"/>
    <a:srgbClr val="44546A"/>
    <a:srgbClr val="08C8C4"/>
    <a:srgbClr val="DFDEDB"/>
    <a:srgbClr val="07A9A9"/>
    <a:srgbClr val="6BA9D3"/>
    <a:srgbClr val="E6E6E6"/>
    <a:srgbClr val="3EAAA7"/>
    <a:srgbClr val="DD75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543" autoAdjust="0"/>
  </p:normalViewPr>
  <p:slideViewPr>
    <p:cSldViewPr snapToGrid="0">
      <p:cViewPr varScale="1">
        <p:scale>
          <a:sx n="68" d="100"/>
          <a:sy n="68" d="100"/>
        </p:scale>
        <p:origin x="183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ECEC3560-7BA0-46DA-832D-E8B0EDF41B0A}" type="datetimeFigureOut">
              <a:rPr lang="en-GB" smtClean="0"/>
              <a:t>29/06/2023</a:t>
            </a:fld>
            <a:endParaRPr lang="en-GB"/>
          </a:p>
        </p:txBody>
      </p:sp>
      <p:sp>
        <p:nvSpPr>
          <p:cNvPr id="4" name="Slide Image Placeholder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2D4D7F6A-D225-4025-99F6-DBD7CE5FF1D4}" type="slidenum">
              <a:rPr lang="en-GB" smtClean="0"/>
              <a:t>‹#›</a:t>
            </a:fld>
            <a:endParaRPr lang="en-GB"/>
          </a:p>
        </p:txBody>
      </p:sp>
    </p:spTree>
    <p:extLst>
      <p:ext uri="{BB962C8B-B14F-4D97-AF65-F5344CB8AC3E}">
        <p14:creationId xmlns:p14="http://schemas.microsoft.com/office/powerpoint/2010/main" val="3522224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Pixabay</a:t>
            </a:r>
          </a:p>
          <a:p>
            <a:pPr marL="0" indent="0">
              <a:buNone/>
            </a:pPr>
            <a:endParaRPr lang="en-GB" b="0" dirty="0"/>
          </a:p>
        </p:txBody>
      </p:sp>
      <p:sp>
        <p:nvSpPr>
          <p:cNvPr id="4" name="Slide Number Placeholder 3"/>
          <p:cNvSpPr>
            <a:spLocks noGrp="1"/>
          </p:cNvSpPr>
          <p:nvPr>
            <p:ph type="sldNum" sz="quarter" idx="5"/>
          </p:nvPr>
        </p:nvSpPr>
        <p:spPr/>
        <p:txBody>
          <a:bodyPr/>
          <a:lstStyle/>
          <a:p>
            <a:fld id="{2D4D7F6A-D225-4025-99F6-DBD7CE5FF1D4}" type="slidenum">
              <a:rPr lang="en-GB" smtClean="0"/>
              <a:t>2</a:t>
            </a:fld>
            <a:endParaRPr lang="en-GB"/>
          </a:p>
        </p:txBody>
      </p:sp>
    </p:spTree>
    <p:extLst>
      <p:ext uri="{BB962C8B-B14F-4D97-AF65-F5344CB8AC3E}">
        <p14:creationId xmlns:p14="http://schemas.microsoft.com/office/powerpoint/2010/main" val="1227870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Microsoft Office 365</a:t>
            </a:r>
          </a:p>
          <a:p>
            <a:pPr marL="0" indent="0">
              <a:buNone/>
            </a:pPr>
            <a:endParaRPr lang="en-GB" b="0" dirty="0"/>
          </a:p>
          <a:p>
            <a:pPr marL="0" indent="0">
              <a:buNone/>
            </a:pPr>
            <a:r>
              <a:rPr lang="en-GB" b="1" dirty="0"/>
              <a:t>References</a:t>
            </a:r>
          </a:p>
          <a:p>
            <a:pPr marL="228600" indent="-228600">
              <a:buAutoNum type="arabicParenR"/>
            </a:pPr>
            <a:r>
              <a:rPr lang="en-GB" b="0" dirty="0"/>
              <a:t>Green Skills Report 2022</a:t>
            </a:r>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11</a:t>
            </a:fld>
            <a:endParaRPr lang="en-US"/>
          </a:p>
        </p:txBody>
      </p:sp>
    </p:spTree>
    <p:extLst>
      <p:ext uri="{BB962C8B-B14F-4D97-AF65-F5344CB8AC3E}">
        <p14:creationId xmlns:p14="http://schemas.microsoft.com/office/powerpoint/2010/main" val="953108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r>
              <a:rPr lang="en-GB" b="0" dirty="0"/>
              <a:t>https://www.youtube.com/watch?v=jQP8Vm31hro</a:t>
            </a:r>
          </a:p>
          <a:p>
            <a:r>
              <a:rPr lang="en-GB" b="1" dirty="0" err="1"/>
              <a:t>SafeShare</a:t>
            </a:r>
            <a:r>
              <a:rPr lang="en-GB" b="1" dirty="0"/>
              <a:t> Video Link: </a:t>
            </a:r>
            <a:r>
              <a:rPr lang="en-GB" b="0" dirty="0"/>
              <a:t>https://safeshare.tv/x/jQP8Vm31hro</a:t>
            </a:r>
          </a:p>
          <a:p>
            <a:endParaRPr lang="en-GB" b="1" dirty="0"/>
          </a:p>
          <a:p>
            <a:r>
              <a:rPr lang="en-GB" b="1" dirty="0"/>
              <a:t>Images</a:t>
            </a:r>
          </a:p>
          <a:p>
            <a:pPr marL="241539" indent="-241539">
              <a:buAutoNum type="arabicParenR"/>
            </a:pPr>
            <a:r>
              <a:rPr lang="en-GB" b="0" dirty="0"/>
              <a:t>The WOW Show</a:t>
            </a:r>
          </a:p>
          <a:p>
            <a:pPr marL="0" indent="0">
              <a:buNone/>
            </a:pPr>
            <a:endParaRPr lang="en-GB" b="0" dirty="0"/>
          </a:p>
          <a:p>
            <a:pPr marL="0" indent="0">
              <a:buNone/>
            </a:pPr>
            <a:r>
              <a:rPr lang="en-GB" b="1" dirty="0"/>
              <a:t>References</a:t>
            </a:r>
          </a:p>
          <a:p>
            <a:pPr marL="228600" indent="-228600">
              <a:buAutoNum type="arabicParenR"/>
            </a:pPr>
            <a:r>
              <a:rPr lang="en-GB" b="0" dirty="0"/>
              <a:t>Green Skills Report 2022</a:t>
            </a:r>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12</a:t>
            </a:fld>
            <a:endParaRPr lang="en-US"/>
          </a:p>
        </p:txBody>
      </p:sp>
    </p:spTree>
    <p:extLst>
      <p:ext uri="{BB962C8B-B14F-4D97-AF65-F5344CB8AC3E}">
        <p14:creationId xmlns:p14="http://schemas.microsoft.com/office/powerpoint/2010/main" val="2901370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Microsoft Office 365</a:t>
            </a:r>
          </a:p>
          <a:p>
            <a:pPr marL="0" indent="0">
              <a:buNone/>
            </a:pPr>
            <a:endParaRPr lang="en-GB" b="0" dirty="0"/>
          </a:p>
          <a:p>
            <a:pPr marL="0" indent="0">
              <a:buNone/>
            </a:pPr>
            <a:r>
              <a:rPr lang="en-GB" b="1" dirty="0"/>
              <a:t>References</a:t>
            </a:r>
          </a:p>
          <a:p>
            <a:pPr marL="228600" indent="-228600">
              <a:buAutoNum type="arabicParenR"/>
            </a:pPr>
            <a:r>
              <a:rPr lang="en-GB" b="0" dirty="0"/>
              <a:t>Green Skills Report 2022</a:t>
            </a:r>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13</a:t>
            </a:fld>
            <a:endParaRPr lang="en-US"/>
          </a:p>
        </p:txBody>
      </p:sp>
    </p:spTree>
    <p:extLst>
      <p:ext uri="{BB962C8B-B14F-4D97-AF65-F5344CB8AC3E}">
        <p14:creationId xmlns:p14="http://schemas.microsoft.com/office/powerpoint/2010/main" val="2333393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a:t>
            </a:r>
            <a:r>
              <a:rPr lang="en-GB" b="0" dirty="0"/>
              <a:t>https://www.youtube.com/watch?v=mF4rOkY1zSA</a:t>
            </a:r>
          </a:p>
          <a:p>
            <a:r>
              <a:rPr lang="en-GB" b="1" dirty="0" err="1"/>
              <a:t>SafeShare</a:t>
            </a:r>
            <a:r>
              <a:rPr lang="en-GB" b="1" dirty="0"/>
              <a:t> Video Link: </a:t>
            </a:r>
            <a:r>
              <a:rPr lang="en-GB" b="0" dirty="0"/>
              <a:t>https://safeshare.tv/x/mF4rOkY1zSA</a:t>
            </a:r>
          </a:p>
          <a:p>
            <a:endParaRPr lang="en-GB" b="1" dirty="0"/>
          </a:p>
          <a:p>
            <a:r>
              <a:rPr lang="en-GB" b="1" dirty="0"/>
              <a:t>Images</a:t>
            </a:r>
          </a:p>
          <a:p>
            <a:pPr marL="241539" indent="-241539">
              <a:buAutoNum type="arabicParenR"/>
            </a:pPr>
            <a:r>
              <a:rPr lang="en-GB" b="0" dirty="0"/>
              <a:t>The WOW Show</a:t>
            </a:r>
          </a:p>
          <a:p>
            <a:pPr marL="0" indent="0">
              <a:buNone/>
            </a:pPr>
            <a:endParaRPr lang="en-GB" b="0" dirty="0"/>
          </a:p>
          <a:p>
            <a:pPr marL="0" indent="0">
              <a:buNone/>
            </a:pPr>
            <a:r>
              <a:rPr lang="en-GB" b="1" dirty="0"/>
              <a:t>References</a:t>
            </a:r>
          </a:p>
          <a:p>
            <a:pPr marL="228600" indent="-228600">
              <a:buAutoNum type="arabicParenR"/>
            </a:pPr>
            <a:r>
              <a:rPr lang="en-GB" b="0" dirty="0"/>
              <a:t>Green Skills Report 2022</a:t>
            </a:r>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14</a:t>
            </a:fld>
            <a:endParaRPr lang="en-US"/>
          </a:p>
        </p:txBody>
      </p:sp>
    </p:spTree>
    <p:extLst>
      <p:ext uri="{BB962C8B-B14F-4D97-AF65-F5344CB8AC3E}">
        <p14:creationId xmlns:p14="http://schemas.microsoft.com/office/powerpoint/2010/main" val="499994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Microsoft Office 365</a:t>
            </a:r>
          </a:p>
          <a:p>
            <a:pPr marL="0" indent="0">
              <a:buNone/>
            </a:pPr>
            <a:endParaRPr lang="en-GB" b="0" dirty="0"/>
          </a:p>
          <a:p>
            <a:pPr marL="0" indent="0">
              <a:buNone/>
            </a:pPr>
            <a:r>
              <a:rPr lang="en-GB" b="1" dirty="0"/>
              <a:t>References</a:t>
            </a:r>
          </a:p>
          <a:p>
            <a:pPr marL="228600" indent="-228600">
              <a:buAutoNum type="arabicParenR"/>
            </a:pPr>
            <a:r>
              <a:rPr lang="en-GB" b="0" dirty="0"/>
              <a:t>Green Skills Report 2022</a:t>
            </a:r>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15</a:t>
            </a:fld>
            <a:endParaRPr lang="en-US"/>
          </a:p>
        </p:txBody>
      </p:sp>
    </p:spTree>
    <p:extLst>
      <p:ext uri="{BB962C8B-B14F-4D97-AF65-F5344CB8AC3E}">
        <p14:creationId xmlns:p14="http://schemas.microsoft.com/office/powerpoint/2010/main" val="3813606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 https://www.youtube.com/watch?v=so4TFJBFU1c</a:t>
            </a:r>
          </a:p>
          <a:p>
            <a:r>
              <a:rPr lang="en-GB" b="1" dirty="0"/>
              <a:t>SafeShare Video Link: https://safeshare.tv/x/so4TFJBFU1c</a:t>
            </a:r>
          </a:p>
          <a:p>
            <a:r>
              <a:rPr lang="en-GB" b="1" dirty="0"/>
              <a:t>Images</a:t>
            </a:r>
          </a:p>
          <a:p>
            <a:pPr marL="241539" indent="-241539">
              <a:buAutoNum type="arabicParenR"/>
            </a:pPr>
            <a:r>
              <a:rPr lang="en-GB" b="0" dirty="0"/>
              <a:t>The WOW Show</a:t>
            </a:r>
          </a:p>
          <a:p>
            <a:endParaRPr lang="en-GB" b="1" dirty="0"/>
          </a:p>
          <a:p>
            <a:r>
              <a:rPr lang="en-GB"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Green Skills Report 2022</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https://www.surrey-chambers.co.uk/report/green-skills-test-report/</a:t>
            </a:r>
          </a:p>
          <a:p>
            <a:endParaRPr lang="en-GB" b="1" dirty="0"/>
          </a:p>
          <a:p>
            <a:endParaRPr lang="en-GB" b="1" dirty="0"/>
          </a:p>
          <a:p>
            <a:r>
              <a:rPr lang="en-GB" b="1" dirty="0"/>
              <a:t>Images</a:t>
            </a:r>
          </a:p>
          <a:p>
            <a:pPr marL="241539" indent="-241539">
              <a:buAutoNum type="arabicParenR"/>
            </a:pPr>
            <a:r>
              <a:rPr lang="en-GB" b="0" dirty="0"/>
              <a:t>The WOW Show</a:t>
            </a:r>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16</a:t>
            </a:fld>
            <a:endParaRPr lang="en-US"/>
          </a:p>
        </p:txBody>
      </p:sp>
    </p:spTree>
    <p:extLst>
      <p:ext uri="{BB962C8B-B14F-4D97-AF65-F5344CB8AC3E}">
        <p14:creationId xmlns:p14="http://schemas.microsoft.com/office/powerpoint/2010/main" val="562276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Microsoft Office 365</a:t>
            </a:r>
          </a:p>
          <a:p>
            <a:pPr marL="0" indent="0">
              <a:buNone/>
            </a:pPr>
            <a:endParaRPr lang="en-GB" b="0" dirty="0"/>
          </a:p>
          <a:p>
            <a:pPr marL="0" indent="0">
              <a:buNone/>
            </a:pPr>
            <a:r>
              <a:rPr lang="en-GB" b="1" dirty="0"/>
              <a:t>References</a:t>
            </a:r>
          </a:p>
          <a:p>
            <a:pPr marL="228600" indent="-228600">
              <a:buAutoNum type="arabicParenR"/>
            </a:pPr>
            <a:r>
              <a:rPr lang="en-GB" b="0" dirty="0"/>
              <a:t>Green Skills Report 2022</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https://www.surrey-chambers.co.uk/report/green-skills-test-report/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https://www.gov.uk/government/publications/retrofit-for-the-future-a-guide-to-making-retrofit-work</a:t>
            </a:r>
          </a:p>
          <a:p>
            <a:endParaRPr lang="en-GB" b="1" dirty="0"/>
          </a:p>
        </p:txBody>
      </p:sp>
      <p:sp>
        <p:nvSpPr>
          <p:cNvPr id="4" name="Slide Number Placeholder 3"/>
          <p:cNvSpPr>
            <a:spLocks noGrp="1"/>
          </p:cNvSpPr>
          <p:nvPr>
            <p:ph type="sldNum" sz="quarter" idx="5"/>
          </p:nvPr>
        </p:nvSpPr>
        <p:spPr/>
        <p:txBody>
          <a:bodyPr/>
          <a:lstStyle/>
          <a:p>
            <a:fld id="{E6BE8983-6ADB-074C-82EC-D9C11D0FB6F2}" type="slidenum">
              <a:rPr lang="en-US" smtClean="0"/>
              <a:t>17</a:t>
            </a:fld>
            <a:endParaRPr lang="en-US"/>
          </a:p>
        </p:txBody>
      </p:sp>
    </p:spTree>
    <p:extLst>
      <p:ext uri="{BB962C8B-B14F-4D97-AF65-F5344CB8AC3E}">
        <p14:creationId xmlns:p14="http://schemas.microsoft.com/office/powerpoint/2010/main" val="2597706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a:t>The WOW Show</a:t>
            </a:r>
          </a:p>
          <a:p>
            <a:pPr marL="241539" indent="-241539">
              <a:buAutoNum type="arabicParenR"/>
            </a:pPr>
            <a:endParaRPr lang="en-GB" b="0" dirty="0"/>
          </a:p>
          <a:p>
            <a:r>
              <a:rPr lang="en-GB" b="1" dirty="0"/>
              <a:t>References</a:t>
            </a:r>
          </a:p>
          <a:p>
            <a:pPr marL="241539" indent="-241539" defTabSz="972145">
              <a:buAutoNum type="arabicParenR"/>
              <a:defRPr/>
            </a:pPr>
            <a:r>
              <a:rPr lang="en-GB" b="0" dirty="0"/>
              <a:t>https://www.prospects.ac.uk/careers-advice/getting-a-job/skills-shortages-and-covid-19</a:t>
            </a:r>
            <a:endParaRPr lang="en-GB" b="0" dirty="0">
              <a:solidFill>
                <a:schemeClr val="tx1"/>
              </a:solidFill>
              <a:latin typeface="+mn-lt"/>
            </a:endParaRPr>
          </a:p>
          <a:p>
            <a:pPr marL="241539" indent="-241539" defTabSz="972145">
              <a:buAutoNum type="arabicParenR"/>
              <a:defRPr/>
            </a:pPr>
            <a:r>
              <a:rPr lang="en-GB" dirty="0">
                <a:solidFill>
                  <a:srgbClr val="000000"/>
                </a:solidFill>
                <a:latin typeface="Open Sans" panose="020B0606030504020204" pitchFamily="34" charset="0"/>
              </a:rPr>
              <a:t>https://dictionary.cambridge.org/dictionary/english/transition</a:t>
            </a:r>
          </a:p>
        </p:txBody>
      </p:sp>
      <p:sp>
        <p:nvSpPr>
          <p:cNvPr id="4" name="Slide Number Placeholder 3"/>
          <p:cNvSpPr>
            <a:spLocks noGrp="1"/>
          </p:cNvSpPr>
          <p:nvPr>
            <p:ph type="sldNum" sz="quarter" idx="5"/>
          </p:nvPr>
        </p:nvSpPr>
        <p:spPr/>
        <p:txBody>
          <a:bodyPr/>
          <a:lstStyle/>
          <a:p>
            <a:fld id="{E6BE8983-6ADB-074C-82EC-D9C11D0FB6F2}" type="slidenum">
              <a:rPr lang="en-US" smtClean="0"/>
              <a:t>18</a:t>
            </a:fld>
            <a:endParaRPr lang="en-US"/>
          </a:p>
        </p:txBody>
      </p:sp>
    </p:spTree>
    <p:extLst>
      <p:ext uri="{BB962C8B-B14F-4D97-AF65-F5344CB8AC3E}">
        <p14:creationId xmlns:p14="http://schemas.microsoft.com/office/powerpoint/2010/main" val="2995427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a:t>
            </a:r>
            <a:r>
              <a:rPr lang="en-GB" b="0" dirty="0"/>
              <a:t>: https://www.youtube.com/watch?v=f_xAQNNi4pA</a:t>
            </a:r>
          </a:p>
          <a:p>
            <a:r>
              <a:rPr lang="en-GB" b="1" dirty="0"/>
              <a:t>SafeShare Video Link</a:t>
            </a:r>
            <a:r>
              <a:rPr lang="en-GB" b="0" dirty="0"/>
              <a:t>: https://safeshare.tv/x/f_xAQNNi4pA</a:t>
            </a:r>
          </a:p>
          <a:p>
            <a:endParaRPr lang="en-GB" b="0" dirty="0"/>
          </a:p>
          <a:p>
            <a:r>
              <a:rPr lang="en-GB" b="1" dirty="0"/>
              <a:t>Images</a:t>
            </a:r>
          </a:p>
          <a:p>
            <a:pPr marL="241539" indent="-241539">
              <a:buAutoNum type="arabicParenR"/>
            </a:pPr>
            <a:r>
              <a:rPr lang="en-GB" b="0" dirty="0"/>
              <a:t>The WOW Show</a:t>
            </a:r>
          </a:p>
          <a:p>
            <a:pPr marL="241539" indent="-241539">
              <a:buAutoNum type="arabicParenR"/>
            </a:pPr>
            <a:endParaRPr lang="en-GB" b="0" dirty="0"/>
          </a:p>
          <a:p>
            <a:r>
              <a:rPr lang="en-GB" b="1" dirty="0"/>
              <a:t>References</a:t>
            </a:r>
          </a:p>
          <a:p>
            <a:pPr marL="241539" indent="-241539" defTabSz="972145">
              <a:buAutoNum type="arabicParenR"/>
              <a:defRPr/>
            </a:pPr>
            <a:r>
              <a:rPr lang="en-GB" b="0" dirty="0"/>
              <a:t>https://www.prospects.ac.uk/careers-advice/getting-a-job/skills-shortages-and-covid-19</a:t>
            </a:r>
            <a:endParaRPr lang="en-GB" b="0" dirty="0">
              <a:solidFill>
                <a:schemeClr val="tx1"/>
              </a:solidFill>
              <a:latin typeface="+mn-lt"/>
            </a:endParaRPr>
          </a:p>
          <a:p>
            <a:pPr marL="241539" indent="-241539" defTabSz="972145">
              <a:buAutoNum type="arabicParenR"/>
              <a:defRPr/>
            </a:pPr>
            <a:r>
              <a:rPr lang="en-GB" dirty="0">
                <a:solidFill>
                  <a:srgbClr val="000000"/>
                </a:solidFill>
                <a:latin typeface="Open Sans" panose="020B0606030504020204" pitchFamily="34" charset="0"/>
              </a:rPr>
              <a:t>https://dictionary.cambridge.org/dictionary/english/transition</a:t>
            </a:r>
          </a:p>
        </p:txBody>
      </p:sp>
      <p:sp>
        <p:nvSpPr>
          <p:cNvPr id="4" name="Slide Number Placeholder 3"/>
          <p:cNvSpPr>
            <a:spLocks noGrp="1"/>
          </p:cNvSpPr>
          <p:nvPr>
            <p:ph type="sldNum" sz="quarter" idx="5"/>
          </p:nvPr>
        </p:nvSpPr>
        <p:spPr/>
        <p:txBody>
          <a:bodyPr/>
          <a:lstStyle/>
          <a:p>
            <a:fld id="{E6BE8983-6ADB-074C-82EC-D9C11D0FB6F2}" type="slidenum">
              <a:rPr lang="en-US" smtClean="0"/>
              <a:t>19</a:t>
            </a:fld>
            <a:endParaRPr lang="en-US"/>
          </a:p>
        </p:txBody>
      </p:sp>
    </p:spTree>
    <p:extLst>
      <p:ext uri="{BB962C8B-B14F-4D97-AF65-F5344CB8AC3E}">
        <p14:creationId xmlns:p14="http://schemas.microsoft.com/office/powerpoint/2010/main" val="1044093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err="1"/>
              <a:t>Unsplash</a:t>
            </a:r>
            <a:endParaRPr lang="en-GB" b="0" dirty="0"/>
          </a:p>
          <a:p>
            <a:pPr marL="241539" indent="-241539">
              <a:buAutoNum type="arabicParenR"/>
            </a:pPr>
            <a:r>
              <a:rPr lang="en-GB" b="0" dirty="0"/>
              <a:t>Amazing Apprenticeships</a:t>
            </a:r>
          </a:p>
          <a:p>
            <a:pPr marL="241539" indent="-241539">
              <a:buAutoNum type="arabicParenR"/>
            </a:pPr>
            <a:r>
              <a:rPr lang="en-GB" b="0" dirty="0"/>
              <a:t>Microsoft Office 365</a:t>
            </a:r>
            <a:endParaRPr lang="en-GB" dirty="0"/>
          </a:p>
          <a:p>
            <a:endParaRPr lang="en-GB" b="1" dirty="0"/>
          </a:p>
          <a:p>
            <a:r>
              <a:rPr lang="en-GB" b="1" dirty="0"/>
              <a:t>References</a:t>
            </a:r>
          </a:p>
          <a:p>
            <a:pPr marL="241539" indent="-241539">
              <a:buAutoNum type="arabicParenR"/>
            </a:pPr>
            <a:r>
              <a:rPr lang="en-GB" b="0" dirty="0"/>
              <a:t>https://amazingapprenticeships.com/resource/tlevels-guide/</a:t>
            </a:r>
          </a:p>
          <a:p>
            <a:pPr marL="241539" indent="-241539">
              <a:buAutoNum type="arabicParenR"/>
            </a:pPr>
            <a:r>
              <a:rPr lang="en-GB" b="0" dirty="0"/>
              <a:t>https://www.gov.uk/government/publications/t-levels-resources-for-teachers-and-careers-advisers</a:t>
            </a:r>
          </a:p>
          <a:p>
            <a:pPr marL="241539" indent="-241539">
              <a:buAutoNum type="arabicParenR"/>
            </a:pPr>
            <a:r>
              <a:rPr lang="en-GB" dirty="0"/>
              <a:t>https://amazingapprenticeships.com/resources</a:t>
            </a:r>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20</a:t>
            </a:fld>
            <a:endParaRPr lang="en-US"/>
          </a:p>
        </p:txBody>
      </p:sp>
    </p:spTree>
    <p:extLst>
      <p:ext uri="{BB962C8B-B14F-4D97-AF65-F5344CB8AC3E}">
        <p14:creationId xmlns:p14="http://schemas.microsoft.com/office/powerpoint/2010/main" val="134514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Pixabay</a:t>
            </a:r>
          </a:p>
          <a:p>
            <a:endParaRPr lang="en-GB" dirty="0"/>
          </a:p>
        </p:txBody>
      </p:sp>
      <p:sp>
        <p:nvSpPr>
          <p:cNvPr id="4" name="Slide Number Placeholder 3"/>
          <p:cNvSpPr>
            <a:spLocks noGrp="1"/>
          </p:cNvSpPr>
          <p:nvPr>
            <p:ph type="sldNum" sz="quarter" idx="5"/>
          </p:nvPr>
        </p:nvSpPr>
        <p:spPr/>
        <p:txBody>
          <a:bodyPr/>
          <a:lstStyle/>
          <a:p>
            <a:fld id="{2D4D7F6A-D225-4025-99F6-DBD7CE5FF1D4}" type="slidenum">
              <a:rPr lang="en-GB" smtClean="0"/>
              <a:t>3</a:t>
            </a:fld>
            <a:endParaRPr lang="en-GB"/>
          </a:p>
        </p:txBody>
      </p:sp>
    </p:spTree>
    <p:extLst>
      <p:ext uri="{BB962C8B-B14F-4D97-AF65-F5344CB8AC3E}">
        <p14:creationId xmlns:p14="http://schemas.microsoft.com/office/powerpoint/2010/main" val="1451786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Microsoft Office 365</a:t>
            </a:r>
          </a:p>
          <a:p>
            <a:endParaRPr lang="en-GB" b="1" dirty="0"/>
          </a:p>
          <a:p>
            <a:r>
              <a:rPr lang="en-GB" b="1" dirty="0"/>
              <a:t>References</a:t>
            </a:r>
          </a:p>
          <a:p>
            <a:pPr marL="256793" indent="-256793">
              <a:buAutoNum type="arabicParenR"/>
            </a:pPr>
            <a:r>
              <a:rPr lang="en-GB" b="0" dirty="0"/>
              <a:t>https://www.tlevels.gov.uk/students</a:t>
            </a:r>
          </a:p>
          <a:p>
            <a:pPr marL="256793" indent="-256793">
              <a:buAutoNum type="arabicParenR"/>
            </a:pPr>
            <a:r>
              <a:rPr lang="en-GB" b="0" dirty="0"/>
              <a:t>https://www.gov.uk/government/publications/introduction-of-t-levels/introduction-of-t-levels</a:t>
            </a:r>
          </a:p>
          <a:p>
            <a:pPr marL="256793" indent="-256793">
              <a:buAutoNum type="arabicParenR"/>
            </a:pPr>
            <a:r>
              <a:rPr lang="en-GB" b="0" dirty="0"/>
              <a:t>https://www.gov.uk/government/publications/providers-selected-to-deliver-t-levels - List of T level providers.  </a:t>
            </a:r>
          </a:p>
          <a:p>
            <a:endParaRPr lang="en-GB" b="0" dirty="0"/>
          </a:p>
        </p:txBody>
      </p:sp>
      <p:sp>
        <p:nvSpPr>
          <p:cNvPr id="4" name="Slide Number Placeholder 3"/>
          <p:cNvSpPr>
            <a:spLocks noGrp="1"/>
          </p:cNvSpPr>
          <p:nvPr>
            <p:ph type="sldNum" sz="quarter" idx="5"/>
          </p:nvPr>
        </p:nvSpPr>
        <p:spPr/>
        <p:txBody>
          <a:bodyPr/>
          <a:lstStyle/>
          <a:p>
            <a:fld id="{E6BE8983-6ADB-074C-82EC-D9C11D0FB6F2}" type="slidenum">
              <a:rPr lang="en-US" smtClean="0"/>
              <a:t>21</a:t>
            </a:fld>
            <a:endParaRPr lang="en-US"/>
          </a:p>
        </p:txBody>
      </p:sp>
    </p:spTree>
    <p:extLst>
      <p:ext uri="{BB962C8B-B14F-4D97-AF65-F5344CB8AC3E}">
        <p14:creationId xmlns:p14="http://schemas.microsoft.com/office/powerpoint/2010/main" val="562663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YouTube Video Link</a:t>
            </a:r>
            <a:r>
              <a:rPr lang="en-GB" dirty="0"/>
              <a:t>: https://www.youtube.com/watch?v=XQi4gPT8jKc</a:t>
            </a:r>
          </a:p>
          <a:p>
            <a:r>
              <a:rPr lang="en-GB" b="1" dirty="0"/>
              <a:t>SafeShare Video Link: </a:t>
            </a:r>
            <a:r>
              <a:rPr lang="en-GB" b="0" dirty="0"/>
              <a:t>https://safeshare.tv/x/XQi4gPT8jKc</a:t>
            </a:r>
          </a:p>
          <a:p>
            <a:r>
              <a:rPr lang="en-GB" b="1" dirty="0"/>
              <a:t>Images</a:t>
            </a:r>
          </a:p>
          <a:p>
            <a:r>
              <a:rPr lang="en-GB" b="0" dirty="0"/>
              <a:t>1) Via video</a:t>
            </a:r>
          </a:p>
        </p:txBody>
      </p:sp>
      <p:sp>
        <p:nvSpPr>
          <p:cNvPr id="4" name="Slide Number Placeholder 3"/>
          <p:cNvSpPr>
            <a:spLocks noGrp="1"/>
          </p:cNvSpPr>
          <p:nvPr>
            <p:ph type="sldNum" sz="quarter" idx="5"/>
          </p:nvPr>
        </p:nvSpPr>
        <p:spPr/>
        <p:txBody>
          <a:bodyPr/>
          <a:lstStyle/>
          <a:p>
            <a:fld id="{2D4D7F6A-D225-4025-99F6-DBD7CE5FF1D4}" type="slidenum">
              <a:rPr lang="en-GB" smtClean="0"/>
              <a:t>22</a:t>
            </a:fld>
            <a:endParaRPr lang="en-GB"/>
          </a:p>
        </p:txBody>
      </p:sp>
    </p:spTree>
    <p:extLst>
      <p:ext uri="{BB962C8B-B14F-4D97-AF65-F5344CB8AC3E}">
        <p14:creationId xmlns:p14="http://schemas.microsoft.com/office/powerpoint/2010/main" val="3780177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28600" indent="-228600">
              <a:buAutoNum type="arabicParenR"/>
            </a:pPr>
            <a:r>
              <a:rPr lang="en-GB" b="0" dirty="0"/>
              <a:t>Pixabay</a:t>
            </a:r>
          </a:p>
          <a:p>
            <a:pPr marL="0" indent="0">
              <a:buNone/>
            </a:pPr>
            <a:endParaRPr lang="en-GB" b="0" dirty="0"/>
          </a:p>
          <a:p>
            <a:pPr marL="0" indent="0">
              <a:buNone/>
            </a:pPr>
            <a:r>
              <a:rPr lang="en-GB" b="1" dirty="0"/>
              <a:t>References</a:t>
            </a:r>
          </a:p>
          <a:p>
            <a:pPr marL="241539" indent="-241539">
              <a:buAutoNum type="arabicParenR"/>
            </a:pPr>
            <a:r>
              <a:rPr lang="en-GB" b="0" dirty="0"/>
              <a:t>https://icould.com/</a:t>
            </a:r>
          </a:p>
          <a:p>
            <a:pPr marL="241539" indent="-241539">
              <a:buAutoNum type="arabicParenR"/>
            </a:pPr>
            <a:r>
              <a:rPr lang="en-GB" b="0" dirty="0"/>
              <a:t>https://nationalcareers.service.gov.uk/</a:t>
            </a:r>
          </a:p>
          <a:p>
            <a:pPr marL="241539" indent="-241539">
              <a:buAutoNum type="arabicParenR"/>
            </a:pPr>
            <a:r>
              <a:rPr lang="en-GB" b="0" dirty="0"/>
              <a:t>https://www.careerpilot.org.uk/</a:t>
            </a:r>
          </a:p>
          <a:p>
            <a:pPr marL="241539" indent="-241539">
              <a:buAutoNum type="arabicParenR"/>
            </a:pPr>
            <a:r>
              <a:rPr lang="en-GB" b="0" dirty="0"/>
              <a:t>https://www.bbc.co.uk/bitesize/careers</a:t>
            </a:r>
          </a:p>
          <a:p>
            <a:pPr marL="241539" indent="-241539">
              <a:buAutoNum type="arabicParenR"/>
            </a:pPr>
            <a:r>
              <a:rPr lang="en-GB" b="0" dirty="0"/>
              <a:t>https://www.princes-trust.org.uk/help-for-young-people/who-else/employment/careers-advice</a:t>
            </a:r>
          </a:p>
          <a:p>
            <a:pPr marL="241539" indent="-241539">
              <a:buAutoNum type="arabicParenR"/>
            </a:pPr>
            <a:r>
              <a:rPr lang="en-GB" b="0" dirty="0"/>
              <a:t>https://nationalcareersweek.com/</a:t>
            </a:r>
          </a:p>
          <a:p>
            <a:pPr marL="241539" indent="-241539">
              <a:buAutoNum type="arabicParenR"/>
            </a:pPr>
            <a:r>
              <a:rPr lang="en-GB" b="0" dirty="0"/>
              <a:t>https://launchyourcareer.com/en_UK</a:t>
            </a:r>
          </a:p>
          <a:p>
            <a:pPr marL="241539" indent="-241539">
              <a:buAutoNum type="arabicParenR"/>
            </a:pPr>
            <a:r>
              <a:rPr lang="en-GB" b="0" dirty="0"/>
              <a:t>https://www.coursesonline.co.uk/enneagram-personality-test/</a:t>
            </a:r>
          </a:p>
          <a:p>
            <a:pPr marL="241539" indent="-241539">
              <a:buAutoNum type="arabicParenR"/>
            </a:pPr>
            <a:endParaRPr lang="en-GB" b="0" dirty="0"/>
          </a:p>
        </p:txBody>
      </p:sp>
      <p:sp>
        <p:nvSpPr>
          <p:cNvPr id="4" name="Slide Number Placeholder 3"/>
          <p:cNvSpPr>
            <a:spLocks noGrp="1"/>
          </p:cNvSpPr>
          <p:nvPr>
            <p:ph type="sldNum" sz="quarter" idx="5"/>
          </p:nvPr>
        </p:nvSpPr>
        <p:spPr/>
        <p:txBody>
          <a:bodyPr/>
          <a:lstStyle/>
          <a:p>
            <a:fld id="{2D4D7F6A-D225-4025-99F6-DBD7CE5FF1D4}" type="slidenum">
              <a:rPr lang="en-GB" smtClean="0"/>
              <a:t>23</a:t>
            </a:fld>
            <a:endParaRPr lang="en-GB"/>
          </a:p>
        </p:txBody>
      </p:sp>
    </p:spTree>
    <p:extLst>
      <p:ext uri="{BB962C8B-B14F-4D97-AF65-F5344CB8AC3E}">
        <p14:creationId xmlns:p14="http://schemas.microsoft.com/office/powerpoint/2010/main" val="32710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0" indent="0">
              <a:buNone/>
            </a:pPr>
            <a:r>
              <a:rPr lang="en-GB" b="0" dirty="0"/>
              <a:t>1) </a:t>
            </a:r>
            <a:r>
              <a:rPr lang="en-GB" dirty="0"/>
              <a:t>Microsoft Office 365</a:t>
            </a:r>
          </a:p>
          <a:p>
            <a:endParaRPr lang="en-GB" b="1" dirty="0"/>
          </a:p>
          <a:p>
            <a:r>
              <a:rPr lang="en-GB" b="1" dirty="0"/>
              <a:t>References</a:t>
            </a:r>
          </a:p>
          <a:p>
            <a:pPr marL="241539" indent="-241539">
              <a:buAutoNum type="arabicParenR"/>
            </a:pPr>
            <a:r>
              <a:rPr lang="en-GB" b="1" dirty="0"/>
              <a:t>Carbon neutral v carbon net zero </a:t>
            </a:r>
            <a:r>
              <a:rPr lang="en-GB" b="0" dirty="0"/>
              <a:t>- https://dodo.eco/blog/whats-the-difference-between-carbon-neutral-and-net-zero?gclid=Cj0KCQjwhqaVBhCxARIsAHK1tiNcnH3hU3Ta4e_4AS7wh9WX4H6nKKG4Yx7gubMbvdJYB0z7bHWMeMUaArXiEALw_wcB</a:t>
            </a:r>
          </a:p>
          <a:p>
            <a:pPr marL="241539" indent="-241539">
              <a:buAutoNum type="arabicParenR"/>
            </a:pPr>
            <a:r>
              <a:rPr lang="en-GB" b="0" dirty="0"/>
              <a:t>https://www.cbi.org.uk/articles/is-your-company-ready-to-save-the-planet/</a:t>
            </a:r>
          </a:p>
          <a:p>
            <a:pPr marL="241539" indent="-241539">
              <a:buAutoNum type="arabicParenR"/>
            </a:pPr>
            <a:r>
              <a:rPr lang="en-GB" b="0" dirty="0"/>
              <a:t>https://www.greenjournal.co.uk/2022/09/5-ways-british-companies-are-saving-the-planet/</a:t>
            </a:r>
          </a:p>
          <a:p>
            <a:pPr marL="241539" indent="-241539">
              <a:buAutoNum type="arabicParenR"/>
            </a:pPr>
            <a:r>
              <a:rPr lang="en-GB" b="0" dirty="0"/>
              <a:t>https://blog.shorts.uk.com/sustainable-business-practices</a:t>
            </a:r>
          </a:p>
          <a:p>
            <a:pPr marL="241539" indent="-241539">
              <a:buAutoNum type="arabicParenR"/>
            </a:pPr>
            <a:r>
              <a:rPr lang="en-GB" b="0" dirty="0"/>
              <a:t>https://dictionary.cambridge.org/dictionary/english/carbon-footprint</a:t>
            </a:r>
          </a:p>
          <a:p>
            <a:pPr marL="241539" indent="-241539">
              <a:buAutoNum type="arabicParenR"/>
            </a:pPr>
            <a:r>
              <a:rPr lang="en-GB" b="0" dirty="0"/>
              <a:t>https://dictionary.cambridge.org/dictionary/english/sustainability</a:t>
            </a:r>
          </a:p>
          <a:p>
            <a:endParaRPr lang="en-GB" b="1" dirty="0"/>
          </a:p>
        </p:txBody>
      </p:sp>
      <p:sp>
        <p:nvSpPr>
          <p:cNvPr id="4" name="Slide Number Placeholder 3"/>
          <p:cNvSpPr>
            <a:spLocks noGrp="1"/>
          </p:cNvSpPr>
          <p:nvPr>
            <p:ph type="sldNum" sz="quarter" idx="5"/>
          </p:nvPr>
        </p:nvSpPr>
        <p:spPr/>
        <p:txBody>
          <a:bodyPr/>
          <a:lstStyle/>
          <a:p>
            <a:fld id="{F8D81B7C-BC5E-4E16-B045-EB0A45CAAF61}" type="slidenum">
              <a:rPr lang="en-GB" smtClean="0"/>
              <a:t>4</a:t>
            </a:fld>
            <a:endParaRPr lang="en-GB"/>
          </a:p>
        </p:txBody>
      </p:sp>
    </p:spTree>
    <p:extLst>
      <p:ext uri="{BB962C8B-B14F-4D97-AF65-F5344CB8AC3E}">
        <p14:creationId xmlns:p14="http://schemas.microsoft.com/office/powerpoint/2010/main" val="2178227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a:t>
            </a:r>
          </a:p>
          <a:p>
            <a:pPr algn="l">
              <a:buFont typeface="Arial" panose="020B0604020202020204" pitchFamily="34" charset="0"/>
              <a:buNone/>
            </a:pPr>
            <a:r>
              <a:rPr lang="en-GB" b="1" i="0" dirty="0">
                <a:solidFill>
                  <a:srgbClr val="222222"/>
                </a:solidFill>
                <a:effectLst/>
                <a:latin typeface="Arial" panose="020B0604020202020204" pitchFamily="34" charset="0"/>
              </a:rPr>
              <a:t>Carbon neutral: </a:t>
            </a:r>
            <a:r>
              <a:rPr lang="en-GB" b="0" i="0" dirty="0">
                <a:solidFill>
                  <a:srgbClr val="222222"/>
                </a:solidFill>
                <a:effectLst/>
                <a:latin typeface="Arial" panose="020B0604020202020204" pitchFamily="34" charset="0"/>
              </a:rPr>
              <a:t>A balance between the amount of carbon dioxide emitted by an activity, and the amount of carbon dioxide removed from the atmosphere. </a:t>
            </a:r>
          </a:p>
          <a:p>
            <a:pPr algn="l">
              <a:buFont typeface="Arial" panose="020B0604020202020204" pitchFamily="34" charset="0"/>
              <a:buNone/>
            </a:pPr>
            <a:r>
              <a:rPr lang="en-GB" b="1" i="0" dirty="0">
                <a:solidFill>
                  <a:srgbClr val="222222"/>
                </a:solidFill>
                <a:effectLst/>
                <a:latin typeface="Arial" panose="020B0604020202020204" pitchFamily="34" charset="0"/>
              </a:rPr>
              <a:t>Net zero: </a:t>
            </a:r>
            <a:r>
              <a:rPr lang="en-GB" b="0" i="0" dirty="0">
                <a:solidFill>
                  <a:srgbClr val="222222"/>
                </a:solidFill>
                <a:effectLst/>
                <a:latin typeface="Arial" panose="020B0604020202020204" pitchFamily="34" charset="0"/>
              </a:rPr>
              <a:t>the amount of GHGs emitted into the atmosphere has been reduced as much as possible, then the remaining GHGs that are still being emitted are being balanced by removing carbon dioxide from the atmosphere</a:t>
            </a:r>
          </a:p>
          <a:p>
            <a:endParaRPr lang="en-GB" b="1" dirty="0"/>
          </a:p>
          <a:p>
            <a:r>
              <a:rPr lang="en-GB" b="1" dirty="0"/>
              <a:t>Images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Microsoft Office 365</a:t>
            </a:r>
            <a:endParaRPr lang="en-GB" b="0" dirty="0"/>
          </a:p>
          <a:p>
            <a:endParaRPr lang="en-GB" b="1" dirty="0"/>
          </a:p>
          <a:p>
            <a:r>
              <a:rPr lang="en-GB" b="1" dirty="0"/>
              <a:t>References:</a:t>
            </a:r>
          </a:p>
          <a:p>
            <a:pPr marL="241539" indent="-241539">
              <a:buAutoNum type="arabicParenR"/>
            </a:pPr>
            <a:r>
              <a:rPr lang="en-GB" b="1" dirty="0"/>
              <a:t>Carbon neutral v carbon net zero - </a:t>
            </a:r>
            <a:r>
              <a:rPr lang="en-GB" b="0" dirty="0"/>
              <a:t>https://dodo.eco/blog/whats-the-difference-between-carbon-neutral-and-net-zero?gclid=Cj0KCQjwhqaVBhCxARIsAHK1tiNcnH3hU3Ta4e_4AS7wh9WX4H6nKKG4Yx7gubMbvdJYB0z7bHWMeMUaArXiEALw_wcB</a:t>
            </a:r>
          </a:p>
          <a:p>
            <a:pPr marL="241539" indent="-241539">
              <a:buAutoNum type="arabicParenR"/>
            </a:pPr>
            <a:r>
              <a:rPr lang="en-GB" b="0" dirty="0"/>
              <a:t>https://www.gov.uk/government/publications/net-zero-strategy</a:t>
            </a:r>
          </a:p>
          <a:p>
            <a:pPr marL="241539" indent="-241539">
              <a:buAutoNum type="arabicParenR"/>
            </a:pPr>
            <a:r>
              <a:rPr lang="en-GB" b="0" dirty="0"/>
              <a:t>https://www.cbi.org.uk/articles/is-your-company-ready-to-save-the-planet/</a:t>
            </a:r>
          </a:p>
          <a:p>
            <a:pPr marL="241539" indent="-241539">
              <a:buAutoNum type="arabicParenR"/>
            </a:pPr>
            <a:r>
              <a:rPr lang="en-GB" b="0" dirty="0"/>
              <a:t>https://www.greenjournal.co.uk/2022/09/5-ways-british-companies-are-saving-the-planet/</a:t>
            </a:r>
          </a:p>
          <a:p>
            <a:pPr marL="241539" indent="-241539">
              <a:buAutoNum type="arabicParenR"/>
            </a:pPr>
            <a:r>
              <a:rPr lang="en-GB" b="0" dirty="0"/>
              <a:t>https://blog.shorts.uk.com/sustainable-business-practices</a:t>
            </a:r>
            <a:endParaRPr lang="en-GB" b="1" dirty="0"/>
          </a:p>
          <a:p>
            <a:pPr marL="241539" indent="-241539">
              <a:buAutoNum type="arabicParenR"/>
            </a:pPr>
            <a:r>
              <a:rPr lang="en-GB" b="0" dirty="0"/>
              <a:t>https://assets.publishing.service.gov.uk/government/uploads/system/uploads/attachment_data/file/1033990/net-zero-strategy-beis.pdf</a:t>
            </a:r>
          </a:p>
          <a:p>
            <a:pPr marL="241539" indent="-241539">
              <a:buAutoNum type="arabicParenR"/>
            </a:pPr>
            <a:r>
              <a:rPr lang="en-GB" b="0" dirty="0"/>
              <a:t>https://dictionary.cambridge.org/dictionary/english/offset</a:t>
            </a:r>
          </a:p>
          <a:p>
            <a:pPr marL="241539" indent="-241539">
              <a:buAutoNum type="arabicParenR"/>
            </a:pPr>
            <a:endParaRPr lang="en-GB" b="0" dirty="0"/>
          </a:p>
        </p:txBody>
      </p:sp>
      <p:sp>
        <p:nvSpPr>
          <p:cNvPr id="4" name="Slide Number Placeholder 3"/>
          <p:cNvSpPr>
            <a:spLocks noGrp="1"/>
          </p:cNvSpPr>
          <p:nvPr>
            <p:ph type="sldNum" sz="quarter" idx="5"/>
          </p:nvPr>
        </p:nvSpPr>
        <p:spPr/>
        <p:txBody>
          <a:bodyPr/>
          <a:lstStyle/>
          <a:p>
            <a:fld id="{F8D81B7C-BC5E-4E16-B045-EB0A45CAAF61}" type="slidenum">
              <a:rPr lang="en-GB" smtClean="0"/>
              <a:t>5</a:t>
            </a:fld>
            <a:endParaRPr lang="en-GB"/>
          </a:p>
        </p:txBody>
      </p:sp>
    </p:spTree>
    <p:extLst>
      <p:ext uri="{BB962C8B-B14F-4D97-AF65-F5344CB8AC3E}">
        <p14:creationId xmlns:p14="http://schemas.microsoft.com/office/powerpoint/2010/main" val="4281878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Images</a:t>
            </a:r>
          </a:p>
          <a:p>
            <a:pPr marL="228600" indent="-228600">
              <a:buAutoNum type="arabicParenR"/>
            </a:pPr>
            <a:r>
              <a:rPr lang="en-GB" dirty="0"/>
              <a:t>Microsoft Office 365</a:t>
            </a:r>
          </a:p>
          <a:p>
            <a:endParaRPr lang="en-GB" b="1" dirty="0"/>
          </a:p>
          <a:p>
            <a:r>
              <a:rPr lang="en-GB" b="1" dirty="0"/>
              <a:t>References</a:t>
            </a:r>
          </a:p>
          <a:p>
            <a:pPr marL="241539" indent="-241539">
              <a:buAutoNum type="arabicParenR"/>
            </a:pPr>
            <a:r>
              <a:rPr lang="en-GB" dirty="0"/>
              <a:t>https://educationhub.blog.gov.uk/2022/11/07/what-is-a-green-job-everything-you-need-to-know/</a:t>
            </a:r>
          </a:p>
          <a:p>
            <a:pPr marL="241539" indent="-241539">
              <a:buAutoNum type="arabicParenR"/>
            </a:pPr>
            <a:r>
              <a:rPr lang="en-GB" dirty="0"/>
              <a:t>https://www.ons.gov.uk/economy/environmentalaccounts/methodologies/thechallengesofdefiningagreenjob</a:t>
            </a:r>
          </a:p>
          <a:p>
            <a:pPr marL="241539" indent="-241539">
              <a:buAutoNum type="arabicParenR"/>
            </a:pPr>
            <a:endParaRPr lang="en-GB" dirty="0"/>
          </a:p>
        </p:txBody>
      </p:sp>
      <p:sp>
        <p:nvSpPr>
          <p:cNvPr id="4" name="Slide Number Placeholder 3"/>
          <p:cNvSpPr>
            <a:spLocks noGrp="1"/>
          </p:cNvSpPr>
          <p:nvPr>
            <p:ph type="sldNum" sz="quarter" idx="5"/>
          </p:nvPr>
        </p:nvSpPr>
        <p:spPr/>
        <p:txBody>
          <a:bodyPr/>
          <a:lstStyle/>
          <a:p>
            <a:fld id="{2D4D7F6A-D225-4025-99F6-DBD7CE5FF1D4}" type="slidenum">
              <a:rPr lang="en-GB" smtClean="0"/>
              <a:t>6</a:t>
            </a:fld>
            <a:endParaRPr lang="en-GB"/>
          </a:p>
        </p:txBody>
      </p:sp>
    </p:spTree>
    <p:extLst>
      <p:ext uri="{BB962C8B-B14F-4D97-AF65-F5344CB8AC3E}">
        <p14:creationId xmlns:p14="http://schemas.microsoft.com/office/powerpoint/2010/main" val="2208294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41539" indent="-241539">
              <a:buAutoNum type="arabicParenR"/>
            </a:pPr>
            <a:r>
              <a:rPr lang="en-GB" dirty="0"/>
              <a:t>The WOW Show film</a:t>
            </a:r>
          </a:p>
        </p:txBody>
      </p:sp>
      <p:sp>
        <p:nvSpPr>
          <p:cNvPr id="4" name="Slide Number Placeholder 3"/>
          <p:cNvSpPr>
            <a:spLocks noGrp="1"/>
          </p:cNvSpPr>
          <p:nvPr>
            <p:ph type="sldNum" sz="quarter" idx="5"/>
          </p:nvPr>
        </p:nvSpPr>
        <p:spPr/>
        <p:txBody>
          <a:bodyPr/>
          <a:lstStyle/>
          <a:p>
            <a:fld id="{2D4D7F6A-D225-4025-99F6-DBD7CE5FF1D4}" type="slidenum">
              <a:rPr lang="en-GB" smtClean="0"/>
              <a:t>7</a:t>
            </a:fld>
            <a:endParaRPr lang="en-GB"/>
          </a:p>
        </p:txBody>
      </p:sp>
    </p:spTree>
    <p:extLst>
      <p:ext uri="{BB962C8B-B14F-4D97-AF65-F5344CB8AC3E}">
        <p14:creationId xmlns:p14="http://schemas.microsoft.com/office/powerpoint/2010/main" val="327106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Images</a:t>
            </a:r>
          </a:p>
          <a:p>
            <a:pPr marL="228600" indent="-228600">
              <a:buAutoNum type="arabicParenR"/>
            </a:pPr>
            <a:r>
              <a:rPr lang="en-GB" dirty="0"/>
              <a:t>Microsoft Office 365</a:t>
            </a:r>
          </a:p>
          <a:p>
            <a:endParaRPr lang="en-GB" dirty="0"/>
          </a:p>
        </p:txBody>
      </p:sp>
      <p:sp>
        <p:nvSpPr>
          <p:cNvPr id="4" name="Slide Number Placeholder 3"/>
          <p:cNvSpPr>
            <a:spLocks noGrp="1"/>
          </p:cNvSpPr>
          <p:nvPr>
            <p:ph type="sldNum" sz="quarter" idx="5"/>
          </p:nvPr>
        </p:nvSpPr>
        <p:spPr/>
        <p:txBody>
          <a:bodyPr/>
          <a:lstStyle/>
          <a:p>
            <a:fld id="{2D4D7F6A-D225-4025-99F6-DBD7CE5FF1D4}" type="slidenum">
              <a:rPr lang="en-GB" smtClean="0"/>
              <a:t>8</a:t>
            </a:fld>
            <a:endParaRPr lang="en-GB"/>
          </a:p>
        </p:txBody>
      </p:sp>
    </p:spTree>
    <p:extLst>
      <p:ext uri="{BB962C8B-B14F-4D97-AF65-F5344CB8AC3E}">
        <p14:creationId xmlns:p14="http://schemas.microsoft.com/office/powerpoint/2010/main" val="3462264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Images</a:t>
            </a:r>
          </a:p>
          <a:p>
            <a:pPr marL="228600" indent="-228600">
              <a:buAutoNum type="arabicParenR"/>
            </a:pPr>
            <a:r>
              <a:rPr lang="en-GB" dirty="0"/>
              <a:t>Microsoft Office 365</a:t>
            </a:r>
          </a:p>
          <a:p>
            <a:endParaRPr lang="en-GB" dirty="0"/>
          </a:p>
        </p:txBody>
      </p:sp>
      <p:sp>
        <p:nvSpPr>
          <p:cNvPr id="4" name="Slide Number Placeholder 3"/>
          <p:cNvSpPr>
            <a:spLocks noGrp="1"/>
          </p:cNvSpPr>
          <p:nvPr>
            <p:ph type="sldNum" sz="quarter" idx="5"/>
          </p:nvPr>
        </p:nvSpPr>
        <p:spPr/>
        <p:txBody>
          <a:bodyPr/>
          <a:lstStyle/>
          <a:p>
            <a:fld id="{2D4D7F6A-D225-4025-99F6-DBD7CE5FF1D4}" type="slidenum">
              <a:rPr lang="en-GB" smtClean="0"/>
              <a:t>9</a:t>
            </a:fld>
            <a:endParaRPr lang="en-GB"/>
          </a:p>
        </p:txBody>
      </p:sp>
    </p:spTree>
    <p:extLst>
      <p:ext uri="{BB962C8B-B14F-4D97-AF65-F5344CB8AC3E}">
        <p14:creationId xmlns:p14="http://schemas.microsoft.com/office/powerpoint/2010/main" val="2172644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a:t>
            </a:r>
          </a:p>
          <a:p>
            <a:pPr marL="241539" indent="-241539">
              <a:buAutoNum type="arabicParenR"/>
            </a:pPr>
            <a:r>
              <a:rPr lang="en-GB" b="0" dirty="0" err="1"/>
              <a:t>Unsplash</a:t>
            </a:r>
            <a:endParaRPr lang="en-GB" b="0" dirty="0"/>
          </a:p>
          <a:p>
            <a:endParaRPr lang="en-GB" dirty="0"/>
          </a:p>
        </p:txBody>
      </p:sp>
      <p:sp>
        <p:nvSpPr>
          <p:cNvPr id="4" name="Slide Number Placeholder 3"/>
          <p:cNvSpPr>
            <a:spLocks noGrp="1"/>
          </p:cNvSpPr>
          <p:nvPr>
            <p:ph type="sldNum" sz="quarter" idx="5"/>
          </p:nvPr>
        </p:nvSpPr>
        <p:spPr/>
        <p:txBody>
          <a:bodyPr/>
          <a:lstStyle/>
          <a:p>
            <a:fld id="{E6BE8983-6ADB-074C-82EC-D9C11D0FB6F2}" type="slidenum">
              <a:rPr lang="en-US" smtClean="0"/>
              <a:t>10</a:t>
            </a:fld>
            <a:endParaRPr lang="en-US"/>
          </a:p>
        </p:txBody>
      </p:sp>
    </p:spTree>
    <p:extLst>
      <p:ext uri="{BB962C8B-B14F-4D97-AF65-F5344CB8AC3E}">
        <p14:creationId xmlns:p14="http://schemas.microsoft.com/office/powerpoint/2010/main" val="2949992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423336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290276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374817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37B4-C914-4A0A-8672-17E7229AD83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0519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3123711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EFB8CB-4E78-4957-9A3D-9336940B6F72}"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2367562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EFB8CB-4E78-4957-9A3D-9336940B6F72}" type="datetimeFigureOut">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127844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EFB8CB-4E78-4957-9A3D-9336940B6F72}" type="datetimeFigureOut">
              <a:rPr lang="en-GB" smtClean="0"/>
              <a:t>29/06/2023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2650829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EFB8CB-4E78-4957-9A3D-9336940B6F72}" type="datetimeFigureOut">
              <a:rPr lang="en-GB" smtClean="0"/>
              <a:t>29/06/2023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427399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EFB8CB-4E78-4957-9A3D-9336940B6F72}" type="datetimeFigureOut">
              <a:rPr lang="en-GB" smtClean="0"/>
              <a:t>29/06/2023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1890913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B8CB-4E78-4957-9A3D-9336940B6F72}" type="datetimeFigureOut">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214592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B8CB-4E78-4957-9A3D-9336940B6F72}" type="datetimeFigureOut">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A2F1F6-3997-40BB-961E-EF688B19835E}" type="slidenum">
              <a:rPr lang="en-GB" smtClean="0"/>
              <a:t>‹#›</a:t>
            </a:fld>
            <a:endParaRPr lang="en-GB"/>
          </a:p>
        </p:txBody>
      </p:sp>
    </p:spTree>
    <p:extLst>
      <p:ext uri="{BB962C8B-B14F-4D97-AF65-F5344CB8AC3E}">
        <p14:creationId xmlns:p14="http://schemas.microsoft.com/office/powerpoint/2010/main" val="837037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C6869">
                <a:alpha val="43000"/>
                <a:lumMod val="99000"/>
                <a:lumOff val="1000"/>
              </a:srgbClr>
            </a:gs>
            <a:gs pos="100000">
              <a:srgbClr val="2B6890">
                <a:alpha val="43000"/>
              </a:srgbClr>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FB8CB-4E78-4957-9A3D-9336940B6F72}" type="datetimeFigureOut">
              <a:rPr lang="en-GB" smtClean="0"/>
              <a:t>29/06/2023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2F1F6-3997-40BB-961E-EF688B19835E}" type="slidenum">
              <a:rPr lang="en-GB" smtClean="0"/>
              <a:t>‹#›</a:t>
            </a:fld>
            <a:endParaRPr lang="en-GB"/>
          </a:p>
        </p:txBody>
      </p:sp>
    </p:spTree>
    <p:extLst>
      <p:ext uri="{BB962C8B-B14F-4D97-AF65-F5344CB8AC3E}">
        <p14:creationId xmlns:p14="http://schemas.microsoft.com/office/powerpoint/2010/main" val="2122682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7.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safeshare.tv/x/jQP8Vm31hr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safeshare.tv/x/mF4rOkY1zS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s://safeshare.tv/x/so4TFJBFU1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hyperlink" Target="https://safeshare.tv/x/f_xAQNNi4p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png"/><Relationship Id="rId7"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safeshare.tv/x/XQi4gPT8jKc"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princes-trust.org.uk/help-for-young-people/who-else/employment/careers-advice" TargetMode="External"/><Relationship Id="rId3" Type="http://schemas.openxmlformats.org/officeDocument/2006/relationships/image" Target="../media/image7.png"/><Relationship Id="rId7" Type="http://schemas.openxmlformats.org/officeDocument/2006/relationships/hyperlink" Target="https://www.coursesonline.co.uk/enneagram-personality-test/" TargetMode="External"/><Relationship Id="rId12"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launchyourcareer.com/en_UK" TargetMode="External"/><Relationship Id="rId11" Type="http://schemas.openxmlformats.org/officeDocument/2006/relationships/hyperlink" Target="https://nationalcareers.service.gov.uk/" TargetMode="External"/><Relationship Id="rId5" Type="http://schemas.openxmlformats.org/officeDocument/2006/relationships/hyperlink" Target="https://www.bbc.co.uk/bitesize/careers" TargetMode="External"/><Relationship Id="rId10" Type="http://schemas.openxmlformats.org/officeDocument/2006/relationships/hyperlink" Target="https://nationalcareersweek.com/" TargetMode="External"/><Relationship Id="rId4" Type="http://schemas.openxmlformats.org/officeDocument/2006/relationships/hyperlink" Target="https://icould.com/" TargetMode="External"/><Relationship Id="rId9" Type="http://schemas.openxmlformats.org/officeDocument/2006/relationships/hyperlink" Target="https://www.careerpilot.org.u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A9A9"/>
        </a:solidFill>
        <a:effectLst/>
      </p:bgPr>
    </p:bg>
    <p:spTree>
      <p:nvGrpSpPr>
        <p:cNvPr id="1" name=""/>
        <p:cNvGrpSpPr/>
        <p:nvPr/>
      </p:nvGrpSpPr>
      <p:grpSpPr>
        <a:xfrm>
          <a:off x="0" y="0"/>
          <a:ext cx="0" cy="0"/>
          <a:chOff x="0" y="0"/>
          <a:chExt cx="0" cy="0"/>
        </a:xfrm>
      </p:grpSpPr>
      <p:pic>
        <p:nvPicPr>
          <p:cNvPr id="5" name="Picture 4" descr="A black and white sign with white text&#10;&#10;Description automatically generated with low confidence">
            <a:extLst>
              <a:ext uri="{FF2B5EF4-FFF2-40B4-BE49-F238E27FC236}">
                <a16:creationId xmlns:a16="http://schemas.microsoft.com/office/drawing/2014/main" id="{F7F8FD64-AF60-02F2-0E87-9D3D5A5C8C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2948" y="406237"/>
            <a:ext cx="3697987" cy="1213882"/>
          </a:xfrm>
          <a:prstGeom prst="rect">
            <a:avLst/>
          </a:prstGeom>
        </p:spPr>
      </p:pic>
      <p:pic>
        <p:nvPicPr>
          <p:cNvPr id="7" name="Picture 6" descr="A white logo with a leaf&#10;&#10;Description automatically generated with low confidence">
            <a:extLst>
              <a:ext uri="{FF2B5EF4-FFF2-40B4-BE49-F238E27FC236}">
                <a16:creationId xmlns:a16="http://schemas.microsoft.com/office/drawing/2014/main" id="{BB42BCEB-EB40-CA1E-2E83-B393331BB0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9131" y="378407"/>
            <a:ext cx="1376699" cy="1241712"/>
          </a:xfrm>
          <a:prstGeom prst="rect">
            <a:avLst/>
          </a:prstGeom>
        </p:spPr>
      </p:pic>
      <p:sp>
        <p:nvSpPr>
          <p:cNvPr id="2" name="Slide Number Placeholder 1">
            <a:extLst>
              <a:ext uri="{FF2B5EF4-FFF2-40B4-BE49-F238E27FC236}">
                <a16:creationId xmlns:a16="http://schemas.microsoft.com/office/drawing/2014/main" id="{247F73A0-37C2-714D-4D98-D1F9180FA130}"/>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pic>
        <p:nvPicPr>
          <p:cNvPr id="10" name="Picture 9" descr="A picture containing text, font, graphics, screenshot&#10;&#10;Description automatically generated">
            <a:extLst>
              <a:ext uri="{FF2B5EF4-FFF2-40B4-BE49-F238E27FC236}">
                <a16:creationId xmlns:a16="http://schemas.microsoft.com/office/drawing/2014/main" id="{75118D36-0A73-ADA8-0D57-DF60D59045C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982" y="4990011"/>
            <a:ext cx="5379095" cy="2272992"/>
          </a:xfrm>
          <a:prstGeom prst="rect">
            <a:avLst/>
          </a:prstGeom>
        </p:spPr>
      </p:pic>
      <p:sp>
        <p:nvSpPr>
          <p:cNvPr id="12" name="Subtitle 2">
            <a:extLst>
              <a:ext uri="{FF2B5EF4-FFF2-40B4-BE49-F238E27FC236}">
                <a16:creationId xmlns:a16="http://schemas.microsoft.com/office/drawing/2014/main" id="{96F7402B-4E10-DF5A-EA63-99DD1A412B9B}"/>
              </a:ext>
            </a:extLst>
          </p:cNvPr>
          <p:cNvSpPr>
            <a:spLocks noGrp="1"/>
          </p:cNvSpPr>
          <p:nvPr>
            <p:ph type="subTitle" idx="1"/>
          </p:nvPr>
        </p:nvSpPr>
        <p:spPr>
          <a:xfrm>
            <a:off x="1143000" y="2684209"/>
            <a:ext cx="6858000" cy="1241711"/>
          </a:xfrm>
        </p:spPr>
        <p:txBody>
          <a:bodyPr>
            <a:normAutofit/>
          </a:bodyPr>
          <a:lstStyle/>
          <a:p>
            <a:r>
              <a:rPr lang="en-GB" sz="3600" b="1" dirty="0">
                <a:latin typeface="Century Gothic" panose="020B0502020202020204" pitchFamily="34" charset="0"/>
              </a:rPr>
              <a:t>Jobs That Can Save the Planet</a:t>
            </a:r>
          </a:p>
          <a:p>
            <a:r>
              <a:rPr lang="en-GB" sz="3600" b="1" dirty="0">
                <a:latin typeface="Century Gothic" panose="020B0502020202020204" pitchFamily="34" charset="0"/>
              </a:rPr>
              <a:t>KS4 Short Lesson</a:t>
            </a:r>
          </a:p>
        </p:txBody>
      </p:sp>
      <p:grpSp>
        <p:nvGrpSpPr>
          <p:cNvPr id="13" name="Group 12">
            <a:extLst>
              <a:ext uri="{FF2B5EF4-FFF2-40B4-BE49-F238E27FC236}">
                <a16:creationId xmlns:a16="http://schemas.microsoft.com/office/drawing/2014/main" id="{2BB5D69B-0F75-1424-68B7-0EB8435FA58E}"/>
              </a:ext>
            </a:extLst>
          </p:cNvPr>
          <p:cNvGrpSpPr/>
          <p:nvPr/>
        </p:nvGrpSpPr>
        <p:grpSpPr>
          <a:xfrm>
            <a:off x="1036520" y="4591289"/>
            <a:ext cx="7070960" cy="791711"/>
            <a:chOff x="1036520" y="4487062"/>
            <a:chExt cx="7070960" cy="791711"/>
          </a:xfrm>
        </p:grpSpPr>
        <p:pic>
          <p:nvPicPr>
            <p:cNvPr id="14" name="Picture 13" descr="A picture containing screenshot, graphics, font, graphic design&#10;&#10;Description automatically generated">
              <a:extLst>
                <a:ext uri="{FF2B5EF4-FFF2-40B4-BE49-F238E27FC236}">
                  <a16:creationId xmlns:a16="http://schemas.microsoft.com/office/drawing/2014/main" id="{72AC4718-AD1C-40DD-A25F-790C5A9656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51035" y="4655126"/>
              <a:ext cx="3017554" cy="455584"/>
            </a:xfrm>
            <a:prstGeom prst="rect">
              <a:avLst/>
            </a:prstGeom>
          </p:spPr>
        </p:pic>
        <p:pic>
          <p:nvPicPr>
            <p:cNvPr id="15" name="Picture 14">
              <a:extLst>
                <a:ext uri="{FF2B5EF4-FFF2-40B4-BE49-F238E27FC236}">
                  <a16:creationId xmlns:a16="http://schemas.microsoft.com/office/drawing/2014/main" id="{25CAFD4C-C7A4-3F37-F355-4638A6A4E25F}"/>
                </a:ext>
              </a:extLst>
            </p:cNvPr>
            <p:cNvPicPr>
              <a:picLocks noChangeAspect="1"/>
            </p:cNvPicPr>
            <p:nvPr/>
          </p:nvPicPr>
          <p:blipFill>
            <a:blip r:embed="rId6"/>
            <a:stretch>
              <a:fillRect/>
            </a:stretch>
          </p:blipFill>
          <p:spPr>
            <a:xfrm>
              <a:off x="7044449" y="4487062"/>
              <a:ext cx="1063031" cy="791711"/>
            </a:xfrm>
            <a:prstGeom prst="rect">
              <a:avLst/>
            </a:prstGeom>
          </p:spPr>
        </p:pic>
        <p:sp>
          <p:nvSpPr>
            <p:cNvPr id="16" name="TextBox 15">
              <a:extLst>
                <a:ext uri="{FF2B5EF4-FFF2-40B4-BE49-F238E27FC236}">
                  <a16:creationId xmlns:a16="http://schemas.microsoft.com/office/drawing/2014/main" id="{81D9BC81-17CB-2265-5A34-F736D9F11880}"/>
                </a:ext>
              </a:extLst>
            </p:cNvPr>
            <p:cNvSpPr txBox="1"/>
            <p:nvPr/>
          </p:nvSpPr>
          <p:spPr>
            <a:xfrm>
              <a:off x="1036520" y="4713641"/>
              <a:ext cx="2074773" cy="338554"/>
            </a:xfrm>
            <a:prstGeom prst="rect">
              <a:avLst/>
            </a:prstGeom>
            <a:noFill/>
          </p:spPr>
          <p:txBody>
            <a:bodyPr wrap="square" rtlCol="0">
              <a:spAutoFit/>
            </a:bodyPr>
            <a:lstStyle/>
            <a:p>
              <a:pPr algn="ctr"/>
              <a:r>
                <a:rPr lang="en-GB" sz="1600" i="1" dirty="0">
                  <a:latin typeface="Century Gothic" panose="020B0502020202020204" pitchFamily="34" charset="0"/>
                </a:rPr>
                <a:t>In association with</a:t>
              </a:r>
            </a:p>
          </p:txBody>
        </p:sp>
        <p:sp>
          <p:nvSpPr>
            <p:cNvPr id="17" name="TextBox 16">
              <a:extLst>
                <a:ext uri="{FF2B5EF4-FFF2-40B4-BE49-F238E27FC236}">
                  <a16:creationId xmlns:a16="http://schemas.microsoft.com/office/drawing/2014/main" id="{239F32C0-D5C4-2F21-75BF-D7EACF78A70D}"/>
                </a:ext>
              </a:extLst>
            </p:cNvPr>
            <p:cNvSpPr txBox="1"/>
            <p:nvPr/>
          </p:nvSpPr>
          <p:spPr>
            <a:xfrm>
              <a:off x="6208331" y="4713641"/>
              <a:ext cx="796376" cy="338554"/>
            </a:xfrm>
            <a:prstGeom prst="rect">
              <a:avLst/>
            </a:prstGeom>
            <a:noFill/>
          </p:spPr>
          <p:txBody>
            <a:bodyPr wrap="square" rtlCol="0">
              <a:spAutoFit/>
            </a:bodyPr>
            <a:lstStyle/>
            <a:p>
              <a:pPr algn="ctr"/>
              <a:r>
                <a:rPr lang="en-GB" sz="1600" i="1" dirty="0">
                  <a:latin typeface="Century Gothic" panose="020B0502020202020204" pitchFamily="34" charset="0"/>
                </a:rPr>
                <a:t>and</a:t>
              </a:r>
            </a:p>
          </p:txBody>
        </p:sp>
      </p:grpSp>
    </p:spTree>
    <p:extLst>
      <p:ext uri="{BB962C8B-B14F-4D97-AF65-F5344CB8AC3E}">
        <p14:creationId xmlns:p14="http://schemas.microsoft.com/office/powerpoint/2010/main" val="1859491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sp>
        <p:nvSpPr>
          <p:cNvPr id="11" name="Shape 114">
            <a:extLst>
              <a:ext uri="{FF2B5EF4-FFF2-40B4-BE49-F238E27FC236}">
                <a16:creationId xmlns:a16="http://schemas.microsoft.com/office/drawing/2014/main" id="{64E5D2E8-C7A2-E51F-0D90-6AB55C3CAB60}"/>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4" name="Rectangle: Rounded Corners 3">
            <a:extLst>
              <a:ext uri="{FF2B5EF4-FFF2-40B4-BE49-F238E27FC236}">
                <a16:creationId xmlns:a16="http://schemas.microsoft.com/office/drawing/2014/main" id="{8785F6E4-DCEC-4EE1-5DEF-6ED11F4C86E3}"/>
              </a:ext>
            </a:extLst>
          </p:cNvPr>
          <p:cNvSpPr/>
          <p:nvPr/>
        </p:nvSpPr>
        <p:spPr>
          <a:xfrm>
            <a:off x="366354" y="1300920"/>
            <a:ext cx="8411291" cy="1188000"/>
          </a:xfrm>
          <a:prstGeom prst="roundRect">
            <a:avLst/>
          </a:prstGeom>
          <a:solidFill>
            <a:srgbClr val="DD7558"/>
          </a:solidFill>
          <a:ln w="28575">
            <a:solidFill>
              <a:srgbClr val="3EAA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Pair activity (3-5 mins)</a:t>
            </a:r>
          </a:p>
          <a:p>
            <a:pPr algn="ctr"/>
            <a:r>
              <a:rPr lang="en-GB" sz="1600" dirty="0">
                <a:solidFill>
                  <a:schemeClr val="tx1"/>
                </a:solidFill>
                <a:latin typeface="Century Gothic" panose="020B0502020202020204" pitchFamily="34" charset="0"/>
                <a:cs typeface="Arial" panose="020B0604020202020204" pitchFamily="34" charset="0"/>
              </a:rPr>
              <a:t>As well as qualifications and specialist skills, the other types of skills employers look for are known as “soft skills”. Can you write a list of the skills you think are needed to be </a:t>
            </a:r>
            <a:r>
              <a:rPr lang="en-GB" sz="1600" b="1" dirty="0">
                <a:solidFill>
                  <a:schemeClr val="tx1"/>
                </a:solidFill>
                <a:latin typeface="Century Gothic" panose="020B0502020202020204" pitchFamily="34" charset="0"/>
                <a:cs typeface="Arial" panose="020B0604020202020204" pitchFamily="34" charset="0"/>
              </a:rPr>
              <a:t>employable</a:t>
            </a:r>
            <a:r>
              <a:rPr lang="en-GB" sz="1600" dirty="0">
                <a:solidFill>
                  <a:schemeClr val="tx1"/>
                </a:solidFill>
                <a:latin typeface="Century Gothic" panose="020B0502020202020204" pitchFamily="34" charset="0"/>
                <a:cs typeface="Arial" panose="020B0604020202020204" pitchFamily="34" charset="0"/>
              </a:rPr>
              <a:t>? Click if you need a little help!</a:t>
            </a:r>
          </a:p>
        </p:txBody>
      </p:sp>
      <p:pic>
        <p:nvPicPr>
          <p:cNvPr id="5" name="Picture 2" descr="brown game pieces on white surface">
            <a:extLst>
              <a:ext uri="{FF2B5EF4-FFF2-40B4-BE49-F238E27FC236}">
                <a16:creationId xmlns:a16="http://schemas.microsoft.com/office/drawing/2014/main" id="{B44D2E08-764F-110E-C55B-91A0766B583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76798" y="2668144"/>
            <a:ext cx="1919453" cy="135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person in red sweater holding babys hand">
            <a:extLst>
              <a:ext uri="{FF2B5EF4-FFF2-40B4-BE49-F238E27FC236}">
                <a16:creationId xmlns:a16="http://schemas.microsoft.com/office/drawing/2014/main" id="{DACBC8A9-B0DF-A1A9-C27B-C7CC33FA0D9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537263" y="2668854"/>
            <a:ext cx="1919453" cy="135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people sitting on chair">
            <a:extLst>
              <a:ext uri="{FF2B5EF4-FFF2-40B4-BE49-F238E27FC236}">
                <a16:creationId xmlns:a16="http://schemas.microsoft.com/office/drawing/2014/main" id="{9399D58E-89FB-8050-900F-04C09133E2B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858192" y="2668854"/>
            <a:ext cx="1919453" cy="135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8" descr="person holding click pen">
            <a:extLst>
              <a:ext uri="{FF2B5EF4-FFF2-40B4-BE49-F238E27FC236}">
                <a16:creationId xmlns:a16="http://schemas.microsoft.com/office/drawing/2014/main" id="{2C8B68C2-2599-ED0A-7B76-83AB4A335231}"/>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695619" y="4705491"/>
            <a:ext cx="1919453" cy="135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10" descr="yellow smiley emoji on gray textile">
            <a:extLst>
              <a:ext uri="{FF2B5EF4-FFF2-40B4-BE49-F238E27FC236}">
                <a16:creationId xmlns:a16="http://schemas.microsoft.com/office/drawing/2014/main" id="{165BD45E-FC57-A60E-7C97-F1756A5CF460}"/>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858192" y="4705517"/>
            <a:ext cx="1919453" cy="135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descr="three crumpled yellow papers on green surface surrounded by yellow lined papers">
            <a:extLst>
              <a:ext uri="{FF2B5EF4-FFF2-40B4-BE49-F238E27FC236}">
                <a16:creationId xmlns:a16="http://schemas.microsoft.com/office/drawing/2014/main" id="{C0EBA7EC-88C5-A50E-F04F-BFEBA8109F65}"/>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530300" y="4705517"/>
            <a:ext cx="1922199" cy="135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4" descr="person standing on grass mountain during day">
            <a:extLst>
              <a:ext uri="{FF2B5EF4-FFF2-40B4-BE49-F238E27FC236}">
                <a16:creationId xmlns:a16="http://schemas.microsoft.com/office/drawing/2014/main" id="{03A232E8-F522-3431-45D9-E2D0789C5F40}"/>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64981" y="4703387"/>
            <a:ext cx="1922199" cy="13551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6" descr="white and black jigsaw puzzle">
            <a:extLst>
              <a:ext uri="{FF2B5EF4-FFF2-40B4-BE49-F238E27FC236}">
                <a16:creationId xmlns:a16="http://schemas.microsoft.com/office/drawing/2014/main" id="{81480F89-A944-229A-E45C-28A136FC57BE}"/>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4697728" y="2668883"/>
            <a:ext cx="1919453" cy="1352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C7F41074-B009-8E3C-17E0-1B6E4148B76A}"/>
              </a:ext>
            </a:extLst>
          </p:cNvPr>
          <p:cNvSpPr/>
          <p:nvPr/>
        </p:nvSpPr>
        <p:spPr>
          <a:xfrm>
            <a:off x="4873719" y="6198473"/>
            <a:ext cx="1566000" cy="403092"/>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Creativity</a:t>
            </a:r>
          </a:p>
        </p:txBody>
      </p:sp>
      <p:sp>
        <p:nvSpPr>
          <p:cNvPr id="17" name="Rectangle: Rounded Corners 16">
            <a:extLst>
              <a:ext uri="{FF2B5EF4-FFF2-40B4-BE49-F238E27FC236}">
                <a16:creationId xmlns:a16="http://schemas.microsoft.com/office/drawing/2014/main" id="{88B4FFBB-034A-521A-3AC5-D4217EC3BC72}"/>
              </a:ext>
            </a:extLst>
          </p:cNvPr>
          <p:cNvSpPr/>
          <p:nvPr/>
        </p:nvSpPr>
        <p:spPr>
          <a:xfrm>
            <a:off x="7034919" y="4161808"/>
            <a:ext cx="1566000" cy="403092"/>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Listening</a:t>
            </a:r>
          </a:p>
        </p:txBody>
      </p:sp>
      <p:sp>
        <p:nvSpPr>
          <p:cNvPr id="18" name="Rectangle: Rounded Corners 17">
            <a:extLst>
              <a:ext uri="{FF2B5EF4-FFF2-40B4-BE49-F238E27FC236}">
                <a16:creationId xmlns:a16="http://schemas.microsoft.com/office/drawing/2014/main" id="{53544770-097F-B34D-7AF0-1217D3C8F130}"/>
              </a:ext>
            </a:extLst>
          </p:cNvPr>
          <p:cNvSpPr/>
          <p:nvPr/>
        </p:nvSpPr>
        <p:spPr>
          <a:xfrm>
            <a:off x="2707027" y="4161808"/>
            <a:ext cx="1566000" cy="403092"/>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Teamwork</a:t>
            </a:r>
          </a:p>
        </p:txBody>
      </p:sp>
      <p:sp>
        <p:nvSpPr>
          <p:cNvPr id="19" name="Rectangle: Rounded Corners 18">
            <a:extLst>
              <a:ext uri="{FF2B5EF4-FFF2-40B4-BE49-F238E27FC236}">
                <a16:creationId xmlns:a16="http://schemas.microsoft.com/office/drawing/2014/main" id="{5A7C93A3-EE76-6C5F-CF06-CC58631E84CC}"/>
              </a:ext>
            </a:extLst>
          </p:cNvPr>
          <p:cNvSpPr/>
          <p:nvPr/>
        </p:nvSpPr>
        <p:spPr>
          <a:xfrm>
            <a:off x="543080" y="4160388"/>
            <a:ext cx="1566000" cy="403092"/>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Leadership</a:t>
            </a:r>
          </a:p>
        </p:txBody>
      </p:sp>
      <p:sp>
        <p:nvSpPr>
          <p:cNvPr id="20" name="Rectangle: Rounded Corners 19">
            <a:extLst>
              <a:ext uri="{FF2B5EF4-FFF2-40B4-BE49-F238E27FC236}">
                <a16:creationId xmlns:a16="http://schemas.microsoft.com/office/drawing/2014/main" id="{C73D4518-8183-B4B6-4B6E-FC643ED8006B}"/>
              </a:ext>
            </a:extLst>
          </p:cNvPr>
          <p:cNvSpPr/>
          <p:nvPr/>
        </p:nvSpPr>
        <p:spPr>
          <a:xfrm>
            <a:off x="543080" y="6198473"/>
            <a:ext cx="1566000" cy="403092"/>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Aiming High</a:t>
            </a:r>
          </a:p>
        </p:txBody>
      </p:sp>
      <p:sp>
        <p:nvSpPr>
          <p:cNvPr id="21" name="Rectangle: Rounded Corners 20">
            <a:extLst>
              <a:ext uri="{FF2B5EF4-FFF2-40B4-BE49-F238E27FC236}">
                <a16:creationId xmlns:a16="http://schemas.microsoft.com/office/drawing/2014/main" id="{51DBA72B-79DB-E266-DB5C-42AF15C092AF}"/>
              </a:ext>
            </a:extLst>
          </p:cNvPr>
          <p:cNvSpPr/>
          <p:nvPr/>
        </p:nvSpPr>
        <p:spPr>
          <a:xfrm>
            <a:off x="2705654" y="6198473"/>
            <a:ext cx="1566000" cy="403092"/>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Speaking</a:t>
            </a:r>
          </a:p>
        </p:txBody>
      </p:sp>
      <p:sp>
        <p:nvSpPr>
          <p:cNvPr id="22" name="Rectangle: Rounded Corners 21">
            <a:extLst>
              <a:ext uri="{FF2B5EF4-FFF2-40B4-BE49-F238E27FC236}">
                <a16:creationId xmlns:a16="http://schemas.microsoft.com/office/drawing/2014/main" id="{3D62BC92-AE1E-452B-0D69-E98C974B5E4F}"/>
              </a:ext>
            </a:extLst>
          </p:cNvPr>
          <p:cNvSpPr/>
          <p:nvPr/>
        </p:nvSpPr>
        <p:spPr>
          <a:xfrm>
            <a:off x="4873719" y="4161866"/>
            <a:ext cx="1566000" cy="402979"/>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Logic</a:t>
            </a:r>
          </a:p>
        </p:txBody>
      </p:sp>
      <p:sp>
        <p:nvSpPr>
          <p:cNvPr id="23" name="Rectangle: Rounded Corners 22">
            <a:extLst>
              <a:ext uri="{FF2B5EF4-FFF2-40B4-BE49-F238E27FC236}">
                <a16:creationId xmlns:a16="http://schemas.microsoft.com/office/drawing/2014/main" id="{85DF8DE3-618F-B992-B220-B79EB92A0454}"/>
              </a:ext>
            </a:extLst>
          </p:cNvPr>
          <p:cNvSpPr/>
          <p:nvPr/>
        </p:nvSpPr>
        <p:spPr>
          <a:xfrm>
            <a:off x="7034919" y="6198473"/>
            <a:ext cx="1566000" cy="403092"/>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Optimism</a:t>
            </a:r>
          </a:p>
        </p:txBody>
      </p:sp>
    </p:spTree>
    <p:extLst>
      <p:ext uri="{BB962C8B-B14F-4D97-AF65-F5344CB8AC3E}">
        <p14:creationId xmlns:p14="http://schemas.microsoft.com/office/powerpoint/2010/main" val="287150467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een plant tendril in a spiral">
            <a:extLst>
              <a:ext uri="{FF2B5EF4-FFF2-40B4-BE49-F238E27FC236}">
                <a16:creationId xmlns:a16="http://schemas.microsoft.com/office/drawing/2014/main" id="{004CF5FF-B4E7-CFD9-16FD-20468E5E2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7796"/>
            <a:ext cx="9144000" cy="5840204"/>
          </a:xfrm>
          <a:prstGeom prst="rect">
            <a:avLst/>
          </a:prstGeom>
        </p:spPr>
      </p:pic>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30" name="Rectangle: Rounded Corners 29">
            <a:extLst>
              <a:ext uri="{FF2B5EF4-FFF2-40B4-BE49-F238E27FC236}">
                <a16:creationId xmlns:a16="http://schemas.microsoft.com/office/drawing/2014/main" id="{69B3FB9A-1C1E-4537-BFCC-7E9D735603CA}"/>
              </a:ext>
            </a:extLst>
          </p:cNvPr>
          <p:cNvSpPr/>
          <p:nvPr/>
        </p:nvSpPr>
        <p:spPr>
          <a:xfrm>
            <a:off x="1982299" y="3123592"/>
            <a:ext cx="5173943" cy="1628611"/>
          </a:xfrm>
          <a:prstGeom prst="roundRect">
            <a:avLst/>
          </a:prstGeom>
          <a:solidFill>
            <a:srgbClr val="DD7558"/>
          </a:solidFill>
          <a:ln w="28575">
            <a:solidFill>
              <a:srgbClr val="3EAA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Watch &amp; discuss (12-20 mins)</a:t>
            </a:r>
          </a:p>
          <a:p>
            <a:pPr algn="ctr"/>
            <a:r>
              <a:rPr lang="en-GB" sz="1600" dirty="0">
                <a:solidFill>
                  <a:schemeClr val="tx1"/>
                </a:solidFill>
                <a:latin typeface="Century Gothic" panose="020B0502020202020204" pitchFamily="34" charset="0"/>
                <a:cs typeface="Arial" panose="020B0604020202020204" pitchFamily="34" charset="0"/>
              </a:rPr>
              <a:t>Over the next few slides, you will watch 3 short films about green jobs. Click the link on the picture to watch each one and then head to the next slide for some discussion questions.</a:t>
            </a:r>
          </a:p>
        </p:txBody>
      </p:sp>
      <p:sp>
        <p:nvSpPr>
          <p:cNvPr id="4" name="Shape 114">
            <a:extLst>
              <a:ext uri="{FF2B5EF4-FFF2-40B4-BE49-F238E27FC236}">
                <a16:creationId xmlns:a16="http://schemas.microsoft.com/office/drawing/2014/main" id="{93F71B75-EC98-5556-C8B6-FA5EED6740C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a:t>
            </a:r>
          </a:p>
        </p:txBody>
      </p:sp>
    </p:spTree>
    <p:extLst>
      <p:ext uri="{BB962C8B-B14F-4D97-AF65-F5344CB8AC3E}">
        <p14:creationId xmlns:p14="http://schemas.microsoft.com/office/powerpoint/2010/main" val="417060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4" name="Shape 114">
            <a:extLst>
              <a:ext uri="{FF2B5EF4-FFF2-40B4-BE49-F238E27FC236}">
                <a16:creationId xmlns:a16="http://schemas.microsoft.com/office/drawing/2014/main" id="{93F71B75-EC98-5556-C8B6-FA5EED6740C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 - Transport</a:t>
            </a:r>
          </a:p>
        </p:txBody>
      </p:sp>
      <p:pic>
        <p:nvPicPr>
          <p:cNvPr id="7" name="Picture 6" descr="A picture containing human face, transparent material, clothing, majorelle blue&#10;&#10;Description automatically generated">
            <a:hlinkClick r:id="rId4"/>
            <a:extLst>
              <a:ext uri="{FF2B5EF4-FFF2-40B4-BE49-F238E27FC236}">
                <a16:creationId xmlns:a16="http://schemas.microsoft.com/office/drawing/2014/main" id="{0EEFDBBD-432C-A233-2159-BB825593D65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7904" t="7904"/>
          <a:stretch/>
        </p:blipFill>
        <p:spPr>
          <a:xfrm>
            <a:off x="526436" y="1359602"/>
            <a:ext cx="8085670" cy="51565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Rectangle: Rounded Corners 7">
            <a:extLst>
              <a:ext uri="{FF2B5EF4-FFF2-40B4-BE49-F238E27FC236}">
                <a16:creationId xmlns:a16="http://schemas.microsoft.com/office/drawing/2014/main" id="{9770FD13-280F-C213-1EFE-13C8876E2617}"/>
              </a:ext>
            </a:extLst>
          </p:cNvPr>
          <p:cNvSpPr/>
          <p:nvPr/>
        </p:nvSpPr>
        <p:spPr>
          <a:xfrm>
            <a:off x="755934" y="4940683"/>
            <a:ext cx="7615180" cy="1392147"/>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u="none" strike="noStrike" baseline="0" dirty="0">
                <a:solidFill>
                  <a:srgbClr val="211D1E"/>
                </a:solidFill>
                <a:latin typeface="Century Gothic" panose="020B0502020202020204" pitchFamily="34" charset="0"/>
              </a:rPr>
              <a:t>Transport electrification </a:t>
            </a:r>
            <a:r>
              <a:rPr lang="en-GB" sz="1600" b="0" i="0" u="none" strike="noStrike" baseline="0" dirty="0">
                <a:solidFill>
                  <a:srgbClr val="211D1E"/>
                </a:solidFill>
                <a:latin typeface="Century Gothic" panose="020B0502020202020204" pitchFamily="34" charset="0"/>
              </a:rPr>
              <a:t>will need people with specialist skills in </a:t>
            </a:r>
            <a:r>
              <a:rPr lang="en-GB" sz="1600" b="1" i="0" u="none" strike="noStrike" baseline="0" dirty="0">
                <a:solidFill>
                  <a:srgbClr val="211D1E"/>
                </a:solidFill>
                <a:latin typeface="Century Gothic" panose="020B0502020202020204" pitchFamily="34" charset="0"/>
              </a:rPr>
              <a:t>electrification, batteries, power electronics and electric machines</a:t>
            </a:r>
            <a:r>
              <a:rPr lang="en-GB" sz="1600" b="0" i="0" u="none" strike="noStrike" baseline="0" dirty="0">
                <a:solidFill>
                  <a:srgbClr val="211D1E"/>
                </a:solidFill>
                <a:latin typeface="Century Gothic" panose="020B0502020202020204" pitchFamily="34" charset="0"/>
              </a:rPr>
              <a:t>. These skills will be needed to meet the growing demand for </a:t>
            </a:r>
            <a:r>
              <a:rPr lang="en-GB" sz="1600" b="1" i="0" u="none" strike="noStrike" baseline="0" dirty="0">
                <a:solidFill>
                  <a:srgbClr val="211D1E"/>
                </a:solidFill>
                <a:latin typeface="Century Gothic" panose="020B0502020202020204" pitchFamily="34" charset="0"/>
              </a:rPr>
              <a:t>design engineers, development engineers, systems engineers, electronics technicians, and vehicle technicians</a:t>
            </a:r>
            <a:r>
              <a:rPr lang="en-GB" sz="1600" b="0" i="0" u="none" strike="noStrike" baseline="0" dirty="0">
                <a:solidFill>
                  <a:srgbClr val="211D1E"/>
                </a:solidFill>
                <a:latin typeface="Century Gothic" panose="020B0502020202020204" pitchFamily="34" charset="0"/>
              </a:rPr>
              <a:t>.  </a:t>
            </a:r>
            <a:endParaRPr lang="en-US" sz="14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9" name="Rectangle: Rounded Corners 8">
            <a:hlinkClick r:id="rId4"/>
            <a:extLst>
              <a:ext uri="{FF2B5EF4-FFF2-40B4-BE49-F238E27FC236}">
                <a16:creationId xmlns:a16="http://schemas.microsoft.com/office/drawing/2014/main" id="{51B1B2B2-9E0E-4D04-DA7F-6E6665C5F796}"/>
              </a:ext>
            </a:extLst>
          </p:cNvPr>
          <p:cNvSpPr/>
          <p:nvPr/>
        </p:nvSpPr>
        <p:spPr>
          <a:xfrm>
            <a:off x="7551614" y="1530700"/>
            <a:ext cx="819500" cy="552482"/>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0:00-2:45</a:t>
            </a:r>
          </a:p>
        </p:txBody>
      </p:sp>
    </p:spTree>
    <p:extLst>
      <p:ext uri="{BB962C8B-B14F-4D97-AF65-F5344CB8AC3E}">
        <p14:creationId xmlns:p14="http://schemas.microsoft.com/office/powerpoint/2010/main" val="324466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3" name="Picture 12" descr="Electric car being charged">
            <a:extLst>
              <a:ext uri="{FF2B5EF4-FFF2-40B4-BE49-F238E27FC236}">
                <a16:creationId xmlns:a16="http://schemas.microsoft.com/office/drawing/2014/main" id="{710846A1-D5DF-6CDC-96DA-B2B50E067B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1448" r="11486"/>
          <a:stretch/>
        </p:blipFill>
        <p:spPr>
          <a:xfrm>
            <a:off x="-1" y="1015324"/>
            <a:ext cx="9144001" cy="5842675"/>
          </a:xfrm>
          <a:prstGeom prst="rect">
            <a:avLst/>
          </a:prstGeom>
        </p:spPr>
      </p:pic>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63" name="Rectangle: Rounded Corners 62">
            <a:extLst>
              <a:ext uri="{FF2B5EF4-FFF2-40B4-BE49-F238E27FC236}">
                <a16:creationId xmlns:a16="http://schemas.microsoft.com/office/drawing/2014/main" id="{08B4B72D-155E-4027-B690-F04EC64A28E6}"/>
              </a:ext>
            </a:extLst>
          </p:cNvPr>
          <p:cNvSpPr/>
          <p:nvPr/>
        </p:nvSpPr>
        <p:spPr>
          <a:xfrm>
            <a:off x="316275" y="1316545"/>
            <a:ext cx="8500534" cy="754670"/>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Most people agree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Electric Vehicles are the future</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They will need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designers, engineers, mechanics </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and people to develop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batteries</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further.  </a:t>
            </a:r>
          </a:p>
        </p:txBody>
      </p:sp>
      <p:sp>
        <p:nvSpPr>
          <p:cNvPr id="30" name="Rectangle: Rounded Corners 29">
            <a:extLst>
              <a:ext uri="{FF2B5EF4-FFF2-40B4-BE49-F238E27FC236}">
                <a16:creationId xmlns:a16="http://schemas.microsoft.com/office/drawing/2014/main" id="{69B3FB9A-1C1E-4537-BFCC-7E9D735603CA}"/>
              </a:ext>
            </a:extLst>
          </p:cNvPr>
          <p:cNvSpPr/>
          <p:nvPr/>
        </p:nvSpPr>
        <p:spPr>
          <a:xfrm>
            <a:off x="319004" y="1316544"/>
            <a:ext cx="8500534" cy="754670"/>
          </a:xfrm>
          <a:prstGeom prst="roundRect">
            <a:avLst/>
          </a:prstGeom>
          <a:solidFill>
            <a:srgbClr val="DD7558"/>
          </a:solidFill>
          <a:ln w="28575">
            <a:solidFill>
              <a:srgbClr val="3EAA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Discuss (2-4 mins)</a:t>
            </a:r>
          </a:p>
          <a:p>
            <a:pPr algn="ctr"/>
            <a:r>
              <a:rPr lang="en-GB" sz="1600" dirty="0">
                <a:solidFill>
                  <a:schemeClr val="tx1"/>
                </a:solidFill>
                <a:latin typeface="Century Gothic" panose="020B0502020202020204" pitchFamily="34" charset="0"/>
                <a:cs typeface="Arial" panose="020B0604020202020204" pitchFamily="34" charset="0"/>
              </a:rPr>
              <a:t>Did any of the careers in the film interest you? What is your opinion on electric cars?</a:t>
            </a:r>
          </a:p>
        </p:txBody>
      </p:sp>
      <p:sp>
        <p:nvSpPr>
          <p:cNvPr id="4" name="Shape 114">
            <a:extLst>
              <a:ext uri="{FF2B5EF4-FFF2-40B4-BE49-F238E27FC236}">
                <a16:creationId xmlns:a16="http://schemas.microsoft.com/office/drawing/2014/main" id="{93F71B75-EC98-5556-C8B6-FA5EED6740C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 - Transport</a:t>
            </a:r>
          </a:p>
        </p:txBody>
      </p:sp>
      <p:sp>
        <p:nvSpPr>
          <p:cNvPr id="7" name="Rectangle: Rounded Corners 6">
            <a:extLst>
              <a:ext uri="{FF2B5EF4-FFF2-40B4-BE49-F238E27FC236}">
                <a16:creationId xmlns:a16="http://schemas.microsoft.com/office/drawing/2014/main" id="{9010450C-49A3-A9A6-D315-330BC2F69F17}"/>
              </a:ext>
            </a:extLst>
          </p:cNvPr>
          <p:cNvSpPr/>
          <p:nvPr/>
        </p:nvSpPr>
        <p:spPr>
          <a:xfrm>
            <a:off x="324462" y="5383736"/>
            <a:ext cx="3440032" cy="1173181"/>
          </a:xfrm>
          <a:prstGeom prst="roundRect">
            <a:avLst/>
          </a:prstGeom>
          <a:solidFill>
            <a:srgbClr val="6BA9D3"/>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If you have a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passion for vehicles or for helping the planet,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maybe these options are for you?</a:t>
            </a:r>
          </a:p>
        </p:txBody>
      </p:sp>
      <p:sp>
        <p:nvSpPr>
          <p:cNvPr id="8" name="Rectangle: Rounded Corners 7">
            <a:extLst>
              <a:ext uri="{FF2B5EF4-FFF2-40B4-BE49-F238E27FC236}">
                <a16:creationId xmlns:a16="http://schemas.microsoft.com/office/drawing/2014/main" id="{DFA84754-7FC6-C8C2-25ED-14148F2D2210}"/>
              </a:ext>
            </a:extLst>
          </p:cNvPr>
          <p:cNvSpPr/>
          <p:nvPr/>
        </p:nvSpPr>
        <p:spPr>
          <a:xfrm>
            <a:off x="4088957" y="5383738"/>
            <a:ext cx="4730582" cy="1173182"/>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Depending on which area of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transport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you wish to work in there are GCSEs and </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training choices for you – just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ask your Careers teacher</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294000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pic>
        <p:nvPicPr>
          <p:cNvPr id="6" name="Picture 5" descr="A person wearing glasses&#10;&#10;Description automatically generated with medium confidence">
            <a:hlinkClick r:id="rId4"/>
            <a:extLst>
              <a:ext uri="{FF2B5EF4-FFF2-40B4-BE49-F238E27FC236}">
                <a16:creationId xmlns:a16="http://schemas.microsoft.com/office/drawing/2014/main" id="{FC6389D1-04C9-64D0-FE77-50462EAA902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723"/>
          <a:stretch/>
        </p:blipFill>
        <p:spPr>
          <a:xfrm>
            <a:off x="512935" y="1437695"/>
            <a:ext cx="8085600" cy="49902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Rectangle: Rounded Corners 6">
            <a:hlinkClick r:id="rId4"/>
            <a:extLst>
              <a:ext uri="{FF2B5EF4-FFF2-40B4-BE49-F238E27FC236}">
                <a16:creationId xmlns:a16="http://schemas.microsoft.com/office/drawing/2014/main" id="{0811E03E-9C97-4D50-960C-3BBF76F37103}"/>
              </a:ext>
            </a:extLst>
          </p:cNvPr>
          <p:cNvSpPr/>
          <p:nvPr/>
        </p:nvSpPr>
        <p:spPr>
          <a:xfrm>
            <a:off x="7550991" y="1530700"/>
            <a:ext cx="820124" cy="552482"/>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0:00- 3:13</a:t>
            </a:r>
          </a:p>
        </p:txBody>
      </p:sp>
      <p:sp>
        <p:nvSpPr>
          <p:cNvPr id="5" name="Shape 114">
            <a:extLst>
              <a:ext uri="{FF2B5EF4-FFF2-40B4-BE49-F238E27FC236}">
                <a16:creationId xmlns:a16="http://schemas.microsoft.com/office/drawing/2014/main" id="{B73A763C-D674-C2AE-703F-2B8FD0DFC45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 - Energy</a:t>
            </a:r>
          </a:p>
        </p:txBody>
      </p:sp>
      <p:sp>
        <p:nvSpPr>
          <p:cNvPr id="11" name="Rectangle: Rounded Corners 10">
            <a:extLst>
              <a:ext uri="{FF2B5EF4-FFF2-40B4-BE49-F238E27FC236}">
                <a16:creationId xmlns:a16="http://schemas.microsoft.com/office/drawing/2014/main" id="{7D8FC6D2-CDCD-8681-05B2-50D6C8125024}"/>
              </a:ext>
            </a:extLst>
          </p:cNvPr>
          <p:cNvSpPr/>
          <p:nvPr/>
        </p:nvSpPr>
        <p:spPr>
          <a:xfrm>
            <a:off x="5540828" y="4321629"/>
            <a:ext cx="2830285" cy="1847135"/>
          </a:xfrm>
          <a:prstGeom prst="roundRect">
            <a:avLst/>
          </a:prstGeom>
          <a:solidFill>
            <a:srgbClr val="6BA9D3"/>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Becoming carbon neutral by 2050 is all about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finding new and sustainable energy sources and using them efficiently. </a:t>
            </a:r>
            <a:endParaRPr lang="en-US" sz="14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37878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olar panels on sunny day">
            <a:extLst>
              <a:ext uri="{FF2B5EF4-FFF2-40B4-BE49-F238E27FC236}">
                <a16:creationId xmlns:a16="http://schemas.microsoft.com/office/drawing/2014/main" id="{A8239D65-80B8-A178-B0EB-AC23714CD7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29" y="1015324"/>
            <a:ext cx="9144000" cy="5842675"/>
          </a:xfrm>
          <a:prstGeom prst="rect">
            <a:avLst/>
          </a:prstGeom>
        </p:spPr>
      </p:pic>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4" name="Rectangle: Rounded Corners 3">
            <a:extLst>
              <a:ext uri="{FF2B5EF4-FFF2-40B4-BE49-F238E27FC236}">
                <a16:creationId xmlns:a16="http://schemas.microsoft.com/office/drawing/2014/main" id="{42E75F97-094C-4B97-3030-905E66541D24}"/>
              </a:ext>
            </a:extLst>
          </p:cNvPr>
          <p:cNvSpPr/>
          <p:nvPr/>
        </p:nvSpPr>
        <p:spPr>
          <a:xfrm>
            <a:off x="4572000" y="2358797"/>
            <a:ext cx="4247537" cy="966031"/>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There are lots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new technologies </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in wind, solar power, biofuels, hydropower and hydrogen to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produce energy</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5" name="Shape 114">
            <a:extLst>
              <a:ext uri="{FF2B5EF4-FFF2-40B4-BE49-F238E27FC236}">
                <a16:creationId xmlns:a16="http://schemas.microsoft.com/office/drawing/2014/main" id="{B73A763C-D674-C2AE-703F-2B8FD0DFC45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 - Energy</a:t>
            </a:r>
          </a:p>
        </p:txBody>
      </p:sp>
      <p:sp>
        <p:nvSpPr>
          <p:cNvPr id="9" name="Rectangle: Rounded Corners 8">
            <a:extLst>
              <a:ext uri="{FF2B5EF4-FFF2-40B4-BE49-F238E27FC236}">
                <a16:creationId xmlns:a16="http://schemas.microsoft.com/office/drawing/2014/main" id="{2AD6241E-AADA-FA16-97CD-B217AF681A71}"/>
              </a:ext>
            </a:extLst>
          </p:cNvPr>
          <p:cNvSpPr/>
          <p:nvPr/>
        </p:nvSpPr>
        <p:spPr>
          <a:xfrm>
            <a:off x="4569272" y="3612411"/>
            <a:ext cx="4247538" cy="1299140"/>
          </a:xfrm>
          <a:prstGeom prst="roundRect">
            <a:avLst/>
          </a:prstGeom>
          <a:solidFill>
            <a:srgbClr val="6BA9D3"/>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But as well as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generating energy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it is important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analyse energy use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and then using that information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reduce usage and be more efficient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
        <p:nvSpPr>
          <p:cNvPr id="11" name="Rectangle: Rounded Corners 10">
            <a:extLst>
              <a:ext uri="{FF2B5EF4-FFF2-40B4-BE49-F238E27FC236}">
                <a16:creationId xmlns:a16="http://schemas.microsoft.com/office/drawing/2014/main" id="{D388124B-5678-9C81-8359-D7558CD3F23B}"/>
              </a:ext>
            </a:extLst>
          </p:cNvPr>
          <p:cNvSpPr/>
          <p:nvPr/>
        </p:nvSpPr>
        <p:spPr>
          <a:xfrm>
            <a:off x="4569272" y="5199135"/>
            <a:ext cx="4247538" cy="1299140"/>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11D1E"/>
                </a:solidFill>
                <a:latin typeface="Century Gothic" panose="020B0502020202020204" pitchFamily="34" charset="0"/>
              </a:rPr>
              <a:t>Within energy jobs, </a:t>
            </a:r>
            <a:r>
              <a:rPr lang="en-GB" sz="1600" b="1" dirty="0">
                <a:solidFill>
                  <a:srgbClr val="211D1E"/>
                </a:solidFill>
                <a:latin typeface="Century Gothic" panose="020B0502020202020204" pitchFamily="34" charset="0"/>
              </a:rPr>
              <a:t>new engineering skills </a:t>
            </a:r>
            <a:r>
              <a:rPr lang="en-GB" sz="1600" dirty="0">
                <a:solidFill>
                  <a:srgbClr val="211D1E"/>
                </a:solidFill>
                <a:latin typeface="Century Gothic" panose="020B0502020202020204" pitchFamily="34" charset="0"/>
              </a:rPr>
              <a:t>will be needed to create new technology. As you heard, </a:t>
            </a:r>
            <a:r>
              <a:rPr lang="en-GB" sz="1600" b="1" dirty="0">
                <a:solidFill>
                  <a:srgbClr val="211D1E"/>
                </a:solidFill>
                <a:latin typeface="Century Gothic" panose="020B0502020202020204" pitchFamily="34" charset="0"/>
              </a:rPr>
              <a:t>waste food </a:t>
            </a:r>
            <a:r>
              <a:rPr lang="en-GB" sz="1600" dirty="0">
                <a:solidFill>
                  <a:srgbClr val="211D1E"/>
                </a:solidFill>
                <a:latin typeface="Century Gothic" panose="020B0502020202020204" pitchFamily="34" charset="0"/>
              </a:rPr>
              <a:t>can also be used to create energy.  </a:t>
            </a:r>
            <a:endParaRPr lang="en-US" sz="14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6" name="Rectangle: Rounded Corners 5">
            <a:extLst>
              <a:ext uri="{FF2B5EF4-FFF2-40B4-BE49-F238E27FC236}">
                <a16:creationId xmlns:a16="http://schemas.microsoft.com/office/drawing/2014/main" id="{49E159D9-3BED-4084-13B2-B76A8AB452A3}"/>
              </a:ext>
            </a:extLst>
          </p:cNvPr>
          <p:cNvSpPr/>
          <p:nvPr/>
        </p:nvSpPr>
        <p:spPr>
          <a:xfrm>
            <a:off x="319004" y="1316544"/>
            <a:ext cx="8500534" cy="754670"/>
          </a:xfrm>
          <a:prstGeom prst="roundRect">
            <a:avLst/>
          </a:prstGeom>
          <a:solidFill>
            <a:srgbClr val="DD7558"/>
          </a:solidFill>
          <a:ln w="28575">
            <a:solidFill>
              <a:srgbClr val="3EAA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Discuss (2-4 mins)</a:t>
            </a:r>
          </a:p>
          <a:p>
            <a:pPr algn="ctr"/>
            <a:r>
              <a:rPr lang="en-GB" sz="1600" dirty="0">
                <a:solidFill>
                  <a:schemeClr val="tx1"/>
                </a:solidFill>
                <a:latin typeface="Century Gothic" panose="020B0502020202020204" pitchFamily="34" charset="0"/>
                <a:cs typeface="Arial" panose="020B0604020202020204" pitchFamily="34" charset="0"/>
              </a:rPr>
              <a:t> Are there any jobs featured in the film that interest you for your future career?</a:t>
            </a:r>
          </a:p>
        </p:txBody>
      </p:sp>
    </p:spTree>
    <p:extLst>
      <p:ext uri="{BB962C8B-B14F-4D97-AF65-F5344CB8AC3E}">
        <p14:creationId xmlns:p14="http://schemas.microsoft.com/office/powerpoint/2010/main" val="107227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4" name="Picture 13" descr="A group of people looking at construction equipment&#10;&#10;Description automatically generated with low confidence">
            <a:hlinkClick r:id="rId3"/>
            <a:extLst>
              <a:ext uri="{FF2B5EF4-FFF2-40B4-BE49-F238E27FC236}">
                <a16:creationId xmlns:a16="http://schemas.microsoft.com/office/drawing/2014/main" id="{8F794B24-EDC6-A3E2-1BB4-4D5AD2ABF9A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1780"/>
          <a:stretch/>
        </p:blipFill>
        <p:spPr>
          <a:xfrm>
            <a:off x="512935" y="1437695"/>
            <a:ext cx="8085600" cy="49902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8" name="Rectangle: Rounded Corners 7">
            <a:extLst>
              <a:ext uri="{FF2B5EF4-FFF2-40B4-BE49-F238E27FC236}">
                <a16:creationId xmlns:a16="http://schemas.microsoft.com/office/drawing/2014/main" id="{4A4848D5-E0BD-F82E-7FEE-19F1AB4D080E}"/>
              </a:ext>
            </a:extLst>
          </p:cNvPr>
          <p:cNvSpPr/>
          <p:nvPr/>
        </p:nvSpPr>
        <p:spPr>
          <a:xfrm>
            <a:off x="755934" y="5159829"/>
            <a:ext cx="5753723" cy="1064431"/>
          </a:xfrm>
          <a:prstGeom prst="roundRect">
            <a:avLst/>
          </a:prstGeom>
          <a:solidFill>
            <a:srgbClr val="E0B66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11D1E"/>
                </a:solidFill>
                <a:latin typeface="Century Gothic" panose="020B0502020202020204" pitchFamily="34" charset="0"/>
              </a:rPr>
              <a:t>The </a:t>
            </a:r>
            <a:r>
              <a:rPr lang="en-GB" sz="1600" b="1" i="0" u="none" strike="noStrike" baseline="0" dirty="0">
                <a:solidFill>
                  <a:srgbClr val="211D1E"/>
                </a:solidFill>
                <a:latin typeface="Century Gothic" panose="020B0502020202020204" pitchFamily="34" charset="0"/>
              </a:rPr>
              <a:t>skills gap </a:t>
            </a:r>
            <a:r>
              <a:rPr lang="en-GB" sz="1600" b="0" i="0" u="none" strike="noStrike" baseline="0" dirty="0">
                <a:solidFill>
                  <a:srgbClr val="211D1E"/>
                </a:solidFill>
                <a:latin typeface="Century Gothic" panose="020B0502020202020204" pitchFamily="34" charset="0"/>
              </a:rPr>
              <a:t>within construction is very big. A recent survey showed a shortage of skills in this area across the UK. There are </a:t>
            </a:r>
            <a:r>
              <a:rPr lang="en-GB" sz="1600" b="1" i="0" u="none" strike="noStrike" baseline="0" dirty="0">
                <a:solidFill>
                  <a:srgbClr val="211D1E"/>
                </a:solidFill>
                <a:latin typeface="Century Gothic" panose="020B0502020202020204" pitchFamily="34" charset="0"/>
              </a:rPr>
              <a:t>currently 2 million roles </a:t>
            </a:r>
            <a:r>
              <a:rPr lang="en-GB" sz="1600" b="0" i="0" u="none" strike="noStrike" baseline="0" dirty="0">
                <a:solidFill>
                  <a:srgbClr val="211D1E"/>
                </a:solidFill>
                <a:latin typeface="Century Gothic" panose="020B0502020202020204" pitchFamily="34" charset="0"/>
              </a:rPr>
              <a:t>in construction. </a:t>
            </a:r>
            <a:endParaRPr lang="en-US" sz="14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4" name="Shape 114">
            <a:extLst>
              <a:ext uri="{FF2B5EF4-FFF2-40B4-BE49-F238E27FC236}">
                <a16:creationId xmlns:a16="http://schemas.microsoft.com/office/drawing/2014/main" id="{21C27A68-372B-35E2-AB8C-2C4CB7C3533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 - Construction</a:t>
            </a:r>
          </a:p>
        </p:txBody>
      </p:sp>
      <p:sp>
        <p:nvSpPr>
          <p:cNvPr id="13" name="Rectangle: Rounded Corners 12">
            <a:hlinkClick r:id="rId3"/>
            <a:extLst>
              <a:ext uri="{FF2B5EF4-FFF2-40B4-BE49-F238E27FC236}">
                <a16:creationId xmlns:a16="http://schemas.microsoft.com/office/drawing/2014/main" id="{815A10FA-7DD7-250E-9272-EF9EA960B707}"/>
              </a:ext>
            </a:extLst>
          </p:cNvPr>
          <p:cNvSpPr/>
          <p:nvPr/>
        </p:nvSpPr>
        <p:spPr>
          <a:xfrm>
            <a:off x="7550991" y="1520439"/>
            <a:ext cx="841665" cy="573004"/>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0:00- 2:24</a:t>
            </a:r>
          </a:p>
        </p:txBody>
      </p:sp>
    </p:spTree>
    <p:extLst>
      <p:ext uri="{BB962C8B-B14F-4D97-AF65-F5344CB8AC3E}">
        <p14:creationId xmlns:p14="http://schemas.microsoft.com/office/powerpoint/2010/main" val="33878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ouse with solar panels on roof">
            <a:extLst>
              <a:ext uri="{FF2B5EF4-FFF2-40B4-BE49-F238E27FC236}">
                <a16:creationId xmlns:a16="http://schemas.microsoft.com/office/drawing/2014/main" id="{5AC4726B-523E-680A-94D0-94CC082425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15325"/>
            <a:ext cx="9144000" cy="5842296"/>
          </a:xfrm>
          <a:prstGeom prst="rect">
            <a:avLst/>
          </a:prstGeom>
        </p:spPr>
      </p:pic>
      <p:sp>
        <p:nvSpPr>
          <p:cNvPr id="2" name="Google Shape;329;p2">
            <a:extLst>
              <a:ext uri="{FF2B5EF4-FFF2-40B4-BE49-F238E27FC236}">
                <a16:creationId xmlns:a16="http://schemas.microsoft.com/office/drawing/2014/main" id="{20EB25CA-904C-279B-155A-A1D94FE5D31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0" name="Pentagon 20">
            <a:extLst>
              <a:ext uri="{FF2B5EF4-FFF2-40B4-BE49-F238E27FC236}">
                <a16:creationId xmlns:a16="http://schemas.microsoft.com/office/drawing/2014/main" id="{F16F4860-46D9-0C1C-45BE-FA84C76ADE3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4</a:t>
            </a:r>
          </a:p>
        </p:txBody>
      </p:sp>
      <p:pic>
        <p:nvPicPr>
          <p:cNvPr id="12" name="Picture 2" descr="Careers and Enterprise Company">
            <a:extLst>
              <a:ext uri="{FF2B5EF4-FFF2-40B4-BE49-F238E27FC236}">
                <a16:creationId xmlns:a16="http://schemas.microsoft.com/office/drawing/2014/main" id="{7C6C39A0-D370-1AB9-3EA3-AD9E0EDBEF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E782A8D4-CB50-F7E5-1C62-58855B14FD84}"/>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8" name="Rectangle: Rounded Corners 7">
            <a:extLst>
              <a:ext uri="{FF2B5EF4-FFF2-40B4-BE49-F238E27FC236}">
                <a16:creationId xmlns:a16="http://schemas.microsoft.com/office/drawing/2014/main" id="{4A4848D5-E0BD-F82E-7FEE-19F1AB4D080E}"/>
              </a:ext>
            </a:extLst>
          </p:cNvPr>
          <p:cNvSpPr/>
          <p:nvPr/>
        </p:nvSpPr>
        <p:spPr>
          <a:xfrm>
            <a:off x="319004" y="2502827"/>
            <a:ext cx="4736806" cy="1180468"/>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Construction projects need lots of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different skills and people</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whether it is a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new building </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project or a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retrofit</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Retrofitting old buildings can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reduce energy use by 80%</a:t>
            </a: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4" name="Shape 114">
            <a:extLst>
              <a:ext uri="{FF2B5EF4-FFF2-40B4-BE49-F238E27FC236}">
                <a16:creationId xmlns:a16="http://schemas.microsoft.com/office/drawing/2014/main" id="{21C27A68-372B-35E2-AB8C-2C4CB7C35334}"/>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Which skills do you need? - Construction</a:t>
            </a:r>
          </a:p>
        </p:txBody>
      </p:sp>
      <p:sp>
        <p:nvSpPr>
          <p:cNvPr id="9" name="Rectangle: Rounded Corners 8">
            <a:extLst>
              <a:ext uri="{FF2B5EF4-FFF2-40B4-BE49-F238E27FC236}">
                <a16:creationId xmlns:a16="http://schemas.microsoft.com/office/drawing/2014/main" id="{4317AFF7-042D-61EA-E95C-DB47E80EB217}"/>
              </a:ext>
            </a:extLst>
          </p:cNvPr>
          <p:cNvSpPr/>
          <p:nvPr/>
        </p:nvSpPr>
        <p:spPr>
          <a:xfrm>
            <a:off x="319004" y="5605149"/>
            <a:ext cx="4548690" cy="951772"/>
          </a:xfrm>
          <a:prstGeom prst="roundRect">
            <a:avLst/>
          </a:prstGeom>
          <a:solidFill>
            <a:srgbClr val="6BA9D3"/>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Replacing windows, doors or rooves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make buildings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more energy efficient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reducing energy use.   </a:t>
            </a:r>
          </a:p>
        </p:txBody>
      </p:sp>
      <p:sp>
        <p:nvSpPr>
          <p:cNvPr id="11" name="Rectangle: Rounded Corners 10">
            <a:extLst>
              <a:ext uri="{FF2B5EF4-FFF2-40B4-BE49-F238E27FC236}">
                <a16:creationId xmlns:a16="http://schemas.microsoft.com/office/drawing/2014/main" id="{2EF25B73-9A36-E429-73EF-7F114E0906E8}"/>
              </a:ext>
            </a:extLst>
          </p:cNvPr>
          <p:cNvSpPr/>
          <p:nvPr/>
        </p:nvSpPr>
        <p:spPr>
          <a:xfrm>
            <a:off x="5192487" y="5605149"/>
            <a:ext cx="3623992" cy="951771"/>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New heating and hot water systems would also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reduce energy use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
        <p:nvSpPr>
          <p:cNvPr id="14" name="Rectangle: Rounded Corners 13">
            <a:extLst>
              <a:ext uri="{FF2B5EF4-FFF2-40B4-BE49-F238E27FC236}">
                <a16:creationId xmlns:a16="http://schemas.microsoft.com/office/drawing/2014/main" id="{BE6414B2-F948-816F-0CB2-3475B062B484}"/>
              </a:ext>
            </a:extLst>
          </p:cNvPr>
          <p:cNvSpPr/>
          <p:nvPr/>
        </p:nvSpPr>
        <p:spPr>
          <a:xfrm>
            <a:off x="5377541" y="2502827"/>
            <a:ext cx="3441996" cy="1180468"/>
          </a:xfrm>
          <a:prstGeom prst="roundRect">
            <a:avLst/>
          </a:prstGeom>
          <a:solidFill>
            <a:srgbClr val="DFDEDB"/>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Define: Retrofit</a:t>
            </a:r>
          </a:p>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Changing an existing building’s technology and materials to make it more energy efficient.  </a:t>
            </a:r>
          </a:p>
        </p:txBody>
      </p:sp>
      <p:sp>
        <p:nvSpPr>
          <p:cNvPr id="6" name="Rectangle: Rounded Corners 5">
            <a:extLst>
              <a:ext uri="{FF2B5EF4-FFF2-40B4-BE49-F238E27FC236}">
                <a16:creationId xmlns:a16="http://schemas.microsoft.com/office/drawing/2014/main" id="{BD22884C-EC56-627E-FEF6-38C57F4A32E5}"/>
              </a:ext>
            </a:extLst>
          </p:cNvPr>
          <p:cNvSpPr/>
          <p:nvPr/>
        </p:nvSpPr>
        <p:spPr>
          <a:xfrm>
            <a:off x="319004" y="1316544"/>
            <a:ext cx="8500534" cy="951770"/>
          </a:xfrm>
          <a:prstGeom prst="roundRect">
            <a:avLst/>
          </a:prstGeom>
          <a:solidFill>
            <a:srgbClr val="DD7558"/>
          </a:solidFill>
          <a:ln w="28575">
            <a:solidFill>
              <a:srgbClr val="3EAA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Discuss (2-4 mins)</a:t>
            </a:r>
          </a:p>
          <a:p>
            <a:pPr algn="ctr"/>
            <a:r>
              <a:rPr lang="en-GB" sz="1600" dirty="0">
                <a:solidFill>
                  <a:schemeClr val="tx1"/>
                </a:solidFill>
                <a:latin typeface="Century Gothic" panose="020B0502020202020204" pitchFamily="34" charset="0"/>
                <a:cs typeface="Arial" panose="020B0604020202020204" pitchFamily="34" charset="0"/>
              </a:rPr>
              <a:t>Talk to a partner: did you like any of the jobs discussed in the film? Is a career in construction something you considered? </a:t>
            </a:r>
          </a:p>
        </p:txBody>
      </p:sp>
    </p:spTree>
    <p:extLst>
      <p:ext uri="{BB962C8B-B14F-4D97-AF65-F5344CB8AC3E}">
        <p14:creationId xmlns:p14="http://schemas.microsoft.com/office/powerpoint/2010/main" val="423433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human face, transparent material, clothing, majorelle blue&#10;&#10;Description automatically generated">
            <a:extLst>
              <a:ext uri="{FF2B5EF4-FFF2-40B4-BE49-F238E27FC236}">
                <a16:creationId xmlns:a16="http://schemas.microsoft.com/office/drawing/2014/main" id="{94185E06-5E4B-ED07-D238-689704D659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7546" t="9128" b="13327"/>
          <a:stretch/>
        </p:blipFill>
        <p:spPr>
          <a:xfrm>
            <a:off x="-2729" y="1017796"/>
            <a:ext cx="9144000" cy="5840204"/>
          </a:xfrm>
          <a:prstGeom prst="rect">
            <a:avLst/>
          </a:prstGeom>
        </p:spPr>
      </p:pic>
      <p:sp>
        <p:nvSpPr>
          <p:cNvPr id="2" name="Google Shape;329;p2">
            <a:extLst>
              <a:ext uri="{FF2B5EF4-FFF2-40B4-BE49-F238E27FC236}">
                <a16:creationId xmlns:a16="http://schemas.microsoft.com/office/drawing/2014/main" id="{08618142-0341-4444-68BA-7E753A636EF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74" name="Rectangle: Rounded Corners 73">
            <a:extLst>
              <a:ext uri="{FF2B5EF4-FFF2-40B4-BE49-F238E27FC236}">
                <a16:creationId xmlns:a16="http://schemas.microsoft.com/office/drawing/2014/main" id="{2F7A2623-D165-45FE-A792-40BD750EF8C7}"/>
              </a:ext>
            </a:extLst>
          </p:cNvPr>
          <p:cNvSpPr/>
          <p:nvPr/>
        </p:nvSpPr>
        <p:spPr>
          <a:xfrm>
            <a:off x="4811487" y="4067535"/>
            <a:ext cx="3960000" cy="900000"/>
          </a:xfrm>
          <a:prstGeom prst="roundRect">
            <a:avLst/>
          </a:prstGeom>
          <a:solidFill>
            <a:srgbClr val="6BA9D3"/>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It is important to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choose the right pathway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to make sure you are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qualified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to do your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dream job</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endParaRPr lang="en-GB" sz="1600" dirty="0">
              <a:latin typeface="Century Gothic" panose="020B0502020202020204" pitchFamily="34" charset="0"/>
              <a:cs typeface="Arial" panose="020B0604020202020204" pitchFamily="34" charset="0"/>
            </a:endParaRPr>
          </a:p>
        </p:txBody>
      </p:sp>
      <p:sp>
        <p:nvSpPr>
          <p:cNvPr id="75" name="Rectangle: Rounded Corners 74">
            <a:extLst>
              <a:ext uri="{FF2B5EF4-FFF2-40B4-BE49-F238E27FC236}">
                <a16:creationId xmlns:a16="http://schemas.microsoft.com/office/drawing/2014/main" id="{77FC3DF2-3969-4E6C-97B8-38C72C0E2521}"/>
              </a:ext>
            </a:extLst>
          </p:cNvPr>
          <p:cNvSpPr/>
          <p:nvPr/>
        </p:nvSpPr>
        <p:spPr>
          <a:xfrm>
            <a:off x="4811487" y="1378433"/>
            <a:ext cx="3960000" cy="900000"/>
          </a:xfrm>
          <a:prstGeom prst="roundRect">
            <a:avLst/>
          </a:prstGeom>
          <a:solidFill>
            <a:srgbClr val="E58F8F"/>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During the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two years in KS4</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you may change ideas about your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future</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but there is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time</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to find out more.  </a:t>
            </a:r>
            <a:endParaRPr lang="en-GB" sz="1600" dirty="0">
              <a:solidFill>
                <a:schemeClr val="tx1"/>
              </a:solidFill>
              <a:highlight>
                <a:srgbClr val="FF00FF"/>
              </a:highlight>
              <a:latin typeface="Century Gothic" panose="020B0502020202020204" pitchFamily="34" charset="0"/>
              <a:ea typeface="Helvetica Neue" panose="02000503000000020004" pitchFamily="2" charset="0"/>
              <a:cs typeface="Arial" panose="020B0604020202020204" pitchFamily="34" charset="0"/>
            </a:endParaRPr>
          </a:p>
        </p:txBody>
      </p:sp>
      <p:sp>
        <p:nvSpPr>
          <p:cNvPr id="76" name="Rectangle: Rounded Corners 75">
            <a:extLst>
              <a:ext uri="{FF2B5EF4-FFF2-40B4-BE49-F238E27FC236}">
                <a16:creationId xmlns:a16="http://schemas.microsoft.com/office/drawing/2014/main" id="{FAB435C4-3677-4478-B62E-9438674BA51B}"/>
              </a:ext>
            </a:extLst>
          </p:cNvPr>
          <p:cNvSpPr/>
          <p:nvPr/>
        </p:nvSpPr>
        <p:spPr>
          <a:xfrm>
            <a:off x="4811487" y="2707394"/>
            <a:ext cx="3960000" cy="900000"/>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If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you are not sure what you want to do</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try to choose a good balance to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keep your options open</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77" name="Rectangle: Rounded Corners 76">
            <a:extLst>
              <a:ext uri="{FF2B5EF4-FFF2-40B4-BE49-F238E27FC236}">
                <a16:creationId xmlns:a16="http://schemas.microsoft.com/office/drawing/2014/main" id="{E1D82C12-3750-4DC2-86F9-129087A4FE13}"/>
              </a:ext>
            </a:extLst>
          </p:cNvPr>
          <p:cNvSpPr/>
          <p:nvPr/>
        </p:nvSpPr>
        <p:spPr>
          <a:xfrm>
            <a:off x="4811487" y="5427676"/>
            <a:ext cx="3960000" cy="900000"/>
          </a:xfrm>
          <a:prstGeom prst="roundRect">
            <a:avLst/>
          </a:prstGeom>
          <a:solidFill>
            <a:srgbClr val="E0B66F"/>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cs typeface="Arial" panose="020B0604020202020204" pitchFamily="34" charset="0"/>
              </a:rPr>
              <a:t>Don’t forget, </a:t>
            </a:r>
            <a:r>
              <a:rPr lang="en-GB" sz="1600" b="1" dirty="0">
                <a:solidFill>
                  <a:schemeClr val="tx1"/>
                </a:solidFill>
                <a:latin typeface="Century Gothic" panose="020B0502020202020204" pitchFamily="34" charset="0"/>
                <a:cs typeface="Arial" panose="020B0604020202020204" pitchFamily="34" charset="0"/>
              </a:rPr>
              <a:t>most of us work for about 40 years</a:t>
            </a:r>
            <a:r>
              <a:rPr lang="en-GB" sz="1600" dirty="0">
                <a:solidFill>
                  <a:schemeClr val="tx1"/>
                </a:solidFill>
                <a:latin typeface="Century Gothic" panose="020B0502020202020204" pitchFamily="34" charset="0"/>
                <a:cs typeface="Arial" panose="020B0604020202020204" pitchFamily="34" charset="0"/>
              </a:rPr>
              <a:t>,</a:t>
            </a:r>
            <a:r>
              <a:rPr lang="en-GB" sz="1600" b="1" dirty="0">
                <a:solidFill>
                  <a:schemeClr val="tx1"/>
                </a:solidFill>
                <a:latin typeface="Century Gothic" panose="020B0502020202020204" pitchFamily="34" charset="0"/>
                <a:cs typeface="Arial" panose="020B0604020202020204" pitchFamily="34" charset="0"/>
              </a:rPr>
              <a:t> </a:t>
            </a:r>
            <a:r>
              <a:rPr lang="en-GB" sz="1600" dirty="0">
                <a:solidFill>
                  <a:schemeClr val="tx1"/>
                </a:solidFill>
                <a:latin typeface="Century Gothic" panose="020B0502020202020204" pitchFamily="34" charset="0"/>
                <a:cs typeface="Arial" panose="020B0604020202020204" pitchFamily="34" charset="0"/>
              </a:rPr>
              <a:t>so it’s important you choose things that you </a:t>
            </a:r>
            <a:r>
              <a:rPr lang="en-GB" sz="1600" b="1" dirty="0">
                <a:solidFill>
                  <a:schemeClr val="tx1"/>
                </a:solidFill>
                <a:latin typeface="Century Gothic" panose="020B0502020202020204" pitchFamily="34" charset="0"/>
                <a:cs typeface="Arial" panose="020B0604020202020204" pitchFamily="34" charset="0"/>
              </a:rPr>
              <a:t>enjoy</a:t>
            </a:r>
            <a:r>
              <a:rPr lang="en-GB" sz="1600" dirty="0">
                <a:solidFill>
                  <a:schemeClr val="tx1"/>
                </a:solidFill>
                <a:latin typeface="Century Gothic" panose="020B0502020202020204" pitchFamily="34" charset="0"/>
                <a:cs typeface="Arial" panose="020B0604020202020204" pitchFamily="34" charset="0"/>
              </a:rPr>
              <a:t>! </a:t>
            </a:r>
          </a:p>
        </p:txBody>
      </p:sp>
      <p:pic>
        <p:nvPicPr>
          <p:cNvPr id="13" name="Picture 2" descr="Careers and Enterprise Company">
            <a:extLst>
              <a:ext uri="{FF2B5EF4-FFF2-40B4-BE49-F238E27FC236}">
                <a16:creationId xmlns:a16="http://schemas.microsoft.com/office/drawing/2014/main" id="{A0208B6E-645A-FB4D-464B-2CFB0C190C4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A34E2C28-1E76-01A7-223F-A1A968C2114D}"/>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WOWShow2023</a:t>
            </a:r>
          </a:p>
        </p:txBody>
      </p:sp>
      <p:sp>
        <p:nvSpPr>
          <p:cNvPr id="3" name="Pentagon 20">
            <a:extLst>
              <a:ext uri="{FF2B5EF4-FFF2-40B4-BE49-F238E27FC236}">
                <a16:creationId xmlns:a16="http://schemas.microsoft.com/office/drawing/2014/main" id="{B1AA1559-D215-D8E2-4FCD-193D8D65615D}"/>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sp>
        <p:nvSpPr>
          <p:cNvPr id="6" name="Shape 114">
            <a:extLst>
              <a:ext uri="{FF2B5EF4-FFF2-40B4-BE49-F238E27FC236}">
                <a16:creationId xmlns:a16="http://schemas.microsoft.com/office/drawing/2014/main" id="{3D02424A-6D8C-78BD-372C-60B6254D0B05}"/>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spTree>
    <p:extLst>
      <p:ext uri="{BB962C8B-B14F-4D97-AF65-F5344CB8AC3E}">
        <p14:creationId xmlns:p14="http://schemas.microsoft.com/office/powerpoint/2010/main" val="269786706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animBg="1"/>
      <p:bldP spid="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08618142-0341-4444-68BA-7E753A636EF9}"/>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5" name="Picture 4">
            <a:hlinkClick r:id="rId3"/>
            <a:extLst>
              <a:ext uri="{FF2B5EF4-FFF2-40B4-BE49-F238E27FC236}">
                <a16:creationId xmlns:a16="http://schemas.microsoft.com/office/drawing/2014/main" id="{2E84DF8E-A14F-3465-3023-ABF76C9F3F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102" t="3907" r="8949"/>
          <a:stretch/>
        </p:blipFill>
        <p:spPr>
          <a:xfrm>
            <a:off x="332668" y="1337387"/>
            <a:ext cx="8473207" cy="52010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0" name="Rectangle: Rounded Corners 69">
            <a:extLst>
              <a:ext uri="{FF2B5EF4-FFF2-40B4-BE49-F238E27FC236}">
                <a16:creationId xmlns:a16="http://schemas.microsoft.com/office/drawing/2014/main" id="{D66A6A08-F9E5-4BFC-BC2D-A640535260AC}"/>
              </a:ext>
            </a:extLst>
          </p:cNvPr>
          <p:cNvSpPr/>
          <p:nvPr/>
        </p:nvSpPr>
        <p:spPr>
          <a:xfrm>
            <a:off x="553672" y="4957894"/>
            <a:ext cx="8036655" cy="1359560"/>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Pair discussion (3-5 mins)</a:t>
            </a:r>
          </a:p>
          <a:p>
            <a:pPr algn="ctr"/>
            <a:r>
              <a:rPr lang="en-GB" sz="1600" dirty="0">
                <a:solidFill>
                  <a:schemeClr val="tx1"/>
                </a:solidFill>
                <a:latin typeface="Century Gothic" panose="020B0502020202020204" pitchFamily="34" charset="0"/>
                <a:cs typeface="Arial" panose="020B0604020202020204" pitchFamily="34" charset="0"/>
              </a:rPr>
              <a:t>Click the image to watch a video about choices after GCSEs. Discuss with your partner: what can you do to make sure you are making the best choice(s) for your success?</a:t>
            </a:r>
          </a:p>
        </p:txBody>
      </p:sp>
      <p:sp>
        <p:nvSpPr>
          <p:cNvPr id="78" name="Rectangle: Rounded Corners 77">
            <a:extLst>
              <a:ext uri="{FF2B5EF4-FFF2-40B4-BE49-F238E27FC236}">
                <a16:creationId xmlns:a16="http://schemas.microsoft.com/office/drawing/2014/main" id="{821A1327-1286-4474-9326-689AF683644D}"/>
              </a:ext>
            </a:extLst>
          </p:cNvPr>
          <p:cNvSpPr/>
          <p:nvPr/>
        </p:nvSpPr>
        <p:spPr>
          <a:xfrm>
            <a:off x="553672" y="4957894"/>
            <a:ext cx="5469624" cy="1359560"/>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Before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kickstarting your career</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some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transitions need to take place</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This can be a move into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sixth form</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further education</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traineeship</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an</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apprenticeship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or a</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job</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79" name="Rectangle: Rounded Corners 78">
            <a:extLst>
              <a:ext uri="{FF2B5EF4-FFF2-40B4-BE49-F238E27FC236}">
                <a16:creationId xmlns:a16="http://schemas.microsoft.com/office/drawing/2014/main" id="{C0CEC159-A870-4BDB-94DB-3BE8E33DA1A1}"/>
              </a:ext>
            </a:extLst>
          </p:cNvPr>
          <p:cNvSpPr/>
          <p:nvPr/>
        </p:nvSpPr>
        <p:spPr>
          <a:xfrm>
            <a:off x="6244299" y="4957894"/>
            <a:ext cx="2359721" cy="1359560"/>
          </a:xfrm>
          <a:prstGeom prst="roundRect">
            <a:avLst/>
          </a:prstGeom>
          <a:solidFill>
            <a:srgbClr val="DFDEDB"/>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Define: Transition</a:t>
            </a:r>
          </a:p>
          <a:p>
            <a:pPr algn="ctr"/>
            <a:r>
              <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change from one part of your life to a new phase.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endParaRPr lang="en-US"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72" name="Rectangle: Rounded Corners 71">
            <a:hlinkClick r:id="rId3"/>
            <a:extLst>
              <a:ext uri="{FF2B5EF4-FFF2-40B4-BE49-F238E27FC236}">
                <a16:creationId xmlns:a16="http://schemas.microsoft.com/office/drawing/2014/main" id="{C7D8C165-CA87-4C36-AB27-966F12B4682B}"/>
              </a:ext>
            </a:extLst>
          </p:cNvPr>
          <p:cNvSpPr/>
          <p:nvPr/>
        </p:nvSpPr>
        <p:spPr>
          <a:xfrm>
            <a:off x="7843217" y="1482020"/>
            <a:ext cx="760804" cy="620778"/>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0:00-1:57</a:t>
            </a:r>
            <a:endPar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1" name="Pentagon 20">
            <a:extLst>
              <a:ext uri="{FF2B5EF4-FFF2-40B4-BE49-F238E27FC236}">
                <a16:creationId xmlns:a16="http://schemas.microsoft.com/office/drawing/2014/main" id="{8E7ABEB8-B9A0-ADB7-1026-CA6F13D31AE2}"/>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sp>
        <p:nvSpPr>
          <p:cNvPr id="12" name="Shape 114">
            <a:extLst>
              <a:ext uri="{FF2B5EF4-FFF2-40B4-BE49-F238E27FC236}">
                <a16:creationId xmlns:a16="http://schemas.microsoft.com/office/drawing/2014/main" id="{F4CF4726-EC17-57C2-AE4B-D6B800C604A5}"/>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pic>
        <p:nvPicPr>
          <p:cNvPr id="13" name="Picture 2" descr="Careers and Enterprise Company">
            <a:extLst>
              <a:ext uri="{FF2B5EF4-FFF2-40B4-BE49-F238E27FC236}">
                <a16:creationId xmlns:a16="http://schemas.microsoft.com/office/drawing/2014/main" id="{A0208B6E-645A-FB4D-464B-2CFB0C190C4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25AFC12E-C7ED-413A-D5E4-D2967C7DC321}"/>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WOWShow2023</a:t>
            </a:r>
          </a:p>
        </p:txBody>
      </p:sp>
    </p:spTree>
    <p:extLst>
      <p:ext uri="{BB962C8B-B14F-4D97-AF65-F5344CB8AC3E}">
        <p14:creationId xmlns:p14="http://schemas.microsoft.com/office/powerpoint/2010/main" val="71858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8"/>
                                        </p:tgtEl>
                                      </p:cBhvr>
                                    </p:animEffect>
                                    <p:set>
                                      <p:cBhvr>
                                        <p:cTn id="7" dur="1" fill="hold">
                                          <p:stCondLst>
                                            <p:cond delay="499"/>
                                          </p:stCondLst>
                                        </p:cTn>
                                        <p:tgtEl>
                                          <p:spTgt spid="7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9"/>
                                        </p:tgtEl>
                                      </p:cBhvr>
                                    </p:animEffect>
                                    <p:set>
                                      <p:cBhvr>
                                        <p:cTn id="10" dur="1" fill="hold">
                                          <p:stCondLst>
                                            <p:cond delay="499"/>
                                          </p:stCondLst>
                                        </p:cTn>
                                        <p:tgtEl>
                                          <p:spTgt spid="79"/>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8" grpId="0" animBg="1"/>
      <p:bldP spid="79" grpId="0" animBg="1"/>
      <p:bldP spid="7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8" name="Picture 17" descr="A picture containing icon&#10;&#10;Description automatically generated">
            <a:extLst>
              <a:ext uri="{FF2B5EF4-FFF2-40B4-BE49-F238E27FC236}">
                <a16:creationId xmlns:a16="http://schemas.microsoft.com/office/drawing/2014/main" id="{EF41C59E-9780-4A34-F250-4B4E1CD67A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0127" y="2823885"/>
            <a:ext cx="6403746" cy="6403746"/>
          </a:xfrm>
          <a:prstGeom prst="rect">
            <a:avLst/>
          </a:prstGeom>
        </p:spPr>
      </p:pic>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DBF57D3C-B74F-E3B1-65CD-0B2F9489022D}"/>
              </a:ext>
            </a:extLst>
          </p:cNvPr>
          <p:cNvSpPr/>
          <p:nvPr/>
        </p:nvSpPr>
        <p:spPr>
          <a:xfrm>
            <a:off x="755934" y="1470721"/>
            <a:ext cx="2947651" cy="1057949"/>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Climate change</a:t>
            </a:r>
            <a:r>
              <a:rPr lang="en-GB" sz="1600" dirty="0">
                <a:solidFill>
                  <a:schemeClr val="tx1"/>
                </a:solidFill>
                <a:latin typeface="Century Gothic" panose="020B0502020202020204" pitchFamily="34" charset="0"/>
              </a:rPr>
              <a:t>: we’ve all heard about it, but what does it mean? </a:t>
            </a:r>
            <a:endParaRPr lang="en-GB" sz="1600" b="1" dirty="0">
              <a:solidFill>
                <a:schemeClr val="tx1"/>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58FF4B7B-85A2-641A-8347-DAB310CEDE29}"/>
              </a:ext>
            </a:extLst>
          </p:cNvPr>
          <p:cNvSpPr/>
          <p:nvPr/>
        </p:nvSpPr>
        <p:spPr>
          <a:xfrm>
            <a:off x="4091093" y="1466453"/>
            <a:ext cx="4296973" cy="1057949"/>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Pair discussion (1 min)</a:t>
            </a:r>
          </a:p>
          <a:p>
            <a:pPr algn="ctr"/>
            <a:r>
              <a:rPr lang="en-GB" sz="1600" dirty="0">
                <a:solidFill>
                  <a:schemeClr val="tx1"/>
                </a:solidFill>
                <a:latin typeface="Century Gothic" panose="020B0502020202020204" pitchFamily="34" charset="0"/>
              </a:rPr>
              <a:t>Quickly explain what you know about climate change, using </a:t>
            </a:r>
            <a:r>
              <a:rPr lang="en-GB" sz="1600" b="1" dirty="0">
                <a:solidFill>
                  <a:schemeClr val="tx1"/>
                </a:solidFill>
                <a:latin typeface="Century Gothic" panose="020B0502020202020204" pitchFamily="34" charset="0"/>
              </a:rPr>
              <a:t>only 3 words</a:t>
            </a:r>
            <a:r>
              <a:rPr lang="en-GB" sz="1600" dirty="0">
                <a:solidFill>
                  <a:schemeClr val="tx1"/>
                </a:solidFill>
                <a:latin typeface="Century Gothic" panose="020B0502020202020204" pitchFamily="34" charset="0"/>
              </a:rPr>
              <a:t>!</a:t>
            </a:r>
          </a:p>
        </p:txBody>
      </p:sp>
      <p:sp>
        <p:nvSpPr>
          <p:cNvPr id="20" name="Pentagon 20">
            <a:extLst>
              <a:ext uri="{FF2B5EF4-FFF2-40B4-BE49-F238E27FC236}">
                <a16:creationId xmlns:a16="http://schemas.microsoft.com/office/drawing/2014/main" id="{AD1F7DEA-0DC8-CFB0-1753-0635366CB9D7}"/>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21" name="Shape 114">
            <a:extLst>
              <a:ext uri="{FF2B5EF4-FFF2-40B4-BE49-F238E27FC236}">
                <a16:creationId xmlns:a16="http://schemas.microsoft.com/office/drawing/2014/main" id="{229926CE-249A-6B12-5A34-DF74DCF6194F}"/>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do you know about climate change?</a:t>
            </a:r>
          </a:p>
        </p:txBody>
      </p:sp>
      <p:sp>
        <p:nvSpPr>
          <p:cNvPr id="3" name="Slide Number Placeholder 1">
            <a:extLst>
              <a:ext uri="{FF2B5EF4-FFF2-40B4-BE49-F238E27FC236}">
                <a16:creationId xmlns:a16="http://schemas.microsoft.com/office/drawing/2014/main" id="{F67AC59C-60DC-944E-3298-6E69E1E839DB}"/>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Tree>
    <p:extLst>
      <p:ext uri="{BB962C8B-B14F-4D97-AF65-F5344CB8AC3E}">
        <p14:creationId xmlns:p14="http://schemas.microsoft.com/office/powerpoint/2010/main" val="27003678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4E1E28D7-E6E9-FFE8-F946-55801F4528BC}"/>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4" name="Pentagon 20">
            <a:extLst>
              <a:ext uri="{FF2B5EF4-FFF2-40B4-BE49-F238E27FC236}">
                <a16:creationId xmlns:a16="http://schemas.microsoft.com/office/drawing/2014/main" id="{28E48259-98F0-4C55-F38D-4C99ABFF8F25}"/>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sp>
        <p:nvSpPr>
          <p:cNvPr id="5" name="Shape 114">
            <a:extLst>
              <a:ext uri="{FF2B5EF4-FFF2-40B4-BE49-F238E27FC236}">
                <a16:creationId xmlns:a16="http://schemas.microsoft.com/office/drawing/2014/main" id="{EE86BDE8-AF70-DC5C-2E72-AEDDD8A233D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pic>
        <p:nvPicPr>
          <p:cNvPr id="6" name="Picture 2" descr="Careers and Enterprise Company">
            <a:extLst>
              <a:ext uri="{FF2B5EF4-FFF2-40B4-BE49-F238E27FC236}">
                <a16:creationId xmlns:a16="http://schemas.microsoft.com/office/drawing/2014/main" id="{9212120D-EC20-EE1D-5CD6-9DE14F36365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6886FD05-9E6F-0420-37F6-5FA07E49AF5E}"/>
              </a:ext>
            </a:extLst>
          </p:cNvPr>
          <p:cNvSpPr txBox="1">
            <a:spLocks/>
          </p:cNvSpPr>
          <p:nvPr/>
        </p:nvSpPr>
        <p:spPr>
          <a:xfrm>
            <a:off x="6368527" y="6568953"/>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9" name="Rectangle: Rounded Corners 8">
            <a:extLst>
              <a:ext uri="{FF2B5EF4-FFF2-40B4-BE49-F238E27FC236}">
                <a16:creationId xmlns:a16="http://schemas.microsoft.com/office/drawing/2014/main" id="{138EEC01-D98E-7009-16B4-EB379F0CED10}"/>
              </a:ext>
            </a:extLst>
          </p:cNvPr>
          <p:cNvSpPr/>
          <p:nvPr/>
        </p:nvSpPr>
        <p:spPr>
          <a:xfrm>
            <a:off x="515430" y="4043142"/>
            <a:ext cx="4133352" cy="1620554"/>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Pair/Small group discussion (2-3 mins)</a:t>
            </a:r>
          </a:p>
          <a:p>
            <a:pPr algn="ctr"/>
            <a:r>
              <a:rPr lang="en-GB" sz="1600" dirty="0">
                <a:solidFill>
                  <a:schemeClr val="tx1"/>
                </a:solidFill>
                <a:latin typeface="Century Gothic" panose="020B0502020202020204" pitchFamily="34" charset="0"/>
                <a:cs typeface="Arial" panose="020B0604020202020204" pitchFamily="34" charset="0"/>
              </a:rPr>
              <a:t>Discuss with a partner or in a small group: what career are you interested in? How can you get there? Click if you need some inspiration!</a:t>
            </a:r>
          </a:p>
        </p:txBody>
      </p:sp>
      <p:sp>
        <p:nvSpPr>
          <p:cNvPr id="10" name="Rectangle: Rounded Corners 9">
            <a:extLst>
              <a:ext uri="{FF2B5EF4-FFF2-40B4-BE49-F238E27FC236}">
                <a16:creationId xmlns:a16="http://schemas.microsoft.com/office/drawing/2014/main" id="{3395575C-0E5B-E288-12BF-2473F453AC19}"/>
              </a:ext>
            </a:extLst>
          </p:cNvPr>
          <p:cNvSpPr/>
          <p:nvPr/>
        </p:nvSpPr>
        <p:spPr>
          <a:xfrm>
            <a:off x="515430" y="2141945"/>
            <a:ext cx="4133352" cy="1620554"/>
          </a:xfrm>
          <a:prstGeom prst="roundRect">
            <a:avLst/>
          </a:prstGeom>
          <a:solidFill>
            <a:srgbClr val="08C8C4"/>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Post-16, there are </a:t>
            </a:r>
            <a:r>
              <a:rPr lang="en-GB" sz="1600" b="1" dirty="0">
                <a:solidFill>
                  <a:schemeClr val="tx1"/>
                </a:solidFill>
                <a:latin typeface="Century Gothic" panose="020B0502020202020204" pitchFamily="34" charset="0"/>
              </a:rPr>
              <a:t>a number of pathways </a:t>
            </a:r>
            <a:r>
              <a:rPr lang="en-GB" sz="1600" dirty="0">
                <a:solidFill>
                  <a:schemeClr val="tx1"/>
                </a:solidFill>
                <a:latin typeface="Century Gothic" panose="020B0502020202020204" pitchFamily="34" charset="0"/>
              </a:rPr>
              <a:t>into the job you want. The pathway you take will depend on </a:t>
            </a:r>
            <a:r>
              <a:rPr lang="en-GB" sz="1600" b="1" dirty="0">
                <a:solidFill>
                  <a:schemeClr val="tx1"/>
                </a:solidFill>
                <a:latin typeface="Century Gothic" panose="020B0502020202020204" pitchFamily="34" charset="0"/>
              </a:rPr>
              <a:t>the kind of job you want and the type of learner you are.</a:t>
            </a:r>
            <a:endParaRPr lang="en-GB" sz="1200" b="1"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11" name="Rectangle: Rounded Corners 10">
            <a:extLst>
              <a:ext uri="{FF2B5EF4-FFF2-40B4-BE49-F238E27FC236}">
                <a16:creationId xmlns:a16="http://schemas.microsoft.com/office/drawing/2014/main" id="{FCE829D0-5BBA-5D66-AE09-61291FE4A1FA}"/>
              </a:ext>
            </a:extLst>
          </p:cNvPr>
          <p:cNvSpPr/>
          <p:nvPr/>
        </p:nvSpPr>
        <p:spPr>
          <a:xfrm>
            <a:off x="5201556" y="5884740"/>
            <a:ext cx="2201496" cy="535495"/>
          </a:xfrm>
          <a:prstGeom prst="roundRect">
            <a:avLst/>
          </a:prstGeom>
          <a:solidFill>
            <a:srgbClr val="E0B66F"/>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University</a:t>
            </a:r>
          </a:p>
        </p:txBody>
      </p:sp>
      <p:sp>
        <p:nvSpPr>
          <p:cNvPr id="12" name="Rectangle: Rounded Corners 11">
            <a:extLst>
              <a:ext uri="{FF2B5EF4-FFF2-40B4-BE49-F238E27FC236}">
                <a16:creationId xmlns:a16="http://schemas.microsoft.com/office/drawing/2014/main" id="{C976E0F3-7595-565E-7A9B-739764AD6C54}"/>
              </a:ext>
            </a:extLst>
          </p:cNvPr>
          <p:cNvSpPr/>
          <p:nvPr/>
        </p:nvSpPr>
        <p:spPr>
          <a:xfrm>
            <a:off x="6387000" y="5020252"/>
            <a:ext cx="2201497" cy="535494"/>
          </a:xfrm>
          <a:prstGeom prst="roundRect">
            <a:avLst/>
          </a:prstGeom>
          <a:solidFill>
            <a:srgbClr val="6BA9D3"/>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Internships</a:t>
            </a:r>
          </a:p>
        </p:txBody>
      </p:sp>
      <p:sp>
        <p:nvSpPr>
          <p:cNvPr id="13" name="Rectangle: Rounded Corners 12">
            <a:extLst>
              <a:ext uri="{FF2B5EF4-FFF2-40B4-BE49-F238E27FC236}">
                <a16:creationId xmlns:a16="http://schemas.microsoft.com/office/drawing/2014/main" id="{629CA273-F977-DF91-1219-DD6ECA44D8CB}"/>
              </a:ext>
            </a:extLst>
          </p:cNvPr>
          <p:cNvSpPr/>
          <p:nvPr/>
        </p:nvSpPr>
        <p:spPr>
          <a:xfrm>
            <a:off x="6387001" y="3281218"/>
            <a:ext cx="2201497" cy="540521"/>
          </a:xfrm>
          <a:prstGeom prst="roundRect">
            <a:avLst/>
          </a:prstGeom>
          <a:solidFill>
            <a:srgbClr val="E0B66F"/>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T Levels</a:t>
            </a:r>
          </a:p>
        </p:txBody>
      </p:sp>
      <p:sp>
        <p:nvSpPr>
          <p:cNvPr id="14" name="Rectangle: Rounded Corners 13">
            <a:extLst>
              <a:ext uri="{FF2B5EF4-FFF2-40B4-BE49-F238E27FC236}">
                <a16:creationId xmlns:a16="http://schemas.microsoft.com/office/drawing/2014/main" id="{B31F357D-3CFD-3554-2E46-64E0BC5DC971}"/>
              </a:ext>
            </a:extLst>
          </p:cNvPr>
          <p:cNvSpPr/>
          <p:nvPr/>
        </p:nvSpPr>
        <p:spPr>
          <a:xfrm>
            <a:off x="6427073" y="1536853"/>
            <a:ext cx="2201497" cy="543187"/>
          </a:xfrm>
          <a:prstGeom prst="roundRect">
            <a:avLst/>
          </a:prstGeom>
          <a:solidFill>
            <a:srgbClr val="E58F8F"/>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Apprenticeships</a:t>
            </a:r>
          </a:p>
        </p:txBody>
      </p:sp>
      <p:sp>
        <p:nvSpPr>
          <p:cNvPr id="15" name="Rectangle: Rounded Corners 14">
            <a:extLst>
              <a:ext uri="{FF2B5EF4-FFF2-40B4-BE49-F238E27FC236}">
                <a16:creationId xmlns:a16="http://schemas.microsoft.com/office/drawing/2014/main" id="{7448168A-A710-3CD6-BEE7-C543EDF25622}"/>
              </a:ext>
            </a:extLst>
          </p:cNvPr>
          <p:cNvSpPr/>
          <p:nvPr/>
        </p:nvSpPr>
        <p:spPr>
          <a:xfrm>
            <a:off x="5201556" y="4150735"/>
            <a:ext cx="2201497" cy="540521"/>
          </a:xfrm>
          <a:prstGeom prst="roundRect">
            <a:avLst/>
          </a:prstGeom>
          <a:solidFill>
            <a:srgbClr val="E58F8F"/>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A Levels</a:t>
            </a:r>
          </a:p>
        </p:txBody>
      </p:sp>
      <p:sp>
        <p:nvSpPr>
          <p:cNvPr id="16" name="Rectangle: Rounded Corners 15">
            <a:extLst>
              <a:ext uri="{FF2B5EF4-FFF2-40B4-BE49-F238E27FC236}">
                <a16:creationId xmlns:a16="http://schemas.microsoft.com/office/drawing/2014/main" id="{902937A6-345D-F332-C625-E7C083ED6182}"/>
              </a:ext>
            </a:extLst>
          </p:cNvPr>
          <p:cNvSpPr/>
          <p:nvPr/>
        </p:nvSpPr>
        <p:spPr>
          <a:xfrm>
            <a:off x="5201557" y="2409036"/>
            <a:ext cx="2201495" cy="543186"/>
          </a:xfrm>
          <a:prstGeom prst="roundRect">
            <a:avLst/>
          </a:prstGeom>
          <a:solidFill>
            <a:srgbClr val="6BA9D3"/>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ea typeface="Microsoft YaHei UI Light" panose="020B0502040204020203" pitchFamily="34" charset="-122"/>
                <a:cs typeface="Calibri" panose="020F0502020204030204" pitchFamily="34" charset="0"/>
              </a:rPr>
              <a:t>Traineeships</a:t>
            </a:r>
          </a:p>
        </p:txBody>
      </p:sp>
      <p:pic>
        <p:nvPicPr>
          <p:cNvPr id="17" name="Picture 4" descr="woman placing sticky notes on wall">
            <a:extLst>
              <a:ext uri="{FF2B5EF4-FFF2-40B4-BE49-F238E27FC236}">
                <a16:creationId xmlns:a16="http://schemas.microsoft.com/office/drawing/2014/main" id="{0A5B9E88-49D1-1AAB-3309-1B6AEB245B6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201556" y="1394447"/>
            <a:ext cx="828000" cy="8280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6" descr="three people sitting in front of table laughing together">
            <a:extLst>
              <a:ext uri="{FF2B5EF4-FFF2-40B4-BE49-F238E27FC236}">
                <a16:creationId xmlns:a16="http://schemas.microsoft.com/office/drawing/2014/main" id="{469E4812-1CA1-AB45-BD1D-BF950EBB368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168"/>
          <a:stretch/>
        </p:blipFill>
        <p:spPr bwMode="auto">
          <a:xfrm>
            <a:off x="7800570" y="5770105"/>
            <a:ext cx="828000" cy="82557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0" descr="woman in black long sleeve shirt sitting in front of silver macbook">
            <a:extLst>
              <a:ext uri="{FF2B5EF4-FFF2-40B4-BE49-F238E27FC236}">
                <a16:creationId xmlns:a16="http://schemas.microsoft.com/office/drawing/2014/main" id="{F0570521-89A0-34C0-35E8-AABA5B96B03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302"/>
          <a:stretch/>
        </p:blipFill>
        <p:spPr bwMode="auto">
          <a:xfrm>
            <a:off x="7821483" y="4025419"/>
            <a:ext cx="828000" cy="8280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16" descr="man in blue denim jeans standing beside blue tractor during daytime">
            <a:extLst>
              <a:ext uri="{FF2B5EF4-FFF2-40B4-BE49-F238E27FC236}">
                <a16:creationId xmlns:a16="http://schemas.microsoft.com/office/drawing/2014/main" id="{8F3A3DF0-8FA4-91E1-ED7E-585A89D1A5F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800570" y="2261917"/>
            <a:ext cx="828000" cy="84194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51689A34-28BE-C1B6-2FB6-DF9483306C1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30" t="-65" r="46045" b="3972"/>
          <a:stretch/>
        </p:blipFill>
        <p:spPr>
          <a:xfrm>
            <a:off x="5285540" y="3153076"/>
            <a:ext cx="828000" cy="828000"/>
          </a:xfrm>
          <a:prstGeom prst="ellipse">
            <a:avLst/>
          </a:prstGeom>
          <a:effectLst>
            <a:outerShdw blurRad="50800" dist="38100" dir="2700000" algn="tl" rotWithShape="0">
              <a:prstClr val="black">
                <a:alpha val="40000"/>
              </a:prstClr>
            </a:outerShdw>
          </a:effectLst>
        </p:spPr>
      </p:pic>
      <p:pic>
        <p:nvPicPr>
          <p:cNvPr id="22" name="Picture 21" descr="Young woman with blue headscarf, blazer, and headphones working on laptop">
            <a:extLst>
              <a:ext uri="{FF2B5EF4-FFF2-40B4-BE49-F238E27FC236}">
                <a16:creationId xmlns:a16="http://schemas.microsoft.com/office/drawing/2014/main" id="{6ABF1B7A-B50B-E596-C993-208A87BBF1B3}"/>
              </a:ext>
            </a:extLst>
          </p:cNvPr>
          <p:cNvPicPr>
            <a:picLocks noChangeAspect="1"/>
          </p:cNvPicPr>
          <p:nvPr/>
        </p:nvPicPr>
        <p:blipFill rotWithShape="1">
          <a:blip r:embed="rId9">
            <a:extLst>
              <a:ext uri="{28A0092B-C50C-407E-A947-70E740481C1C}">
                <a14:useLocalDpi xmlns:a14="http://schemas.microsoft.com/office/drawing/2010/main" val="0"/>
              </a:ext>
            </a:extLst>
          </a:blip>
          <a:srcRect l="20035" r="13299"/>
          <a:stretch/>
        </p:blipFill>
        <p:spPr>
          <a:xfrm>
            <a:off x="5285540" y="4897762"/>
            <a:ext cx="828000" cy="82800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027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AB5A9686-91A4-8BC9-D2CA-FE1E1183B1A5}"/>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6" name="Picture 15" descr="Student constructing electric prototype">
            <a:extLst>
              <a:ext uri="{FF2B5EF4-FFF2-40B4-BE49-F238E27FC236}">
                <a16:creationId xmlns:a16="http://schemas.microsoft.com/office/drawing/2014/main" id="{F4257D57-4ACD-E40B-0BCC-091CDCFF032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08992"/>
            <a:ext cx="9144000" cy="5849007"/>
          </a:xfrm>
          <a:prstGeom prst="rect">
            <a:avLst/>
          </a:prstGeom>
        </p:spPr>
      </p:pic>
      <p:sp>
        <p:nvSpPr>
          <p:cNvPr id="3" name="Pentagon 20">
            <a:extLst>
              <a:ext uri="{FF2B5EF4-FFF2-40B4-BE49-F238E27FC236}">
                <a16:creationId xmlns:a16="http://schemas.microsoft.com/office/drawing/2014/main" id="{2570F7F3-CB3A-D4D6-2704-2B7097625D3F}"/>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5</a:t>
            </a:r>
          </a:p>
        </p:txBody>
      </p:sp>
      <p:pic>
        <p:nvPicPr>
          <p:cNvPr id="5" name="Picture 2" descr="Careers and Enterprise Company">
            <a:extLst>
              <a:ext uri="{FF2B5EF4-FFF2-40B4-BE49-F238E27FC236}">
                <a16:creationId xmlns:a16="http://schemas.microsoft.com/office/drawing/2014/main" id="{E8BCA36D-C4D3-1309-4ADD-4A4577E384D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60D96890-AB06-C2C5-3E3B-F95BECF71253}"/>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7" name="Shape 114">
            <a:extLst>
              <a:ext uri="{FF2B5EF4-FFF2-40B4-BE49-F238E27FC236}">
                <a16:creationId xmlns:a16="http://schemas.microsoft.com/office/drawing/2014/main" id="{E60C7691-F851-BD43-FADD-7E97CF33F9A2}"/>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Thinking about your future</a:t>
            </a:r>
          </a:p>
        </p:txBody>
      </p:sp>
      <p:sp>
        <p:nvSpPr>
          <p:cNvPr id="12" name="Rectangle: Rounded Corners 11">
            <a:extLst>
              <a:ext uri="{FF2B5EF4-FFF2-40B4-BE49-F238E27FC236}">
                <a16:creationId xmlns:a16="http://schemas.microsoft.com/office/drawing/2014/main" id="{FA1B6312-6EF4-50E1-2A2C-045C29A3D857}"/>
              </a:ext>
            </a:extLst>
          </p:cNvPr>
          <p:cNvSpPr/>
          <p:nvPr/>
        </p:nvSpPr>
        <p:spPr>
          <a:xfrm>
            <a:off x="5475513" y="1408350"/>
            <a:ext cx="3403317" cy="2033591"/>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cs typeface="Arial" panose="020B0604020202020204" pitchFamily="34" charset="0"/>
              </a:rPr>
              <a:t>Pair activity (2-3 mins)</a:t>
            </a:r>
          </a:p>
          <a:p>
            <a:pPr algn="ctr"/>
            <a:r>
              <a:rPr lang="en-GB" sz="1600" dirty="0">
                <a:solidFill>
                  <a:schemeClr val="tx1"/>
                </a:solidFill>
                <a:latin typeface="Century Gothic" panose="020B0502020202020204" pitchFamily="34" charset="0"/>
                <a:cs typeface="Arial" panose="020B0604020202020204" pitchFamily="34" charset="0"/>
              </a:rPr>
              <a:t>Talk to a different partner about your future plans. Are you thinking about further education, or would you prefer a practical way to gain the skills you need? </a:t>
            </a:r>
          </a:p>
        </p:txBody>
      </p:sp>
      <p:sp>
        <p:nvSpPr>
          <p:cNvPr id="13" name="Rectangle: Rounded Corners 12">
            <a:extLst>
              <a:ext uri="{FF2B5EF4-FFF2-40B4-BE49-F238E27FC236}">
                <a16:creationId xmlns:a16="http://schemas.microsoft.com/office/drawing/2014/main" id="{0BADCB38-9A3B-DD99-DC33-260EB30CDDD5}"/>
              </a:ext>
            </a:extLst>
          </p:cNvPr>
          <p:cNvSpPr/>
          <p:nvPr/>
        </p:nvSpPr>
        <p:spPr>
          <a:xfrm>
            <a:off x="265170" y="4887686"/>
            <a:ext cx="4655175" cy="1645751"/>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cs typeface="Arial" panose="020B0604020202020204" pitchFamily="34" charset="0"/>
              </a:rPr>
              <a:t>T Levels are an </a:t>
            </a:r>
            <a:r>
              <a:rPr lang="en-GB" sz="1600" b="1" dirty="0">
                <a:solidFill>
                  <a:schemeClr val="tx1"/>
                </a:solidFill>
                <a:latin typeface="Century Gothic" panose="020B0502020202020204" pitchFamily="34" charset="0"/>
                <a:cs typeface="Arial" panose="020B0604020202020204" pitchFamily="34" charset="0"/>
              </a:rPr>
              <a:t>option you may not have considered when it comes to planning your future</a:t>
            </a:r>
            <a:r>
              <a:rPr lang="en-GB" sz="1600" dirty="0">
                <a:solidFill>
                  <a:schemeClr val="tx1"/>
                </a:solidFill>
                <a:latin typeface="Century Gothic" panose="020B0502020202020204" pitchFamily="34" charset="0"/>
                <a:cs typeface="Arial" panose="020B0604020202020204" pitchFamily="34" charset="0"/>
              </a:rPr>
              <a:t>. They combine </a:t>
            </a:r>
            <a:r>
              <a:rPr lang="en-GB" sz="1600" b="1" dirty="0">
                <a:solidFill>
                  <a:schemeClr val="tx1"/>
                </a:solidFill>
                <a:latin typeface="Century Gothic" panose="020B0502020202020204" pitchFamily="34" charset="0"/>
                <a:cs typeface="Arial" panose="020B0604020202020204" pitchFamily="34" charset="0"/>
              </a:rPr>
              <a:t>classroom learning </a:t>
            </a:r>
            <a:r>
              <a:rPr lang="en-GB" sz="1600" dirty="0">
                <a:solidFill>
                  <a:schemeClr val="tx1"/>
                </a:solidFill>
                <a:latin typeface="Century Gothic" panose="020B0502020202020204" pitchFamily="34" charset="0"/>
                <a:cs typeface="Arial" panose="020B0604020202020204" pitchFamily="34" charset="0"/>
              </a:rPr>
              <a:t>with </a:t>
            </a:r>
            <a:r>
              <a:rPr lang="en-GB" sz="1600" b="1" dirty="0">
                <a:solidFill>
                  <a:schemeClr val="tx1"/>
                </a:solidFill>
                <a:latin typeface="Century Gothic" panose="020B0502020202020204" pitchFamily="34" charset="0"/>
                <a:cs typeface="Arial" panose="020B0604020202020204" pitchFamily="34" charset="0"/>
              </a:rPr>
              <a:t>industry experience </a:t>
            </a:r>
            <a:r>
              <a:rPr lang="en-GB" sz="1600" dirty="0">
                <a:solidFill>
                  <a:schemeClr val="tx1"/>
                </a:solidFill>
                <a:latin typeface="Century Gothic" panose="020B0502020202020204" pitchFamily="34" charset="0"/>
                <a:cs typeface="Arial" panose="020B0604020202020204" pitchFamily="34" charset="0"/>
              </a:rPr>
              <a:t>that is specifically designed for a </a:t>
            </a:r>
            <a:r>
              <a:rPr lang="en-GB" sz="1600" b="1" dirty="0">
                <a:solidFill>
                  <a:schemeClr val="tx1"/>
                </a:solidFill>
                <a:latin typeface="Century Gothic" panose="020B0502020202020204" pitchFamily="34" charset="0"/>
                <a:cs typeface="Arial" panose="020B0604020202020204" pitchFamily="34" charset="0"/>
              </a:rPr>
              <a:t>certain sector or employer</a:t>
            </a:r>
            <a:r>
              <a:rPr lang="en-GB" sz="1600" dirty="0">
                <a:solidFill>
                  <a:schemeClr val="tx1"/>
                </a:solidFill>
                <a:latin typeface="Century Gothic" panose="020B0502020202020204" pitchFamily="34" charset="0"/>
                <a:cs typeface="Arial" panose="020B0604020202020204" pitchFamily="34" charset="0"/>
              </a:rPr>
              <a:t>. </a:t>
            </a:r>
            <a:r>
              <a:rPr lang="en-GB" sz="1600" b="1" dirty="0">
                <a:solidFill>
                  <a:schemeClr val="tx1"/>
                </a:solidFill>
                <a:latin typeface="Century Gothic" panose="020B0502020202020204" pitchFamily="34" charset="0"/>
                <a:cs typeface="Arial" panose="020B0604020202020204" pitchFamily="34" charset="0"/>
              </a:rPr>
              <a:t> </a:t>
            </a:r>
          </a:p>
        </p:txBody>
      </p:sp>
      <p:sp>
        <p:nvSpPr>
          <p:cNvPr id="14" name="Rectangle: Rounded Corners 13">
            <a:extLst>
              <a:ext uri="{FF2B5EF4-FFF2-40B4-BE49-F238E27FC236}">
                <a16:creationId xmlns:a16="http://schemas.microsoft.com/office/drawing/2014/main" id="{A4B4E0EB-F846-DD35-F72E-AC34E2FE2405}"/>
              </a:ext>
            </a:extLst>
          </p:cNvPr>
          <p:cNvSpPr/>
          <p:nvPr/>
        </p:nvSpPr>
        <p:spPr>
          <a:xfrm>
            <a:off x="5475511" y="3776350"/>
            <a:ext cx="3403319" cy="1467108"/>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sym typeface="Lato"/>
              </a:rPr>
              <a:t>T Levels</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sym typeface="Lato"/>
              </a:rPr>
              <a:t>A two-year qualification as an alternative to A Levels, apprenticeships or other post-16 courses.  </a:t>
            </a: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endPar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3E2B3A68-BFF2-2986-B164-0617D5C7FFD7}"/>
              </a:ext>
            </a:extLst>
          </p:cNvPr>
          <p:cNvSpPr/>
          <p:nvPr/>
        </p:nvSpPr>
        <p:spPr>
          <a:xfrm>
            <a:off x="5475511" y="5577866"/>
            <a:ext cx="3403317" cy="955572"/>
          </a:xfrm>
          <a:prstGeom prst="roundRect">
            <a:avLst/>
          </a:prstGeom>
          <a:solidFill>
            <a:srgbClr val="545E8F"/>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rPr>
              <a:t>Challenge: </a:t>
            </a:r>
          </a:p>
          <a:p>
            <a:pPr algn="ctr"/>
            <a:r>
              <a:rPr lang="en-GB" sz="1600" dirty="0">
                <a:solidFill>
                  <a:schemeClr val="bg1"/>
                </a:solidFill>
                <a:latin typeface="Century Gothic" panose="020B0502020202020204" pitchFamily="34" charset="0"/>
              </a:rPr>
              <a:t>Search for T Levels in your local area.  </a:t>
            </a:r>
          </a:p>
        </p:txBody>
      </p:sp>
    </p:spTree>
    <p:extLst>
      <p:ext uri="{BB962C8B-B14F-4D97-AF65-F5344CB8AC3E}">
        <p14:creationId xmlns:p14="http://schemas.microsoft.com/office/powerpoint/2010/main" val="171683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Extension: Myth buster quiz</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E6B08C8C-0885-012A-0F04-5CB9B91A3AB5}"/>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pic>
        <p:nvPicPr>
          <p:cNvPr id="15" name="Picture 14" descr="A group of people digging in the field&#10;&#10;Description automatically generated with low confidence">
            <a:hlinkClick r:id="rId4"/>
            <a:extLst>
              <a:ext uri="{FF2B5EF4-FFF2-40B4-BE49-F238E27FC236}">
                <a16:creationId xmlns:a16="http://schemas.microsoft.com/office/drawing/2014/main" id="{26F5FC2A-8F0E-9E4E-F2BF-6F03A6F942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033" r="3559"/>
          <a:stretch/>
        </p:blipFill>
        <p:spPr>
          <a:xfrm>
            <a:off x="488271" y="1546042"/>
            <a:ext cx="8294429" cy="478371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Rectangle: Rounded Corners 1">
            <a:hlinkClick r:id="rId4"/>
            <a:extLst>
              <a:ext uri="{FF2B5EF4-FFF2-40B4-BE49-F238E27FC236}">
                <a16:creationId xmlns:a16="http://schemas.microsoft.com/office/drawing/2014/main" id="{7A176737-5455-F776-4EF6-E16804988276}"/>
              </a:ext>
            </a:extLst>
          </p:cNvPr>
          <p:cNvSpPr/>
          <p:nvPr/>
        </p:nvSpPr>
        <p:spPr>
          <a:xfrm>
            <a:off x="7796662" y="1747043"/>
            <a:ext cx="783286" cy="549842"/>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0:00- 1:37</a:t>
            </a:r>
          </a:p>
        </p:txBody>
      </p:sp>
      <p:sp>
        <p:nvSpPr>
          <p:cNvPr id="8" name="Rectangle: Rounded Corners 7">
            <a:extLst>
              <a:ext uri="{FF2B5EF4-FFF2-40B4-BE49-F238E27FC236}">
                <a16:creationId xmlns:a16="http://schemas.microsoft.com/office/drawing/2014/main" id="{09A0EA0B-C774-1E11-B9EE-37C728B92EBA}"/>
              </a:ext>
            </a:extLst>
          </p:cNvPr>
          <p:cNvSpPr/>
          <p:nvPr/>
        </p:nvSpPr>
        <p:spPr>
          <a:xfrm>
            <a:off x="3835848" y="5207617"/>
            <a:ext cx="4744100" cy="1004969"/>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Activity (5+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Click the image to see some interesting facts about green jobs.  </a:t>
            </a:r>
          </a:p>
        </p:txBody>
      </p:sp>
      <p:sp>
        <p:nvSpPr>
          <p:cNvPr id="6" name="Rectangle: Rounded Corners 5">
            <a:extLst>
              <a:ext uri="{FF2B5EF4-FFF2-40B4-BE49-F238E27FC236}">
                <a16:creationId xmlns:a16="http://schemas.microsoft.com/office/drawing/2014/main" id="{E9D3C61A-E4FE-E292-997A-6A2D3D5A9478}"/>
              </a:ext>
            </a:extLst>
          </p:cNvPr>
          <p:cNvSpPr/>
          <p:nvPr/>
        </p:nvSpPr>
        <p:spPr>
          <a:xfrm>
            <a:off x="5301343" y="173863"/>
            <a:ext cx="1971202" cy="631371"/>
          </a:xfrm>
          <a:prstGeom prst="roundRect">
            <a:avLst/>
          </a:prstGeom>
          <a:solidFill>
            <a:srgbClr val="DFDEDB"/>
          </a:solidFill>
          <a:ln w="2857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Teacher’s Note: </a:t>
            </a:r>
          </a:p>
          <a:p>
            <a:pPr algn="ctr"/>
            <a:r>
              <a:rPr lang="en-US" sz="14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Skip if short on time.</a:t>
            </a:r>
          </a:p>
        </p:txBody>
      </p:sp>
    </p:spTree>
    <p:extLst>
      <p:ext uri="{BB962C8B-B14F-4D97-AF65-F5344CB8AC3E}">
        <p14:creationId xmlns:p14="http://schemas.microsoft.com/office/powerpoint/2010/main" val="4426954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
            <a:extLst>
              <a:ext uri="{FF2B5EF4-FFF2-40B4-BE49-F238E27FC236}">
                <a16:creationId xmlns:a16="http://schemas.microsoft.com/office/drawing/2014/main" id="{5494DB60-20B6-9970-884C-B5442EEF4716}"/>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9" name="Google Shape;402;p6">
            <a:extLst>
              <a:ext uri="{FF2B5EF4-FFF2-40B4-BE49-F238E27FC236}">
                <a16:creationId xmlns:a16="http://schemas.microsoft.com/office/drawing/2014/main" id="{4638A843-50D8-B90E-9087-6240438E86F6}"/>
              </a:ext>
            </a:extLst>
          </p:cNvPr>
          <p:cNvSpPr/>
          <p:nvPr/>
        </p:nvSpPr>
        <p:spPr>
          <a:xfrm>
            <a:off x="354863" y="1843126"/>
            <a:ext cx="3928218" cy="1082761"/>
          </a:xfrm>
          <a:prstGeom prst="rect">
            <a:avLst/>
          </a:prstGeom>
          <a:solidFill>
            <a:srgbClr val="07A9A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r>
              <a:rPr lang="en-GB" sz="1600" dirty="0">
                <a:solidFill>
                  <a:schemeClr val="tx1"/>
                </a:solidFill>
                <a:latin typeface="Century Gothic" panose="020B0502020202020204" pitchFamily="34" charset="0"/>
                <a:hlinkClick r:id="rId4"/>
              </a:rPr>
              <a:t>icould</a:t>
            </a:r>
            <a:r>
              <a:rPr lang="en-GB" sz="1600" dirty="0">
                <a:solidFill>
                  <a:schemeClr val="tx1"/>
                </a:solidFill>
                <a:latin typeface="Century Gothic" panose="020B0502020202020204" pitchFamily="34" charset="0"/>
              </a:rPr>
              <a:t> </a:t>
            </a:r>
            <a:r>
              <a:rPr lang="en-GB" sz="1600" dirty="0">
                <a:solidFill>
                  <a:schemeClr val="bg1"/>
                </a:solidFill>
                <a:latin typeface="Century Gothic" panose="020B0502020202020204" pitchFamily="34" charset="0"/>
              </a:rPr>
              <a:t>is a great place to get tips on GCSE options, apprenticeships, university, finding work (and more!).</a:t>
            </a:r>
          </a:p>
        </p:txBody>
      </p:sp>
      <p:sp>
        <p:nvSpPr>
          <p:cNvPr id="10" name="Google Shape;403;p6">
            <a:extLst>
              <a:ext uri="{FF2B5EF4-FFF2-40B4-BE49-F238E27FC236}">
                <a16:creationId xmlns:a16="http://schemas.microsoft.com/office/drawing/2014/main" id="{8F374D51-0242-48B9-4BEF-1B50B6827BBB}"/>
              </a:ext>
            </a:extLst>
          </p:cNvPr>
          <p:cNvSpPr/>
          <p:nvPr/>
        </p:nvSpPr>
        <p:spPr>
          <a:xfrm>
            <a:off x="354863" y="3053471"/>
            <a:ext cx="3928218" cy="1082761"/>
          </a:xfrm>
          <a:prstGeom prst="rect">
            <a:avLst/>
          </a:prstGeom>
          <a:solidFill>
            <a:srgbClr val="07A9A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lt1"/>
                </a:solidFill>
                <a:latin typeface="Century Gothic"/>
                <a:ea typeface="Century Gothic"/>
                <a:cs typeface="Century Gothic"/>
                <a:sym typeface="Century Gothic"/>
                <a:hlinkClick r:id="rId5"/>
              </a:rPr>
              <a:t>BBC Bitesize </a:t>
            </a:r>
            <a:r>
              <a:rPr lang="en-GB" sz="1600" dirty="0">
                <a:solidFill>
                  <a:schemeClr val="lt1"/>
                </a:solidFill>
                <a:latin typeface="Century Gothic"/>
                <a:ea typeface="Century Gothic"/>
                <a:cs typeface="Century Gothic"/>
                <a:sym typeface="Century Gothic"/>
              </a:rPr>
              <a:t>has lots of information on course choices, CVs, interviews and much more.  </a:t>
            </a:r>
            <a:endParaRPr sz="1600" dirty="0">
              <a:solidFill>
                <a:schemeClr val="lt1"/>
              </a:solidFill>
              <a:latin typeface="Century Gothic"/>
              <a:ea typeface="Century Gothic"/>
              <a:cs typeface="Century Gothic"/>
              <a:sym typeface="Century Gothic"/>
            </a:endParaRPr>
          </a:p>
        </p:txBody>
      </p:sp>
      <p:sp>
        <p:nvSpPr>
          <p:cNvPr id="15" name="Google Shape;404;p6">
            <a:extLst>
              <a:ext uri="{FF2B5EF4-FFF2-40B4-BE49-F238E27FC236}">
                <a16:creationId xmlns:a16="http://schemas.microsoft.com/office/drawing/2014/main" id="{CCF4CAB8-6501-AF6A-8710-372727353E5D}"/>
              </a:ext>
            </a:extLst>
          </p:cNvPr>
          <p:cNvSpPr/>
          <p:nvPr/>
        </p:nvSpPr>
        <p:spPr>
          <a:xfrm>
            <a:off x="354863" y="4263816"/>
            <a:ext cx="3928218" cy="1082761"/>
          </a:xfrm>
          <a:prstGeom prst="rect">
            <a:avLst/>
          </a:prstGeom>
          <a:solidFill>
            <a:srgbClr val="07A9A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lt1"/>
                </a:solidFill>
                <a:latin typeface="Century Gothic"/>
                <a:ea typeface="Century Gothic"/>
                <a:cs typeface="Century Gothic"/>
                <a:sym typeface="Century Gothic"/>
                <a:hlinkClick r:id="rId6"/>
              </a:rPr>
              <a:t>Launch Your Career </a:t>
            </a:r>
            <a:r>
              <a:rPr lang="en-GB" sz="1600" dirty="0">
                <a:solidFill>
                  <a:schemeClr val="lt1"/>
                </a:solidFill>
                <a:latin typeface="Century Gothic"/>
                <a:ea typeface="Century Gothic"/>
                <a:cs typeface="Century Gothic"/>
                <a:sym typeface="Century Gothic"/>
              </a:rPr>
              <a:t>will help you find pathways to colleges, courses, apprenticeships and more.  </a:t>
            </a:r>
            <a:endParaRPr sz="1600" dirty="0">
              <a:solidFill>
                <a:schemeClr val="lt1"/>
              </a:solidFill>
              <a:latin typeface="Century Gothic"/>
              <a:ea typeface="Century Gothic"/>
              <a:cs typeface="Century Gothic"/>
              <a:sym typeface="Century Gothic"/>
            </a:endParaRPr>
          </a:p>
        </p:txBody>
      </p:sp>
      <p:sp>
        <p:nvSpPr>
          <p:cNvPr id="16" name="Google Shape;405;p6">
            <a:extLst>
              <a:ext uri="{FF2B5EF4-FFF2-40B4-BE49-F238E27FC236}">
                <a16:creationId xmlns:a16="http://schemas.microsoft.com/office/drawing/2014/main" id="{7109B63B-A51A-A92B-5E14-C6FD21959017}"/>
              </a:ext>
            </a:extLst>
          </p:cNvPr>
          <p:cNvSpPr/>
          <p:nvPr/>
        </p:nvSpPr>
        <p:spPr>
          <a:xfrm>
            <a:off x="354863" y="5474160"/>
            <a:ext cx="3928218" cy="1082761"/>
          </a:xfrm>
          <a:prstGeom prst="rect">
            <a:avLst/>
          </a:prstGeom>
          <a:solidFill>
            <a:srgbClr val="07A9A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lt1"/>
                </a:solidFill>
                <a:latin typeface="Century Gothic"/>
                <a:ea typeface="Century Gothic"/>
                <a:cs typeface="Century Gothic"/>
                <a:sym typeface="Century Gothic"/>
                <a:hlinkClick r:id="rId7"/>
              </a:rPr>
              <a:t>Coursesonline</a:t>
            </a:r>
            <a:r>
              <a:rPr lang="en-GB" sz="1600" dirty="0">
                <a:solidFill>
                  <a:schemeClr val="lt1"/>
                </a:solidFill>
                <a:latin typeface="Century Gothic"/>
                <a:ea typeface="Century Gothic"/>
                <a:cs typeface="Century Gothic"/>
                <a:sym typeface="Century Gothic"/>
              </a:rPr>
              <a:t> has a quiz to help see which careers you are suited to.  </a:t>
            </a:r>
            <a:endParaRPr sz="1600" dirty="0">
              <a:solidFill>
                <a:schemeClr val="lt1"/>
              </a:solidFill>
              <a:latin typeface="Century Gothic"/>
              <a:ea typeface="Century Gothic"/>
              <a:cs typeface="Century Gothic"/>
              <a:sym typeface="Century Gothic"/>
            </a:endParaRPr>
          </a:p>
        </p:txBody>
      </p:sp>
      <p:sp>
        <p:nvSpPr>
          <p:cNvPr id="17" name="Google Shape;406;p6">
            <a:extLst>
              <a:ext uri="{FF2B5EF4-FFF2-40B4-BE49-F238E27FC236}">
                <a16:creationId xmlns:a16="http://schemas.microsoft.com/office/drawing/2014/main" id="{8B0603C4-D8D6-64F3-57E2-9332B14A47AF}"/>
              </a:ext>
            </a:extLst>
          </p:cNvPr>
          <p:cNvSpPr/>
          <p:nvPr/>
        </p:nvSpPr>
        <p:spPr>
          <a:xfrm>
            <a:off x="4860919" y="1843126"/>
            <a:ext cx="3928218" cy="1082761"/>
          </a:xfrm>
          <a:prstGeom prst="rect">
            <a:avLst/>
          </a:prstGeom>
          <a:solidFill>
            <a:srgbClr val="E0B66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lt1"/>
                </a:solidFill>
                <a:latin typeface="Century Gothic"/>
                <a:ea typeface="Century Gothic"/>
                <a:cs typeface="Century Gothic"/>
                <a:sym typeface="Century Gothic"/>
                <a:hlinkClick r:id="rId8"/>
              </a:rPr>
              <a:t>The Prince’s Trust </a:t>
            </a:r>
            <a:r>
              <a:rPr lang="en-GB" sz="1600" dirty="0">
                <a:solidFill>
                  <a:schemeClr val="lt1"/>
                </a:solidFill>
                <a:latin typeface="Century Gothic"/>
                <a:ea typeface="Century Gothic"/>
                <a:cs typeface="Century Gothic"/>
                <a:sym typeface="Century Gothic"/>
              </a:rPr>
              <a:t>has lots of links to websites and resources to help career teaching.  </a:t>
            </a:r>
            <a:endParaRPr sz="1600" dirty="0">
              <a:solidFill>
                <a:schemeClr val="lt1"/>
              </a:solidFill>
              <a:latin typeface="Century Gothic"/>
              <a:ea typeface="Century Gothic"/>
              <a:cs typeface="Century Gothic"/>
              <a:sym typeface="Century Gothic"/>
            </a:endParaRPr>
          </a:p>
        </p:txBody>
      </p:sp>
      <p:sp>
        <p:nvSpPr>
          <p:cNvPr id="18" name="Google Shape;407;p6">
            <a:extLst>
              <a:ext uri="{FF2B5EF4-FFF2-40B4-BE49-F238E27FC236}">
                <a16:creationId xmlns:a16="http://schemas.microsoft.com/office/drawing/2014/main" id="{EA720DA9-DB8D-D352-6D54-8EE4BB789BB0}"/>
              </a:ext>
            </a:extLst>
          </p:cNvPr>
          <p:cNvSpPr/>
          <p:nvPr/>
        </p:nvSpPr>
        <p:spPr>
          <a:xfrm>
            <a:off x="4860919" y="3053471"/>
            <a:ext cx="3928218" cy="1082761"/>
          </a:xfrm>
          <a:prstGeom prst="rect">
            <a:avLst/>
          </a:prstGeom>
          <a:solidFill>
            <a:srgbClr val="E0B66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lt1"/>
                </a:solidFill>
                <a:latin typeface="Century Gothic"/>
                <a:ea typeface="Century Gothic"/>
                <a:cs typeface="Century Gothic"/>
                <a:sym typeface="Century Gothic"/>
                <a:hlinkClick r:id="rId9"/>
              </a:rPr>
              <a:t>Careerpilot </a:t>
            </a:r>
            <a:r>
              <a:rPr lang="en-GB" sz="1600" dirty="0">
                <a:solidFill>
                  <a:schemeClr val="lt1"/>
                </a:solidFill>
                <a:latin typeface="Century Gothic"/>
                <a:ea typeface="Century Gothic"/>
                <a:cs typeface="Century Gothic"/>
                <a:sym typeface="Century Gothic"/>
              </a:rPr>
              <a:t>has lots of information  including quizzes, course information and an action planner.   </a:t>
            </a:r>
            <a:endParaRPr sz="1600" dirty="0">
              <a:solidFill>
                <a:schemeClr val="lt1"/>
              </a:solidFill>
              <a:latin typeface="Century Gothic"/>
              <a:ea typeface="Century Gothic"/>
              <a:cs typeface="Century Gothic"/>
              <a:sym typeface="Century Gothic"/>
            </a:endParaRPr>
          </a:p>
        </p:txBody>
      </p:sp>
      <p:sp>
        <p:nvSpPr>
          <p:cNvPr id="19" name="Google Shape;408;p6">
            <a:extLst>
              <a:ext uri="{FF2B5EF4-FFF2-40B4-BE49-F238E27FC236}">
                <a16:creationId xmlns:a16="http://schemas.microsoft.com/office/drawing/2014/main" id="{7CDFAB9A-93F7-F738-7C54-67E18E2B12BC}"/>
              </a:ext>
            </a:extLst>
          </p:cNvPr>
          <p:cNvSpPr/>
          <p:nvPr/>
        </p:nvSpPr>
        <p:spPr>
          <a:xfrm>
            <a:off x="4860919" y="4263816"/>
            <a:ext cx="3928218" cy="1082761"/>
          </a:xfrm>
          <a:prstGeom prst="rect">
            <a:avLst/>
          </a:prstGeom>
          <a:solidFill>
            <a:srgbClr val="E0B66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lt1"/>
                </a:solidFill>
                <a:latin typeface="Century Gothic"/>
                <a:ea typeface="Century Gothic"/>
                <a:cs typeface="Century Gothic"/>
                <a:sym typeface="Century Gothic"/>
                <a:hlinkClick r:id="rId10"/>
              </a:rPr>
              <a:t>National Careers Week </a:t>
            </a:r>
            <a:r>
              <a:rPr lang="en-GB" sz="1600" dirty="0">
                <a:solidFill>
                  <a:schemeClr val="lt1"/>
                </a:solidFill>
                <a:latin typeface="Century Gothic"/>
                <a:ea typeface="Century Gothic"/>
                <a:cs typeface="Century Gothic"/>
                <a:sym typeface="Century Gothic"/>
              </a:rPr>
              <a:t>has a huge collection of information and resources.  </a:t>
            </a:r>
            <a:endParaRPr sz="1600" dirty="0">
              <a:solidFill>
                <a:schemeClr val="lt1"/>
              </a:solidFill>
              <a:latin typeface="Century Gothic"/>
              <a:ea typeface="Century Gothic"/>
              <a:cs typeface="Century Gothic"/>
              <a:sym typeface="Century Gothic"/>
            </a:endParaRPr>
          </a:p>
        </p:txBody>
      </p:sp>
      <p:sp>
        <p:nvSpPr>
          <p:cNvPr id="20" name="Google Shape;409;p6">
            <a:extLst>
              <a:ext uri="{FF2B5EF4-FFF2-40B4-BE49-F238E27FC236}">
                <a16:creationId xmlns:a16="http://schemas.microsoft.com/office/drawing/2014/main" id="{3D3E166C-E9C8-29D9-6C41-D5CDD2E3DD80}"/>
              </a:ext>
            </a:extLst>
          </p:cNvPr>
          <p:cNvSpPr/>
          <p:nvPr/>
        </p:nvSpPr>
        <p:spPr>
          <a:xfrm>
            <a:off x="4860919" y="5474160"/>
            <a:ext cx="3928218" cy="1082761"/>
          </a:xfrm>
          <a:prstGeom prst="rect">
            <a:avLst/>
          </a:prstGeom>
          <a:solidFill>
            <a:srgbClr val="E0B66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hlinkClick r:id="rId11"/>
              </a:rPr>
              <a:t>The National Careers Service </a:t>
            </a: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provides careers information, advice and guidance for students age 13+. </a:t>
            </a:r>
          </a:p>
        </p:txBody>
      </p:sp>
      <p:sp>
        <p:nvSpPr>
          <p:cNvPr id="21" name="Google Shape;412;p6">
            <a:extLst>
              <a:ext uri="{FF2B5EF4-FFF2-40B4-BE49-F238E27FC236}">
                <a16:creationId xmlns:a16="http://schemas.microsoft.com/office/drawing/2014/main" id="{E0065684-4861-BCE4-0458-17CB3135499A}"/>
              </a:ext>
            </a:extLst>
          </p:cNvPr>
          <p:cNvSpPr txBox="1"/>
          <p:nvPr/>
        </p:nvSpPr>
        <p:spPr>
          <a:xfrm>
            <a:off x="417298" y="1138627"/>
            <a:ext cx="8309404"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i="1" dirty="0">
                <a:solidFill>
                  <a:schemeClr val="lt1"/>
                </a:solidFill>
                <a:latin typeface="Century Gothic"/>
                <a:ea typeface="Century Gothic"/>
                <a:cs typeface="Century Gothic"/>
                <a:sym typeface="Century Gothic"/>
              </a:rPr>
              <a:t>Click the links to visit the websites, or make a note of their names to look at later.</a:t>
            </a:r>
          </a:p>
          <a:p>
            <a:pPr marL="0" marR="0" lvl="0" indent="0" algn="ctr" rtl="0">
              <a:spcBef>
                <a:spcPts val="0"/>
              </a:spcBef>
              <a:spcAft>
                <a:spcPts val="0"/>
              </a:spcAft>
              <a:buNone/>
            </a:pPr>
            <a:r>
              <a:rPr lang="en-GB" sz="1600" b="1" i="1" dirty="0">
                <a:solidFill>
                  <a:schemeClr val="lt1"/>
                </a:solidFill>
                <a:latin typeface="Century Gothic"/>
                <a:sym typeface="Century Gothic"/>
              </a:rPr>
              <a:t>You may wish to print this.  </a:t>
            </a:r>
            <a:endParaRPr dirty="0"/>
          </a:p>
        </p:txBody>
      </p:sp>
      <p:sp>
        <p:nvSpPr>
          <p:cNvPr id="6" name="Pentagon 20">
            <a:extLst>
              <a:ext uri="{FF2B5EF4-FFF2-40B4-BE49-F238E27FC236}">
                <a16:creationId xmlns:a16="http://schemas.microsoft.com/office/drawing/2014/main" id="{C26A351A-5F4B-8055-98A3-C817A71F3F6A}"/>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err="1">
                <a:solidFill>
                  <a:schemeClr val="bg1"/>
                </a:solidFill>
                <a:latin typeface="Century Gothic" charset="0"/>
                <a:ea typeface="Century Gothic" charset="0"/>
                <a:cs typeface="Century Gothic" charset="0"/>
              </a:rPr>
              <a:t>i</a:t>
            </a:r>
            <a:endParaRPr lang="en-US" sz="2700" b="1" dirty="0">
              <a:solidFill>
                <a:schemeClr val="bg1"/>
              </a:solidFill>
              <a:latin typeface="Century Gothic" charset="0"/>
              <a:ea typeface="Century Gothic" charset="0"/>
              <a:cs typeface="Century Gothic" charset="0"/>
            </a:endParaRPr>
          </a:p>
        </p:txBody>
      </p:sp>
      <p:sp>
        <p:nvSpPr>
          <p:cNvPr id="8" name="Shape 114">
            <a:extLst>
              <a:ext uri="{FF2B5EF4-FFF2-40B4-BE49-F238E27FC236}">
                <a16:creationId xmlns:a16="http://schemas.microsoft.com/office/drawing/2014/main" id="{3D57C6F9-8413-EC61-58E1-AE57A5A71C25}"/>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Information and support</a:t>
            </a:r>
          </a:p>
        </p:txBody>
      </p:sp>
      <p:pic>
        <p:nvPicPr>
          <p:cNvPr id="25" name="Picture 2" descr="Free tape adhesive ribbon vector">
            <a:extLst>
              <a:ext uri="{FF2B5EF4-FFF2-40B4-BE49-F238E27FC236}">
                <a16:creationId xmlns:a16="http://schemas.microsoft.com/office/drawing/2014/main" id="{8554F347-B2E0-7B6E-E4F1-EAC1968700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71923">
            <a:off x="161925" y="1801858"/>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tape adhesive ribbon vector">
            <a:extLst>
              <a:ext uri="{FF2B5EF4-FFF2-40B4-BE49-F238E27FC236}">
                <a16:creationId xmlns:a16="http://schemas.microsoft.com/office/drawing/2014/main" id="{A89AC38C-9FB9-A157-9CD7-2F22DF37D1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71923">
            <a:off x="3823547" y="2598733"/>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tape adhesive ribbon vector">
            <a:extLst>
              <a:ext uri="{FF2B5EF4-FFF2-40B4-BE49-F238E27FC236}">
                <a16:creationId xmlns:a16="http://schemas.microsoft.com/office/drawing/2014/main" id="{82B9A2B1-6AE1-E7C4-8EDF-63AAAE0A1E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2975867">
            <a:off x="137416" y="3778525"/>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Free tape adhesive ribbon vector">
            <a:extLst>
              <a:ext uri="{FF2B5EF4-FFF2-40B4-BE49-F238E27FC236}">
                <a16:creationId xmlns:a16="http://schemas.microsoft.com/office/drawing/2014/main" id="{3303B2DE-85F1-8D11-9FBE-08209BF751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5896202">
            <a:off x="3953696" y="3410640"/>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2" descr="Free tape adhesive ribbon vector">
            <a:extLst>
              <a:ext uri="{FF2B5EF4-FFF2-40B4-BE49-F238E27FC236}">
                <a16:creationId xmlns:a16="http://schemas.microsoft.com/office/drawing/2014/main" id="{F1B4E387-1D16-2A51-CBE3-9B8D70D017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71923">
            <a:off x="3791687" y="4988870"/>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2" descr="Free tape adhesive ribbon vector">
            <a:extLst>
              <a:ext uri="{FF2B5EF4-FFF2-40B4-BE49-F238E27FC236}">
                <a16:creationId xmlns:a16="http://schemas.microsoft.com/office/drawing/2014/main" id="{B225B6DD-1F2E-3A57-68DE-D578DF4942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5328432">
            <a:off x="-13560" y="4736121"/>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descr="Free tape adhesive ribbon vector">
            <a:extLst>
              <a:ext uri="{FF2B5EF4-FFF2-40B4-BE49-F238E27FC236}">
                <a16:creationId xmlns:a16="http://schemas.microsoft.com/office/drawing/2014/main" id="{1274C187-1975-6001-D696-C1C7FE71B4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173569">
            <a:off x="1950548" y="5315482"/>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2" descr="Free tape adhesive ribbon vector">
            <a:extLst>
              <a:ext uri="{FF2B5EF4-FFF2-40B4-BE49-F238E27FC236}">
                <a16:creationId xmlns:a16="http://schemas.microsoft.com/office/drawing/2014/main" id="{6D479DCC-F130-FB22-446E-501C37D7B4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3802906">
            <a:off x="54877" y="6220258"/>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2" descr="Free tape adhesive ribbon vector">
            <a:extLst>
              <a:ext uri="{FF2B5EF4-FFF2-40B4-BE49-F238E27FC236}">
                <a16:creationId xmlns:a16="http://schemas.microsoft.com/office/drawing/2014/main" id="{76C6AFD5-0DE1-D178-E579-FAA28694B8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374041">
            <a:off x="3735395" y="6200486"/>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2" descr="Free tape adhesive ribbon vector">
            <a:extLst>
              <a:ext uri="{FF2B5EF4-FFF2-40B4-BE49-F238E27FC236}">
                <a16:creationId xmlns:a16="http://schemas.microsoft.com/office/drawing/2014/main" id="{7A50291D-3AB6-397E-A09F-19657F6949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71923">
            <a:off x="4652651" y="1750525"/>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2" descr="Free tape adhesive ribbon vector">
            <a:extLst>
              <a:ext uri="{FF2B5EF4-FFF2-40B4-BE49-F238E27FC236}">
                <a16:creationId xmlns:a16="http://schemas.microsoft.com/office/drawing/2014/main" id="{240A10D0-E51C-B1DF-B5D2-4ABF3380E8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71923">
            <a:off x="8314273" y="2547400"/>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2" descr="Free tape adhesive ribbon vector">
            <a:extLst>
              <a:ext uri="{FF2B5EF4-FFF2-40B4-BE49-F238E27FC236}">
                <a16:creationId xmlns:a16="http://schemas.microsoft.com/office/drawing/2014/main" id="{56E30B23-0B06-CAF8-8711-A06555312C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2975867">
            <a:off x="4628142" y="3727192"/>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2" descr="Free tape adhesive ribbon vector">
            <a:extLst>
              <a:ext uri="{FF2B5EF4-FFF2-40B4-BE49-F238E27FC236}">
                <a16:creationId xmlns:a16="http://schemas.microsoft.com/office/drawing/2014/main" id="{5F7A727C-B41B-03FD-9F2D-CCA3042AE7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5896202">
            <a:off x="8444422" y="3359307"/>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2" descr="Free tape adhesive ribbon vector">
            <a:extLst>
              <a:ext uri="{FF2B5EF4-FFF2-40B4-BE49-F238E27FC236}">
                <a16:creationId xmlns:a16="http://schemas.microsoft.com/office/drawing/2014/main" id="{66260921-DFAC-7583-179B-9465127DD7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71923">
            <a:off x="8282413" y="4937537"/>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2" descr="Free tape adhesive ribbon vector">
            <a:extLst>
              <a:ext uri="{FF2B5EF4-FFF2-40B4-BE49-F238E27FC236}">
                <a16:creationId xmlns:a16="http://schemas.microsoft.com/office/drawing/2014/main" id="{253047CB-55A1-1DC7-1FE4-0415AD424E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5328432">
            <a:off x="4477166" y="4684788"/>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2" descr="Free tape adhesive ribbon vector">
            <a:extLst>
              <a:ext uri="{FF2B5EF4-FFF2-40B4-BE49-F238E27FC236}">
                <a16:creationId xmlns:a16="http://schemas.microsoft.com/office/drawing/2014/main" id="{5AC88EBC-B513-D148-8A7A-B41D9C7411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173569">
            <a:off x="6441274" y="5264149"/>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2" descr="Free tape adhesive ribbon vector">
            <a:extLst>
              <a:ext uri="{FF2B5EF4-FFF2-40B4-BE49-F238E27FC236}">
                <a16:creationId xmlns:a16="http://schemas.microsoft.com/office/drawing/2014/main" id="{8EA066CC-3C77-8B41-BBE5-19143E750C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3802906">
            <a:off x="4545603" y="6168925"/>
            <a:ext cx="736846" cy="36842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2" descr="Free tape adhesive ribbon vector">
            <a:extLst>
              <a:ext uri="{FF2B5EF4-FFF2-40B4-BE49-F238E27FC236}">
                <a16:creationId xmlns:a16="http://schemas.microsoft.com/office/drawing/2014/main" id="{8F77F844-1D2D-F5B3-B81A-9E58925C4F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374041">
            <a:off x="8226121" y="6149153"/>
            <a:ext cx="736846" cy="368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416464"/>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7A9A9"/>
        </a:solidFill>
        <a:effectLst/>
      </p:bgPr>
    </p:bg>
    <p:spTree>
      <p:nvGrpSpPr>
        <p:cNvPr id="1" name=""/>
        <p:cNvGrpSpPr/>
        <p:nvPr/>
      </p:nvGrpSpPr>
      <p:grpSpPr>
        <a:xfrm>
          <a:off x="0" y="0"/>
          <a:ext cx="0" cy="0"/>
          <a:chOff x="0" y="0"/>
          <a:chExt cx="0" cy="0"/>
        </a:xfrm>
      </p:grpSpPr>
      <p:pic>
        <p:nvPicPr>
          <p:cNvPr id="5" name="Picture 4" descr="A black and white sign with white text&#10;&#10;Description automatically generated with low confidence">
            <a:extLst>
              <a:ext uri="{FF2B5EF4-FFF2-40B4-BE49-F238E27FC236}">
                <a16:creationId xmlns:a16="http://schemas.microsoft.com/office/drawing/2014/main" id="{F7F8FD64-AF60-02F2-0E87-9D3D5A5C8C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8170" y="378408"/>
            <a:ext cx="3782766" cy="1241711"/>
          </a:xfrm>
          <a:prstGeom prst="rect">
            <a:avLst/>
          </a:prstGeom>
        </p:spPr>
      </p:pic>
      <p:pic>
        <p:nvPicPr>
          <p:cNvPr id="7" name="Picture 6" descr="A white logo with a leaf&#10;&#10;Description automatically generated with low confidence">
            <a:extLst>
              <a:ext uri="{FF2B5EF4-FFF2-40B4-BE49-F238E27FC236}">
                <a16:creationId xmlns:a16="http://schemas.microsoft.com/office/drawing/2014/main" id="{BB42BCEB-EB40-CA1E-2E83-B393331BB0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9131" y="378407"/>
            <a:ext cx="1376699" cy="1241712"/>
          </a:xfrm>
          <a:prstGeom prst="rect">
            <a:avLst/>
          </a:prstGeom>
        </p:spPr>
      </p:pic>
      <p:sp>
        <p:nvSpPr>
          <p:cNvPr id="2" name="Slide Number Placeholder 1">
            <a:extLst>
              <a:ext uri="{FF2B5EF4-FFF2-40B4-BE49-F238E27FC236}">
                <a16:creationId xmlns:a16="http://schemas.microsoft.com/office/drawing/2014/main" id="{247F73A0-37C2-714D-4D98-D1F9180FA130}"/>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pic>
        <p:nvPicPr>
          <p:cNvPr id="9" name="Picture 8" descr="A picture containing text, font, graphics, screenshot&#10;&#10;Description automatically generated">
            <a:extLst>
              <a:ext uri="{FF2B5EF4-FFF2-40B4-BE49-F238E27FC236}">
                <a16:creationId xmlns:a16="http://schemas.microsoft.com/office/drawing/2014/main" id="{F438D37D-F54A-42AA-8D6C-4976FF6871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982" y="4990011"/>
            <a:ext cx="5379095" cy="2272992"/>
          </a:xfrm>
          <a:prstGeom prst="rect">
            <a:avLst/>
          </a:prstGeom>
        </p:spPr>
      </p:pic>
      <p:sp>
        <p:nvSpPr>
          <p:cNvPr id="12" name="Subtitle 2">
            <a:extLst>
              <a:ext uri="{FF2B5EF4-FFF2-40B4-BE49-F238E27FC236}">
                <a16:creationId xmlns:a16="http://schemas.microsoft.com/office/drawing/2014/main" id="{305CCB35-58E4-BE32-80BF-524859780BC7}"/>
              </a:ext>
            </a:extLst>
          </p:cNvPr>
          <p:cNvSpPr>
            <a:spLocks noGrp="1"/>
          </p:cNvSpPr>
          <p:nvPr>
            <p:ph type="subTitle" idx="1"/>
          </p:nvPr>
        </p:nvSpPr>
        <p:spPr>
          <a:xfrm>
            <a:off x="1143000" y="2684209"/>
            <a:ext cx="6858000" cy="1241711"/>
          </a:xfrm>
        </p:spPr>
        <p:txBody>
          <a:bodyPr>
            <a:normAutofit/>
          </a:bodyPr>
          <a:lstStyle/>
          <a:p>
            <a:r>
              <a:rPr lang="en-GB" sz="3600" b="1" dirty="0">
                <a:latin typeface="Century Gothic" panose="020B0502020202020204" pitchFamily="34" charset="0"/>
              </a:rPr>
              <a:t>Jobs That Can Save the Planet</a:t>
            </a:r>
          </a:p>
          <a:p>
            <a:r>
              <a:rPr lang="en-GB" sz="3600" b="1" dirty="0">
                <a:latin typeface="Century Gothic" panose="020B0502020202020204" pitchFamily="34" charset="0"/>
              </a:rPr>
              <a:t>KS4 Short Lesson</a:t>
            </a:r>
          </a:p>
        </p:txBody>
      </p:sp>
      <p:grpSp>
        <p:nvGrpSpPr>
          <p:cNvPr id="13" name="Group 12">
            <a:extLst>
              <a:ext uri="{FF2B5EF4-FFF2-40B4-BE49-F238E27FC236}">
                <a16:creationId xmlns:a16="http://schemas.microsoft.com/office/drawing/2014/main" id="{C3060B3C-1432-3019-10A5-C301CE36F6F2}"/>
              </a:ext>
            </a:extLst>
          </p:cNvPr>
          <p:cNvGrpSpPr/>
          <p:nvPr/>
        </p:nvGrpSpPr>
        <p:grpSpPr>
          <a:xfrm>
            <a:off x="1036520" y="4591289"/>
            <a:ext cx="7070960" cy="791711"/>
            <a:chOff x="1036520" y="4487062"/>
            <a:chExt cx="7070960" cy="791711"/>
          </a:xfrm>
        </p:grpSpPr>
        <p:pic>
          <p:nvPicPr>
            <p:cNvPr id="14" name="Picture 13" descr="A picture containing screenshot, graphics, font, graphic design&#10;&#10;Description automatically generated">
              <a:extLst>
                <a:ext uri="{FF2B5EF4-FFF2-40B4-BE49-F238E27FC236}">
                  <a16:creationId xmlns:a16="http://schemas.microsoft.com/office/drawing/2014/main" id="{B8E5A95F-7BD0-0BE8-9E22-B2A79DC9ECA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51035" y="4655126"/>
              <a:ext cx="3017554" cy="455584"/>
            </a:xfrm>
            <a:prstGeom prst="rect">
              <a:avLst/>
            </a:prstGeom>
          </p:spPr>
        </p:pic>
        <p:pic>
          <p:nvPicPr>
            <p:cNvPr id="15" name="Picture 14">
              <a:extLst>
                <a:ext uri="{FF2B5EF4-FFF2-40B4-BE49-F238E27FC236}">
                  <a16:creationId xmlns:a16="http://schemas.microsoft.com/office/drawing/2014/main" id="{69AF51BF-476B-6A7B-E79C-ED266E453DD3}"/>
                </a:ext>
              </a:extLst>
            </p:cNvPr>
            <p:cNvPicPr>
              <a:picLocks noChangeAspect="1"/>
            </p:cNvPicPr>
            <p:nvPr/>
          </p:nvPicPr>
          <p:blipFill>
            <a:blip r:embed="rId6"/>
            <a:stretch>
              <a:fillRect/>
            </a:stretch>
          </p:blipFill>
          <p:spPr>
            <a:xfrm>
              <a:off x="7044449" y="4487062"/>
              <a:ext cx="1063031" cy="791711"/>
            </a:xfrm>
            <a:prstGeom prst="rect">
              <a:avLst/>
            </a:prstGeom>
          </p:spPr>
        </p:pic>
        <p:sp>
          <p:nvSpPr>
            <p:cNvPr id="16" name="TextBox 15">
              <a:extLst>
                <a:ext uri="{FF2B5EF4-FFF2-40B4-BE49-F238E27FC236}">
                  <a16:creationId xmlns:a16="http://schemas.microsoft.com/office/drawing/2014/main" id="{F6ABE46F-FB4F-B1DB-32C4-E4971BF58AD7}"/>
                </a:ext>
              </a:extLst>
            </p:cNvPr>
            <p:cNvSpPr txBox="1"/>
            <p:nvPr/>
          </p:nvSpPr>
          <p:spPr>
            <a:xfrm>
              <a:off x="1036520" y="4713641"/>
              <a:ext cx="2074773" cy="338554"/>
            </a:xfrm>
            <a:prstGeom prst="rect">
              <a:avLst/>
            </a:prstGeom>
            <a:noFill/>
          </p:spPr>
          <p:txBody>
            <a:bodyPr wrap="square" rtlCol="0">
              <a:spAutoFit/>
            </a:bodyPr>
            <a:lstStyle/>
            <a:p>
              <a:pPr algn="ctr"/>
              <a:r>
                <a:rPr lang="en-GB" sz="1600" i="1" dirty="0">
                  <a:latin typeface="Century Gothic" panose="020B0502020202020204" pitchFamily="34" charset="0"/>
                </a:rPr>
                <a:t>In association with</a:t>
              </a:r>
            </a:p>
          </p:txBody>
        </p:sp>
        <p:sp>
          <p:nvSpPr>
            <p:cNvPr id="17" name="TextBox 16">
              <a:extLst>
                <a:ext uri="{FF2B5EF4-FFF2-40B4-BE49-F238E27FC236}">
                  <a16:creationId xmlns:a16="http://schemas.microsoft.com/office/drawing/2014/main" id="{C6DFEEAD-ADC7-E4C8-5DC7-6981D4C1BC19}"/>
                </a:ext>
              </a:extLst>
            </p:cNvPr>
            <p:cNvSpPr txBox="1"/>
            <p:nvPr/>
          </p:nvSpPr>
          <p:spPr>
            <a:xfrm>
              <a:off x="6208331" y="4713641"/>
              <a:ext cx="796376" cy="338554"/>
            </a:xfrm>
            <a:prstGeom prst="rect">
              <a:avLst/>
            </a:prstGeom>
            <a:noFill/>
          </p:spPr>
          <p:txBody>
            <a:bodyPr wrap="square" rtlCol="0">
              <a:spAutoFit/>
            </a:bodyPr>
            <a:lstStyle/>
            <a:p>
              <a:pPr algn="ctr"/>
              <a:r>
                <a:rPr lang="en-GB" sz="1600" i="1" dirty="0">
                  <a:latin typeface="Century Gothic" panose="020B0502020202020204" pitchFamily="34" charset="0"/>
                </a:rPr>
                <a:t>and</a:t>
              </a:r>
            </a:p>
          </p:txBody>
        </p:sp>
      </p:grpSp>
    </p:spTree>
    <p:extLst>
      <p:ext uri="{BB962C8B-B14F-4D97-AF65-F5344CB8AC3E}">
        <p14:creationId xmlns:p14="http://schemas.microsoft.com/office/powerpoint/2010/main" val="310618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entury Gothic" panose="020B0502020202020204" pitchFamily="34" charset="0"/>
              <a:ea typeface="Century Gothic"/>
              <a:cs typeface="Century Gothic"/>
              <a:sym typeface="Century Gothic"/>
            </a:endParaRP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6794D795-B50F-D89F-A573-622EDB05F992}"/>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6" name="Pentagon 20">
            <a:extLst>
              <a:ext uri="{FF2B5EF4-FFF2-40B4-BE49-F238E27FC236}">
                <a16:creationId xmlns:a16="http://schemas.microsoft.com/office/drawing/2014/main" id="{02815EF4-BF8F-5F64-F9DB-D808AE05AEB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7" name="Shape 114">
            <a:extLst>
              <a:ext uri="{FF2B5EF4-FFF2-40B4-BE49-F238E27FC236}">
                <a16:creationId xmlns:a16="http://schemas.microsoft.com/office/drawing/2014/main" id="{7ABC2C90-DB77-6710-D27E-4CA42686310D}"/>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do you know about climate change?</a:t>
            </a:r>
          </a:p>
        </p:txBody>
      </p:sp>
      <p:sp>
        <p:nvSpPr>
          <p:cNvPr id="2" name="Oval 1">
            <a:extLst>
              <a:ext uri="{FF2B5EF4-FFF2-40B4-BE49-F238E27FC236}">
                <a16:creationId xmlns:a16="http://schemas.microsoft.com/office/drawing/2014/main" id="{751F5CE0-BC94-0634-F1BA-B318A01124E3}"/>
              </a:ext>
            </a:extLst>
          </p:cNvPr>
          <p:cNvSpPr/>
          <p:nvPr/>
        </p:nvSpPr>
        <p:spPr>
          <a:xfrm>
            <a:off x="5401308" y="1868445"/>
            <a:ext cx="3221210" cy="3132373"/>
          </a:xfrm>
          <a:prstGeom prst="ellipse">
            <a:avLst/>
          </a:prstGeom>
          <a:gradFill flip="none" rotWithShape="1">
            <a:gsLst>
              <a:gs pos="63000">
                <a:schemeClr val="bg1">
                  <a:alpha val="0"/>
                </a:schemeClr>
              </a:gs>
              <a:gs pos="78000">
                <a:srgbClr val="9ECBEA"/>
              </a:gs>
              <a:gs pos="91000">
                <a:srgbClr val="9ECBEA"/>
              </a:gs>
              <a:gs pos="100000">
                <a:srgbClr val="D7F2F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5" name="Picture 4" descr="A picture containing icon&#10;&#10;Description automatically generated">
            <a:extLst>
              <a:ext uri="{FF2B5EF4-FFF2-40B4-BE49-F238E27FC236}">
                <a16:creationId xmlns:a16="http://schemas.microsoft.com/office/drawing/2014/main" id="{73118404-C70A-DBCF-FB4E-111DF7ED29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8878" y="1938775"/>
            <a:ext cx="3068122" cy="3068122"/>
          </a:xfrm>
          <a:prstGeom prst="rect">
            <a:avLst/>
          </a:prstGeom>
        </p:spPr>
      </p:pic>
      <p:sp>
        <p:nvSpPr>
          <p:cNvPr id="8" name="Rectangle: Rounded Corners 7">
            <a:extLst>
              <a:ext uri="{FF2B5EF4-FFF2-40B4-BE49-F238E27FC236}">
                <a16:creationId xmlns:a16="http://schemas.microsoft.com/office/drawing/2014/main" id="{8F639507-F5B9-79BE-DE98-AEF8628C9C7B}"/>
              </a:ext>
            </a:extLst>
          </p:cNvPr>
          <p:cNvSpPr/>
          <p:nvPr/>
        </p:nvSpPr>
        <p:spPr>
          <a:xfrm>
            <a:off x="491864" y="1466669"/>
            <a:ext cx="4231275" cy="931840"/>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Climate change</a:t>
            </a:r>
            <a:r>
              <a:rPr lang="en-GB" sz="1600" dirty="0">
                <a:solidFill>
                  <a:schemeClr val="tx1"/>
                </a:solidFill>
                <a:latin typeface="Century Gothic" panose="020B0502020202020204" pitchFamily="34" charset="0"/>
              </a:rPr>
              <a:t> is caused by </a:t>
            </a:r>
            <a:r>
              <a:rPr lang="en-GB" sz="1600" b="1" dirty="0">
                <a:solidFill>
                  <a:schemeClr val="tx1"/>
                </a:solidFill>
                <a:latin typeface="Century Gothic" panose="020B0502020202020204" pitchFamily="34" charset="0"/>
              </a:rPr>
              <a:t>increasing</a:t>
            </a:r>
            <a:r>
              <a:rPr lang="en-GB" sz="1600" dirty="0">
                <a:solidFill>
                  <a:schemeClr val="tx1"/>
                </a:solidFill>
                <a:latin typeface="Century Gothic" panose="020B0502020202020204" pitchFamily="34" charset="0"/>
              </a:rPr>
              <a:t> amounts of </a:t>
            </a:r>
            <a:r>
              <a:rPr lang="en-GB" sz="1600" b="1" dirty="0">
                <a:solidFill>
                  <a:schemeClr val="tx1"/>
                </a:solidFill>
                <a:latin typeface="Century Gothic" panose="020B0502020202020204" pitchFamily="34" charset="0"/>
              </a:rPr>
              <a:t>greenhouse gases </a:t>
            </a:r>
            <a:r>
              <a:rPr lang="en-GB" sz="1600" dirty="0">
                <a:solidFill>
                  <a:schemeClr val="tx1"/>
                </a:solidFill>
                <a:latin typeface="Century Gothic" panose="020B0502020202020204" pitchFamily="34" charset="0"/>
              </a:rPr>
              <a:t>in the </a:t>
            </a:r>
            <a:r>
              <a:rPr lang="en-GB" sz="1600" b="1" dirty="0">
                <a:solidFill>
                  <a:schemeClr val="tx1"/>
                </a:solidFill>
                <a:latin typeface="Century Gothic" panose="020B0502020202020204" pitchFamily="34" charset="0"/>
              </a:rPr>
              <a:t>atmosphere</a:t>
            </a:r>
            <a:r>
              <a:rPr lang="en-GB" sz="1600" dirty="0">
                <a:solidFill>
                  <a:schemeClr val="tx1"/>
                </a:solidFill>
                <a:latin typeface="Century Gothic" panose="020B0502020202020204" pitchFamily="34" charset="0"/>
              </a:rPr>
              <a:t>. </a:t>
            </a:r>
          </a:p>
        </p:txBody>
      </p:sp>
      <p:sp>
        <p:nvSpPr>
          <p:cNvPr id="9" name="Oval 8">
            <a:extLst>
              <a:ext uri="{FF2B5EF4-FFF2-40B4-BE49-F238E27FC236}">
                <a16:creationId xmlns:a16="http://schemas.microsoft.com/office/drawing/2014/main" id="{90AF928B-7933-ACBA-BB7B-8B4D99AFA138}"/>
              </a:ext>
            </a:extLst>
          </p:cNvPr>
          <p:cNvSpPr/>
          <p:nvPr/>
        </p:nvSpPr>
        <p:spPr>
          <a:xfrm>
            <a:off x="5401308" y="1862367"/>
            <a:ext cx="3225648" cy="3133266"/>
          </a:xfrm>
          <a:prstGeom prst="ellipse">
            <a:avLst/>
          </a:prstGeom>
          <a:gradFill flip="none" rotWithShape="1">
            <a:gsLst>
              <a:gs pos="0">
                <a:srgbClr val="5F5F5F"/>
              </a:gs>
              <a:gs pos="100000">
                <a:schemeClr val="accent1">
                  <a:lumMod val="30000"/>
                  <a:lumOff val="70000"/>
                  <a:alpha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 name="Picture 9">
            <a:extLst>
              <a:ext uri="{FF2B5EF4-FFF2-40B4-BE49-F238E27FC236}">
                <a16:creationId xmlns:a16="http://schemas.microsoft.com/office/drawing/2014/main" id="{9E973DFF-32B0-A596-3BF2-E2CA75606BC2}"/>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357779" y="2437720"/>
            <a:ext cx="633597" cy="564297"/>
          </a:xfrm>
          <a:prstGeom prst="rect">
            <a:avLst/>
          </a:prstGeom>
        </p:spPr>
      </p:pic>
      <p:pic>
        <p:nvPicPr>
          <p:cNvPr id="11" name="Picture 10" descr="Diagram&#10;&#10;Description automatically generated">
            <a:extLst>
              <a:ext uri="{FF2B5EF4-FFF2-40B4-BE49-F238E27FC236}">
                <a16:creationId xmlns:a16="http://schemas.microsoft.com/office/drawing/2014/main" id="{39ED5665-8590-CD65-C8E9-A67FC985CE4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4794" b="-6240"/>
          <a:stretch/>
        </p:blipFill>
        <p:spPr>
          <a:xfrm rot="199323">
            <a:off x="7274054" y="3945563"/>
            <a:ext cx="713732" cy="555681"/>
          </a:xfrm>
          <a:prstGeom prst="rect">
            <a:avLst/>
          </a:prstGeom>
        </p:spPr>
      </p:pic>
      <p:pic>
        <p:nvPicPr>
          <p:cNvPr id="12" name="Picture 11" descr="Diagram&#10;&#10;Description automatically generated">
            <a:extLst>
              <a:ext uri="{FF2B5EF4-FFF2-40B4-BE49-F238E27FC236}">
                <a16:creationId xmlns:a16="http://schemas.microsoft.com/office/drawing/2014/main" id="{F923D125-E209-81FB-6611-C839BEFDFA6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8229"/>
          <a:stretch/>
        </p:blipFill>
        <p:spPr>
          <a:xfrm>
            <a:off x="6988048" y="2532430"/>
            <a:ext cx="913118" cy="545641"/>
          </a:xfrm>
          <a:prstGeom prst="rect">
            <a:avLst/>
          </a:prstGeom>
        </p:spPr>
      </p:pic>
      <p:pic>
        <p:nvPicPr>
          <p:cNvPr id="13" name="Picture 12" descr="Diagram&#10;&#10;Description automatically generated">
            <a:extLst>
              <a:ext uri="{FF2B5EF4-FFF2-40B4-BE49-F238E27FC236}">
                <a16:creationId xmlns:a16="http://schemas.microsoft.com/office/drawing/2014/main" id="{2D89E845-09EB-B4BC-45CF-AE710F9BD99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4257"/>
          <a:stretch/>
        </p:blipFill>
        <p:spPr>
          <a:xfrm>
            <a:off x="6429552" y="3975588"/>
            <a:ext cx="491954" cy="350263"/>
          </a:xfrm>
          <a:prstGeom prst="rect">
            <a:avLst/>
          </a:prstGeom>
        </p:spPr>
      </p:pic>
      <p:pic>
        <p:nvPicPr>
          <p:cNvPr id="14" name="Picture 13" descr="Diagram&#10;&#10;Description automatically generated">
            <a:extLst>
              <a:ext uri="{FF2B5EF4-FFF2-40B4-BE49-F238E27FC236}">
                <a16:creationId xmlns:a16="http://schemas.microsoft.com/office/drawing/2014/main" id="{C3273C80-0F58-ED6C-2E24-AF5024CC1FB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746165" y="2977565"/>
            <a:ext cx="633598" cy="368407"/>
          </a:xfrm>
          <a:prstGeom prst="rect">
            <a:avLst/>
          </a:prstGeom>
        </p:spPr>
      </p:pic>
      <p:pic>
        <p:nvPicPr>
          <p:cNvPr id="29" name="Picture 28">
            <a:extLst>
              <a:ext uri="{FF2B5EF4-FFF2-40B4-BE49-F238E27FC236}">
                <a16:creationId xmlns:a16="http://schemas.microsoft.com/office/drawing/2014/main" id="{A05ACA5F-FCC1-76D4-5B43-E21B60C86C61}"/>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7391600" y="2971517"/>
            <a:ext cx="633597" cy="564297"/>
          </a:xfrm>
          <a:prstGeom prst="rect">
            <a:avLst/>
          </a:prstGeom>
        </p:spPr>
      </p:pic>
      <p:pic>
        <p:nvPicPr>
          <p:cNvPr id="30" name="Picture 29">
            <a:extLst>
              <a:ext uri="{FF2B5EF4-FFF2-40B4-BE49-F238E27FC236}">
                <a16:creationId xmlns:a16="http://schemas.microsoft.com/office/drawing/2014/main" id="{FDC34BD0-19C9-F015-65E8-23EF09AFC6E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245581" y="3302473"/>
            <a:ext cx="633597" cy="564297"/>
          </a:xfrm>
          <a:prstGeom prst="rect">
            <a:avLst/>
          </a:prstGeom>
        </p:spPr>
      </p:pic>
      <p:sp>
        <p:nvSpPr>
          <p:cNvPr id="31" name="Rectangle: Rounded Corners 30">
            <a:extLst>
              <a:ext uri="{FF2B5EF4-FFF2-40B4-BE49-F238E27FC236}">
                <a16:creationId xmlns:a16="http://schemas.microsoft.com/office/drawing/2014/main" id="{4AFA7EA2-7F63-EF4F-A1FA-2C88648D16ED}"/>
              </a:ext>
            </a:extLst>
          </p:cNvPr>
          <p:cNvSpPr/>
          <p:nvPr/>
        </p:nvSpPr>
        <p:spPr>
          <a:xfrm>
            <a:off x="491862" y="4445043"/>
            <a:ext cx="4231275" cy="1008000"/>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Class activity (1-2 mins)</a:t>
            </a:r>
          </a:p>
          <a:p>
            <a:pPr algn="ctr"/>
            <a:r>
              <a:rPr lang="en-GB" sz="1600" dirty="0">
                <a:solidFill>
                  <a:schemeClr val="tx1"/>
                </a:solidFill>
                <a:latin typeface="Century Gothic" panose="020B0502020202020204" pitchFamily="34" charset="0"/>
              </a:rPr>
              <a:t>Which processes do you think release carbon dioxide into the atmosphere?</a:t>
            </a:r>
          </a:p>
        </p:txBody>
      </p:sp>
      <p:sp>
        <p:nvSpPr>
          <p:cNvPr id="1024" name="Rectangle: Rounded Corners 1023">
            <a:extLst>
              <a:ext uri="{FF2B5EF4-FFF2-40B4-BE49-F238E27FC236}">
                <a16:creationId xmlns:a16="http://schemas.microsoft.com/office/drawing/2014/main" id="{32B02DB9-5F48-665B-9623-DE2A670F8181}"/>
              </a:ext>
            </a:extLst>
          </p:cNvPr>
          <p:cNvSpPr/>
          <p:nvPr/>
        </p:nvSpPr>
        <p:spPr>
          <a:xfrm>
            <a:off x="491862" y="5738310"/>
            <a:ext cx="8135094" cy="701876"/>
          </a:xfrm>
          <a:prstGeom prst="roundRect">
            <a:avLst/>
          </a:prstGeom>
          <a:solidFill>
            <a:srgbClr val="6BA9D3"/>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A </a:t>
            </a:r>
            <a:r>
              <a:rPr lang="en-GB" sz="1600" b="1" dirty="0">
                <a:solidFill>
                  <a:schemeClr val="tx1"/>
                </a:solidFill>
                <a:latin typeface="Century Gothic" panose="020B0502020202020204" pitchFamily="34" charset="0"/>
              </a:rPr>
              <a:t>major</a:t>
            </a:r>
            <a:r>
              <a:rPr lang="en-GB" sz="1600" dirty="0">
                <a:solidFill>
                  <a:schemeClr val="tx1"/>
                </a:solidFill>
                <a:latin typeface="Century Gothic" panose="020B0502020202020204" pitchFamily="34" charset="0"/>
              </a:rPr>
              <a:t> way carbon dioxide is released is when </a:t>
            </a:r>
            <a:r>
              <a:rPr lang="en-GB" sz="1600" b="1" dirty="0">
                <a:solidFill>
                  <a:schemeClr val="tx1"/>
                </a:solidFill>
                <a:latin typeface="Century Gothic" panose="020B0502020202020204" pitchFamily="34" charset="0"/>
              </a:rPr>
              <a:t>fuels </a:t>
            </a:r>
            <a:r>
              <a:rPr lang="en-GB" sz="1600" dirty="0">
                <a:solidFill>
                  <a:schemeClr val="tx1"/>
                </a:solidFill>
                <a:latin typeface="Century Gothic" panose="020B0502020202020204" pitchFamily="34" charset="0"/>
              </a:rPr>
              <a:t>are burned to </a:t>
            </a:r>
            <a:r>
              <a:rPr lang="en-GB" sz="1600" b="1" dirty="0">
                <a:solidFill>
                  <a:schemeClr val="tx1"/>
                </a:solidFill>
                <a:latin typeface="Century Gothic" panose="020B0502020202020204" pitchFamily="34" charset="0"/>
              </a:rPr>
              <a:t>generate power </a:t>
            </a:r>
            <a:r>
              <a:rPr lang="en-GB" sz="1600" dirty="0">
                <a:solidFill>
                  <a:schemeClr val="tx1"/>
                </a:solidFill>
                <a:latin typeface="Century Gothic" panose="020B0502020202020204" pitchFamily="34" charset="0"/>
              </a:rPr>
              <a:t>for activities like transport, electricity generation and powering machines.</a:t>
            </a:r>
            <a:endParaRPr lang="en-GB" sz="1600" b="1" dirty="0">
              <a:solidFill>
                <a:schemeClr val="tx1"/>
              </a:solidFill>
              <a:latin typeface="Century Gothic" panose="020B0502020202020204" pitchFamily="34" charset="0"/>
            </a:endParaRPr>
          </a:p>
        </p:txBody>
      </p:sp>
      <p:sp>
        <p:nvSpPr>
          <p:cNvPr id="1025" name="Rectangle: Rounded Corners 1024">
            <a:extLst>
              <a:ext uri="{FF2B5EF4-FFF2-40B4-BE49-F238E27FC236}">
                <a16:creationId xmlns:a16="http://schemas.microsoft.com/office/drawing/2014/main" id="{F240C7B0-1A26-C8E9-38CD-134B5AEA08F7}"/>
              </a:ext>
            </a:extLst>
          </p:cNvPr>
          <p:cNvSpPr/>
          <p:nvPr/>
        </p:nvSpPr>
        <p:spPr>
          <a:xfrm>
            <a:off x="491864" y="2683776"/>
            <a:ext cx="4231275" cy="1476000"/>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Greenhouse gases in the atmosphere </a:t>
            </a:r>
            <a:r>
              <a:rPr lang="en-GB" sz="1600" b="1" dirty="0">
                <a:solidFill>
                  <a:schemeClr val="tx1"/>
                </a:solidFill>
                <a:latin typeface="Century Gothic" panose="020B0502020202020204" pitchFamily="34" charset="0"/>
              </a:rPr>
              <a:t>trap heat</a:t>
            </a:r>
            <a:r>
              <a:rPr lang="en-GB" sz="1600" dirty="0">
                <a:solidFill>
                  <a:schemeClr val="tx1"/>
                </a:solidFill>
                <a:latin typeface="Century Gothic" panose="020B0502020202020204" pitchFamily="34" charset="0"/>
              </a:rPr>
              <a:t> on Earth. The most commonly released greenhouse gas is </a:t>
            </a:r>
            <a:r>
              <a:rPr lang="en-GB" sz="1600" b="1" dirty="0">
                <a:solidFill>
                  <a:schemeClr val="tx1"/>
                </a:solidFill>
                <a:latin typeface="Century Gothic" panose="020B0502020202020204" pitchFamily="34" charset="0"/>
              </a:rPr>
              <a:t>carbon dioxide </a:t>
            </a:r>
            <a:r>
              <a:rPr lang="en-GB" sz="1600" dirty="0">
                <a:solidFill>
                  <a:schemeClr val="tx1"/>
                </a:solidFill>
                <a:latin typeface="Century Gothic" panose="020B0502020202020204" pitchFamily="34" charset="0"/>
              </a:rPr>
              <a:t>(CO</a:t>
            </a:r>
            <a:r>
              <a:rPr lang="en-GB" sz="1600" baseline="-25000" dirty="0">
                <a:solidFill>
                  <a:schemeClr val="tx1"/>
                </a:solidFill>
                <a:latin typeface="Century Gothic" panose="020B0502020202020204" pitchFamily="34" charset="0"/>
              </a:rPr>
              <a:t>2</a:t>
            </a:r>
            <a:r>
              <a:rPr lang="en-GB" sz="1600" dirty="0">
                <a:solidFill>
                  <a:schemeClr val="tx1"/>
                </a:solidFill>
                <a:latin typeface="Century Gothic" panose="020B0502020202020204" pitchFamily="34" charset="0"/>
              </a:rPr>
              <a:t>). Think of it like layering more blankets keeping heat in! </a:t>
            </a:r>
            <a:endParaRPr lang="en-GB" sz="16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346520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500"/>
                                        <p:tgtEl>
                                          <p:spTgt spid="10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24"/>
                                        </p:tgtEl>
                                        <p:attrNameLst>
                                          <p:attrName>style.visibility</p:attrName>
                                        </p:attrNameLst>
                                      </p:cBhvr>
                                      <p:to>
                                        <p:strVal val="visible"/>
                                      </p:to>
                                    </p:set>
                                    <p:animEffect transition="in" filter="fade">
                                      <p:cBhvr>
                                        <p:cTn id="21" dur="500"/>
                                        <p:tgtEl>
                                          <p:spTgt spid="102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25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0"/>
                                        </p:tgtEl>
                                      </p:cBhvr>
                                    </p:animEffect>
                                    <p:set>
                                      <p:cBhvr>
                                        <p:cTn id="79" dur="1" fill="hold">
                                          <p:stCondLst>
                                            <p:cond delay="499"/>
                                          </p:stCondLst>
                                        </p:cTn>
                                        <p:tgtEl>
                                          <p:spTgt spid="30"/>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31" grpId="0" animBg="1"/>
      <p:bldP spid="1024" grpId="0" animBg="1"/>
      <p:bldP spid="10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5FC705D-BFA4-48A7-9E5D-172D49303185}"/>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6" name="Picture 15" descr="Hand holding yellow flower up to sky">
            <a:extLst>
              <a:ext uri="{FF2B5EF4-FFF2-40B4-BE49-F238E27FC236}">
                <a16:creationId xmlns:a16="http://schemas.microsoft.com/office/drawing/2014/main" id="{62CAEA4C-6979-058C-8C9F-5A0EC07268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17796"/>
            <a:ext cx="9144000" cy="5840204"/>
          </a:xfrm>
          <a:prstGeom prst="rect">
            <a:avLst/>
          </a:prstGeom>
        </p:spPr>
      </p:pic>
      <p:sp>
        <p:nvSpPr>
          <p:cNvPr id="7" name="Rectangle: Rounded Corners 6">
            <a:extLst>
              <a:ext uri="{FF2B5EF4-FFF2-40B4-BE49-F238E27FC236}">
                <a16:creationId xmlns:a16="http://schemas.microsoft.com/office/drawing/2014/main" id="{F6E7FA61-78C4-4C66-A64A-3BD5578252E6}"/>
              </a:ext>
            </a:extLst>
          </p:cNvPr>
          <p:cNvSpPr/>
          <p:nvPr/>
        </p:nvSpPr>
        <p:spPr>
          <a:xfrm>
            <a:off x="361245" y="1367043"/>
            <a:ext cx="8410461" cy="945851"/>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Many businesses are working on environmental sustainability by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shrinking their carbon footprint</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cutting down on waste</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and</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reducing their water and energy use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to help the environment.</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23" name="Rectangle: Rounded Corners 22">
            <a:extLst>
              <a:ext uri="{FF2B5EF4-FFF2-40B4-BE49-F238E27FC236}">
                <a16:creationId xmlns:a16="http://schemas.microsoft.com/office/drawing/2014/main" id="{9272AE6E-3548-4C4B-941D-7835CD8E8A77}"/>
              </a:ext>
            </a:extLst>
          </p:cNvPr>
          <p:cNvSpPr/>
          <p:nvPr/>
        </p:nvSpPr>
        <p:spPr>
          <a:xfrm>
            <a:off x="4954645" y="3933803"/>
            <a:ext cx="3817061" cy="1475592"/>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Sustainability</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to a business could mean saving money, having a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good reputation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with customers, and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making a difference to the planet itself</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0ADAFFF6-6E1F-9D8B-058F-4076775ED97D}"/>
              </a:ext>
            </a:extLst>
          </p:cNvPr>
          <p:cNvSpPr/>
          <p:nvPr/>
        </p:nvSpPr>
        <p:spPr>
          <a:xfrm>
            <a:off x="364008" y="5592436"/>
            <a:ext cx="3990596" cy="945851"/>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Carbon footprint</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amount of carbon released to the atmosphere.  </a:t>
            </a:r>
          </a:p>
        </p:txBody>
      </p:sp>
      <p:sp>
        <p:nvSpPr>
          <p:cNvPr id="15" name="Rectangle: Rounded Corners 14">
            <a:extLst>
              <a:ext uri="{FF2B5EF4-FFF2-40B4-BE49-F238E27FC236}">
                <a16:creationId xmlns:a16="http://schemas.microsoft.com/office/drawing/2014/main" id="{B4996502-A763-4D0F-0CF2-DC1D37DC288A}"/>
              </a:ext>
            </a:extLst>
          </p:cNvPr>
          <p:cNvSpPr/>
          <p:nvPr/>
        </p:nvSpPr>
        <p:spPr>
          <a:xfrm>
            <a:off x="4569238" y="5598549"/>
            <a:ext cx="4202468" cy="933625"/>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Sustainability</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Causing little or no damage to the environment over a long period of time.  </a:t>
            </a:r>
          </a:p>
        </p:txBody>
      </p:sp>
      <p:pic>
        <p:nvPicPr>
          <p:cNvPr id="3" name="Picture 2" descr="Careers and Enterprise Company">
            <a:extLst>
              <a:ext uri="{FF2B5EF4-FFF2-40B4-BE49-F238E27FC236}">
                <a16:creationId xmlns:a16="http://schemas.microsoft.com/office/drawing/2014/main" id="{F6B22730-3804-4B6D-6CEA-ACC229E1679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F6A83303-ADC2-9D98-462C-9E458DEB428F}"/>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8" name="Pentagon 20">
            <a:extLst>
              <a:ext uri="{FF2B5EF4-FFF2-40B4-BE49-F238E27FC236}">
                <a16:creationId xmlns:a16="http://schemas.microsoft.com/office/drawing/2014/main" id="{32B77578-533F-CDDA-24C2-2E95602782AD}"/>
              </a:ext>
            </a:extLst>
          </p:cNvPr>
          <p:cNvSpPr/>
          <p:nvPr/>
        </p:nvSpPr>
        <p:spPr>
          <a:xfrm>
            <a:off x="0" y="185999"/>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9" name="Shape 114">
            <a:extLst>
              <a:ext uri="{FF2B5EF4-FFF2-40B4-BE49-F238E27FC236}">
                <a16:creationId xmlns:a16="http://schemas.microsoft.com/office/drawing/2014/main" id="{A056C684-252C-C20D-B291-DD6AD6912C14}"/>
              </a:ext>
            </a:extLst>
          </p:cNvPr>
          <p:cNvSpPr/>
          <p:nvPr/>
        </p:nvSpPr>
        <p:spPr>
          <a:xfrm>
            <a:off x="755934" y="188470"/>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do you know about climate change?</a:t>
            </a:r>
          </a:p>
        </p:txBody>
      </p:sp>
      <p:sp>
        <p:nvSpPr>
          <p:cNvPr id="4" name="Rectangle: Rounded Corners 3">
            <a:extLst>
              <a:ext uri="{FF2B5EF4-FFF2-40B4-BE49-F238E27FC236}">
                <a16:creationId xmlns:a16="http://schemas.microsoft.com/office/drawing/2014/main" id="{94FE6254-3E13-7862-AE68-137DF18FB59C}"/>
              </a:ext>
            </a:extLst>
          </p:cNvPr>
          <p:cNvSpPr/>
          <p:nvPr/>
        </p:nvSpPr>
        <p:spPr>
          <a:xfrm>
            <a:off x="4954644" y="2502047"/>
            <a:ext cx="3817061" cy="1242603"/>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The environment is damaged by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pollution, loss of habitats and loss of diversity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as well as the impact of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climate change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254496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15"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2">
            <a:extLst>
              <a:ext uri="{FF2B5EF4-FFF2-40B4-BE49-F238E27FC236}">
                <a16:creationId xmlns:a16="http://schemas.microsoft.com/office/drawing/2014/main" id="{25FC705D-BFA4-48A7-9E5D-172D49303185}"/>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7" name="Picture 16" descr="Photograph of the earth">
            <a:extLst>
              <a:ext uri="{FF2B5EF4-FFF2-40B4-BE49-F238E27FC236}">
                <a16:creationId xmlns:a16="http://schemas.microsoft.com/office/drawing/2014/main" id="{0B744A77-8170-FBC5-D400-6F4425710E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30" y="1017796"/>
            <a:ext cx="9144000" cy="5840204"/>
          </a:xfrm>
          <a:prstGeom prst="rect">
            <a:avLst/>
          </a:prstGeom>
        </p:spPr>
      </p:pic>
      <p:sp>
        <p:nvSpPr>
          <p:cNvPr id="7" name="Rectangle: Rounded Corners 6">
            <a:extLst>
              <a:ext uri="{FF2B5EF4-FFF2-40B4-BE49-F238E27FC236}">
                <a16:creationId xmlns:a16="http://schemas.microsoft.com/office/drawing/2014/main" id="{F6E7FA61-78C4-4C66-A64A-3BD5578252E6}"/>
              </a:ext>
            </a:extLst>
          </p:cNvPr>
          <p:cNvSpPr/>
          <p:nvPr/>
        </p:nvSpPr>
        <p:spPr>
          <a:xfrm>
            <a:off x="354143" y="2686514"/>
            <a:ext cx="8410525" cy="623655"/>
          </a:xfrm>
          <a:prstGeom prst="roundRect">
            <a:avLst/>
          </a:prstGeom>
          <a:solidFill>
            <a:srgbClr val="08C8C4"/>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aim is for businesses to become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“carbon neutral”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or to be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“net-zero”</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23" name="Rectangle: Rounded Corners 22">
            <a:extLst>
              <a:ext uri="{FF2B5EF4-FFF2-40B4-BE49-F238E27FC236}">
                <a16:creationId xmlns:a16="http://schemas.microsoft.com/office/drawing/2014/main" id="{9272AE6E-3548-4C4B-941D-7835CD8E8A77}"/>
              </a:ext>
            </a:extLst>
          </p:cNvPr>
          <p:cNvSpPr/>
          <p:nvPr/>
        </p:nvSpPr>
        <p:spPr>
          <a:xfrm>
            <a:off x="354143" y="5237018"/>
            <a:ext cx="3990597" cy="1319904"/>
          </a:xfrm>
          <a:prstGeom prst="roundRect">
            <a:avLst/>
          </a:prstGeom>
          <a:solidFill>
            <a:srgbClr val="E58F8F"/>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Since 1990, the </a:t>
            </a:r>
            <a:r>
              <a:rPr lang="en-GB" sz="1600" b="1" dirty="0">
                <a:solidFill>
                  <a:schemeClr val="tx1"/>
                </a:solidFill>
                <a:latin typeface="Century Gothic" panose="020B0502020202020204" pitchFamily="34" charset="0"/>
              </a:rPr>
              <a:t>UK has almost halved greenhouse gas emissions</a:t>
            </a:r>
            <a:r>
              <a:rPr lang="en-GB" sz="1600" dirty="0">
                <a:solidFill>
                  <a:schemeClr val="tx1"/>
                </a:solidFill>
                <a:latin typeface="Century Gothic" panose="020B0502020202020204" pitchFamily="34" charset="0"/>
              </a:rPr>
              <a:t>, and in 2019 the UK set a </a:t>
            </a:r>
            <a:r>
              <a:rPr lang="en-GB" sz="1600" b="1" dirty="0">
                <a:solidFill>
                  <a:schemeClr val="tx1"/>
                </a:solidFill>
                <a:latin typeface="Century Gothic" panose="020B0502020202020204" pitchFamily="34" charset="0"/>
              </a:rPr>
              <a:t>target of reaching net-zero emissions by 2050</a:t>
            </a:r>
            <a:r>
              <a:rPr lang="en-GB" sz="1600" dirty="0">
                <a:solidFill>
                  <a:schemeClr val="tx1"/>
                </a:solidFill>
                <a:latin typeface="Century Gothic" panose="020B0502020202020204" pitchFamily="34" charset="0"/>
              </a:rPr>
              <a:t>. </a:t>
            </a:r>
            <a:endPar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0ADAFFF6-6E1F-9D8B-058F-4076775ED97D}"/>
              </a:ext>
            </a:extLst>
          </p:cNvPr>
          <p:cNvSpPr/>
          <p:nvPr/>
        </p:nvSpPr>
        <p:spPr>
          <a:xfrm>
            <a:off x="379330" y="1258424"/>
            <a:ext cx="3970409" cy="1126136"/>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Carbon neutral</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Balancing emissions through offsetting activities.  </a:t>
            </a:r>
          </a:p>
        </p:txBody>
      </p:sp>
      <p:sp>
        <p:nvSpPr>
          <p:cNvPr id="15" name="Rectangle: Rounded Corners 14">
            <a:extLst>
              <a:ext uri="{FF2B5EF4-FFF2-40B4-BE49-F238E27FC236}">
                <a16:creationId xmlns:a16="http://schemas.microsoft.com/office/drawing/2014/main" id="{B4996502-A763-4D0F-0CF2-DC1D37DC288A}"/>
              </a:ext>
            </a:extLst>
          </p:cNvPr>
          <p:cNvSpPr/>
          <p:nvPr/>
        </p:nvSpPr>
        <p:spPr>
          <a:xfrm>
            <a:off x="4794260" y="1258424"/>
            <a:ext cx="3970409" cy="1126137"/>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Net-zero</a:t>
            </a:r>
          </a:p>
          <a:p>
            <a:pPr algn="ctr"/>
            <a:r>
              <a:rPr lang="en-GB" sz="1600" b="0" i="0" dirty="0">
                <a:solidFill>
                  <a:srgbClr val="222222"/>
                </a:solidFill>
                <a:effectLst/>
                <a:latin typeface="Century Gothic" panose="020B0502020202020204" pitchFamily="34" charset="0"/>
              </a:rPr>
              <a:t>Reducing greenhouse gases (GHG) emissions as much as possible and then offsetting any remaining.</a:t>
            </a:r>
            <a:endPar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pic>
        <p:nvPicPr>
          <p:cNvPr id="3" name="Picture 2" descr="Careers and Enterprise Company">
            <a:extLst>
              <a:ext uri="{FF2B5EF4-FFF2-40B4-BE49-F238E27FC236}">
                <a16:creationId xmlns:a16="http://schemas.microsoft.com/office/drawing/2014/main" id="{F6B22730-3804-4B6D-6CEA-ACC229E1679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C1BE7CDD-BB2C-5BD8-1C2F-26703C584A45}"/>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14" name="Rectangle: Rounded Corners 13">
            <a:extLst>
              <a:ext uri="{FF2B5EF4-FFF2-40B4-BE49-F238E27FC236}">
                <a16:creationId xmlns:a16="http://schemas.microsoft.com/office/drawing/2014/main" id="{59CECB24-6682-1D26-ADC9-B7C4FFC6F243}"/>
              </a:ext>
            </a:extLst>
          </p:cNvPr>
          <p:cNvSpPr/>
          <p:nvPr/>
        </p:nvSpPr>
        <p:spPr>
          <a:xfrm>
            <a:off x="4799260" y="5237018"/>
            <a:ext cx="3965409" cy="1357847"/>
          </a:xfrm>
          <a:prstGeom prst="roundRect">
            <a:avLst/>
          </a:prstGeom>
          <a:solidFill>
            <a:srgbClr val="6BA9D3"/>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Over the next few slides, we will look closely at how you can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find your future in a green career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and help</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to save the planet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p>
        </p:txBody>
      </p:sp>
      <p:sp>
        <p:nvSpPr>
          <p:cNvPr id="8" name="Pentagon 20">
            <a:extLst>
              <a:ext uri="{FF2B5EF4-FFF2-40B4-BE49-F238E27FC236}">
                <a16:creationId xmlns:a16="http://schemas.microsoft.com/office/drawing/2014/main" id="{C56AEB77-07F7-BBDD-C5EE-54FD0AAD28AC}"/>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1</a:t>
            </a:r>
          </a:p>
        </p:txBody>
      </p:sp>
      <p:sp>
        <p:nvSpPr>
          <p:cNvPr id="9" name="Shape 114">
            <a:extLst>
              <a:ext uri="{FF2B5EF4-FFF2-40B4-BE49-F238E27FC236}">
                <a16:creationId xmlns:a16="http://schemas.microsoft.com/office/drawing/2014/main" id="{DA094554-9116-2804-8C0A-4CC51BE12672}"/>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do you know about climate change?</a:t>
            </a:r>
          </a:p>
        </p:txBody>
      </p:sp>
      <p:sp>
        <p:nvSpPr>
          <p:cNvPr id="4" name="Rectangle: Rounded Corners 3">
            <a:extLst>
              <a:ext uri="{FF2B5EF4-FFF2-40B4-BE49-F238E27FC236}">
                <a16:creationId xmlns:a16="http://schemas.microsoft.com/office/drawing/2014/main" id="{E3572386-73C2-9568-3433-7BC0A4A11C76}"/>
              </a:ext>
            </a:extLst>
          </p:cNvPr>
          <p:cNvSpPr/>
          <p:nvPr/>
        </p:nvSpPr>
        <p:spPr>
          <a:xfrm>
            <a:off x="379330" y="3785397"/>
            <a:ext cx="3970409" cy="945850"/>
          </a:xfrm>
          <a:prstGeom prst="roundRect">
            <a:avLst/>
          </a:prstGeom>
          <a:solidFill>
            <a:srgbClr val="DFDEDB"/>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Offsetting</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Activities to remove carbon such as planting trees.  </a:t>
            </a:r>
          </a:p>
        </p:txBody>
      </p:sp>
    </p:spTree>
    <p:extLst>
      <p:ext uri="{BB962C8B-B14F-4D97-AF65-F5344CB8AC3E}">
        <p14:creationId xmlns:p14="http://schemas.microsoft.com/office/powerpoint/2010/main" val="162003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0" name="Picture 9" descr="The surface level of grass on a golf course during sunrise">
            <a:extLst>
              <a:ext uri="{FF2B5EF4-FFF2-40B4-BE49-F238E27FC236}">
                <a16:creationId xmlns:a16="http://schemas.microsoft.com/office/drawing/2014/main" id="{9D32DBD5-C466-31DA-E36E-D4B226E5D9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17796"/>
            <a:ext cx="9144000" cy="5904250"/>
          </a:xfrm>
          <a:prstGeom prst="rect">
            <a:avLst/>
          </a:prstGeom>
        </p:spPr>
      </p:pic>
      <p:sp>
        <p:nvSpPr>
          <p:cNvPr id="3" name="Rectangle: Rounded Corners 2">
            <a:extLst>
              <a:ext uri="{FF2B5EF4-FFF2-40B4-BE49-F238E27FC236}">
                <a16:creationId xmlns:a16="http://schemas.microsoft.com/office/drawing/2014/main" id="{FD83C7F0-FCA8-624F-748D-0F3BD7012A45}"/>
              </a:ext>
            </a:extLst>
          </p:cNvPr>
          <p:cNvSpPr/>
          <p:nvPr/>
        </p:nvSpPr>
        <p:spPr>
          <a:xfrm>
            <a:off x="4915038" y="1498651"/>
            <a:ext cx="3599999" cy="1080000"/>
          </a:xfrm>
          <a:prstGeom prst="roundRect">
            <a:avLst/>
          </a:prstGeom>
          <a:solidFill>
            <a:srgbClr val="DFDEDB"/>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Definition: Green career</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 job that would help protect the environment in some way.  </a:t>
            </a:r>
          </a:p>
        </p:txBody>
      </p:sp>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2</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are green careers?</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2299A3C4-70F0-5264-B26A-AFEA881868E2}"/>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2" name="Rectangle: Rounded Corners 1">
            <a:extLst>
              <a:ext uri="{FF2B5EF4-FFF2-40B4-BE49-F238E27FC236}">
                <a16:creationId xmlns:a16="http://schemas.microsoft.com/office/drawing/2014/main" id="{CEAD8A38-2A79-183B-9B0F-8E03A780381D}"/>
              </a:ext>
            </a:extLst>
          </p:cNvPr>
          <p:cNvSpPr/>
          <p:nvPr/>
        </p:nvSpPr>
        <p:spPr>
          <a:xfrm>
            <a:off x="500051" y="5700515"/>
            <a:ext cx="8138437" cy="736642"/>
          </a:xfrm>
          <a:prstGeom prst="roundRect">
            <a:avLst/>
          </a:prstGeom>
          <a:solidFill>
            <a:srgbClr val="E58F8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Whether there is a particular career that you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aspire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to, or you just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want to be involved in saving the planet</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a green career could be a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great choice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for you.    </a:t>
            </a:r>
          </a:p>
        </p:txBody>
      </p:sp>
      <p:sp>
        <p:nvSpPr>
          <p:cNvPr id="9" name="Rectangle: Rounded Corners 8">
            <a:extLst>
              <a:ext uri="{FF2B5EF4-FFF2-40B4-BE49-F238E27FC236}">
                <a16:creationId xmlns:a16="http://schemas.microsoft.com/office/drawing/2014/main" id="{BFDDD21B-08E4-5DDC-8BB4-8DEBCDCBF6D5}"/>
              </a:ext>
            </a:extLst>
          </p:cNvPr>
          <p:cNvSpPr/>
          <p:nvPr/>
        </p:nvSpPr>
        <p:spPr>
          <a:xfrm>
            <a:off x="500051" y="4116851"/>
            <a:ext cx="8138437" cy="1281710"/>
          </a:xfrm>
          <a:prstGeom prst="roundRect">
            <a:avLst/>
          </a:prstGeom>
          <a:solidFill>
            <a:srgbClr val="08C8C4"/>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“Green career”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is a hard term to explain simply. It could mean an obviously “green” job like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creating and installing solar panels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or it could be more indirect, such as working as an accountant for a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company committed to reducing carbon emissions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to help save the planet. </a:t>
            </a:r>
          </a:p>
        </p:txBody>
      </p:sp>
      <p:sp>
        <p:nvSpPr>
          <p:cNvPr id="11" name="Rectangle: Rounded Corners 10">
            <a:extLst>
              <a:ext uri="{FF2B5EF4-FFF2-40B4-BE49-F238E27FC236}">
                <a16:creationId xmlns:a16="http://schemas.microsoft.com/office/drawing/2014/main" id="{4DC95CAC-B837-79B3-4390-55A16BAD8A8D}"/>
              </a:ext>
            </a:extLst>
          </p:cNvPr>
          <p:cNvSpPr/>
          <p:nvPr/>
        </p:nvSpPr>
        <p:spPr>
          <a:xfrm>
            <a:off x="500051" y="1502678"/>
            <a:ext cx="3852874" cy="1075974"/>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Discussion (2-4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When you hear the term “green careers”, what do you think about?</a:t>
            </a:r>
          </a:p>
        </p:txBody>
      </p:sp>
    </p:spTree>
    <p:extLst>
      <p:ext uri="{BB962C8B-B14F-4D97-AF65-F5344CB8AC3E}">
        <p14:creationId xmlns:p14="http://schemas.microsoft.com/office/powerpoint/2010/main" val="9669162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cks of gold coins">
            <a:extLst>
              <a:ext uri="{FF2B5EF4-FFF2-40B4-BE49-F238E27FC236}">
                <a16:creationId xmlns:a16="http://schemas.microsoft.com/office/drawing/2014/main" id="{1C1881BB-5F43-C0E5-3A7C-64C01B71A9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29" y="1015324"/>
            <a:ext cx="9144000" cy="5842675"/>
          </a:xfrm>
          <a:prstGeom prst="rect">
            <a:avLst/>
          </a:prstGeom>
        </p:spPr>
      </p:pic>
      <p:sp>
        <p:nvSpPr>
          <p:cNvPr id="4" name="Google Shape;329;p2">
            <a:extLst>
              <a:ext uri="{FF2B5EF4-FFF2-40B4-BE49-F238E27FC236}">
                <a16:creationId xmlns:a16="http://schemas.microsoft.com/office/drawing/2014/main" id="{9F572960-C25C-B255-2C52-C2BDF29E6046}"/>
              </a:ext>
            </a:extLst>
          </p:cNvPr>
          <p:cNvSpPr>
            <a:spLocks/>
          </p:cNvSpPr>
          <p:nvPr/>
        </p:nvSpPr>
        <p:spPr>
          <a:xfrm>
            <a:off x="0" y="1012853"/>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2</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What are green careers?</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
            <a:extLst>
              <a:ext uri="{FF2B5EF4-FFF2-40B4-BE49-F238E27FC236}">
                <a16:creationId xmlns:a16="http://schemas.microsoft.com/office/drawing/2014/main" id="{5494DB60-20B6-9970-884C-B5442EEF4716}"/>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5" name="Rectangle: Rounded Corners 4">
            <a:extLst>
              <a:ext uri="{FF2B5EF4-FFF2-40B4-BE49-F238E27FC236}">
                <a16:creationId xmlns:a16="http://schemas.microsoft.com/office/drawing/2014/main" id="{7883EA08-528A-C73D-202B-016F0DDAB235}"/>
              </a:ext>
            </a:extLst>
          </p:cNvPr>
          <p:cNvSpPr/>
          <p:nvPr/>
        </p:nvSpPr>
        <p:spPr>
          <a:xfrm>
            <a:off x="255370" y="2721742"/>
            <a:ext cx="3097430" cy="1510971"/>
          </a:xfrm>
          <a:prstGeom prst="roundRect">
            <a:avLst/>
          </a:prstGeom>
          <a:solidFill>
            <a:srgbClr val="08C8C4"/>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In 2020,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between 3-5% of the jobs in Surrey were in green careers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But, this is set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double</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meaning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thousands of new jobs</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sp>
        <p:nvSpPr>
          <p:cNvPr id="8" name="Rectangle: Rounded Corners 7">
            <a:extLst>
              <a:ext uri="{FF2B5EF4-FFF2-40B4-BE49-F238E27FC236}">
                <a16:creationId xmlns:a16="http://schemas.microsoft.com/office/drawing/2014/main" id="{B8E8B49B-79AA-D168-A8BF-BDDB6998545F}"/>
              </a:ext>
            </a:extLst>
          </p:cNvPr>
          <p:cNvSpPr/>
          <p:nvPr/>
        </p:nvSpPr>
        <p:spPr>
          <a:xfrm>
            <a:off x="255370" y="1328533"/>
            <a:ext cx="3097430" cy="1080000"/>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Nationally, green jobs are set to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rise by 600% by 2050</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 resulting in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2 million jobs.  </a:t>
            </a:r>
          </a:p>
        </p:txBody>
      </p:sp>
      <p:sp>
        <p:nvSpPr>
          <p:cNvPr id="9" name="Rectangle: Rounded Corners 8">
            <a:extLst>
              <a:ext uri="{FF2B5EF4-FFF2-40B4-BE49-F238E27FC236}">
                <a16:creationId xmlns:a16="http://schemas.microsoft.com/office/drawing/2014/main" id="{620385BC-B703-3531-E64F-FBD99CEFD215}"/>
              </a:ext>
            </a:extLst>
          </p:cNvPr>
          <p:cNvSpPr/>
          <p:nvPr/>
        </p:nvSpPr>
        <p:spPr>
          <a:xfrm>
            <a:off x="5791200" y="1333697"/>
            <a:ext cx="3097430" cy="1074836"/>
          </a:xfrm>
          <a:prstGeom prst="roundRect">
            <a:avLst/>
          </a:prstGeom>
          <a:solidFill>
            <a:srgbClr val="E58F8F"/>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same level of qualifications will mean </a:t>
            </a:r>
            <a:r>
              <a:rPr lang="en-GB" sz="1600" b="1" dirty="0">
                <a:solidFill>
                  <a:schemeClr val="tx1"/>
                </a:solidFill>
                <a:latin typeface="Century Gothic" panose="020B0502020202020204" pitchFamily="34" charset="0"/>
              </a:rPr>
              <a:t>8% higher wages </a:t>
            </a:r>
            <a:r>
              <a:rPr lang="en-GB" sz="1600" dirty="0">
                <a:solidFill>
                  <a:schemeClr val="tx1"/>
                </a:solidFill>
                <a:latin typeface="Century Gothic" panose="020B0502020202020204" pitchFamily="34" charset="0"/>
              </a:rPr>
              <a:t>in </a:t>
            </a:r>
            <a:r>
              <a:rPr lang="en-GB" sz="1600" b="1" dirty="0">
                <a:solidFill>
                  <a:schemeClr val="tx1"/>
                </a:solidFill>
                <a:latin typeface="Century Gothic" panose="020B0502020202020204" pitchFamily="34" charset="0"/>
              </a:rPr>
              <a:t>green jobs.  </a:t>
            </a:r>
          </a:p>
        </p:txBody>
      </p:sp>
      <p:sp>
        <p:nvSpPr>
          <p:cNvPr id="11" name="Rectangle: Rounded Corners 10">
            <a:extLst>
              <a:ext uri="{FF2B5EF4-FFF2-40B4-BE49-F238E27FC236}">
                <a16:creationId xmlns:a16="http://schemas.microsoft.com/office/drawing/2014/main" id="{A271E7E2-5278-5DA9-76CE-0949E6A416CA}"/>
              </a:ext>
            </a:extLst>
          </p:cNvPr>
          <p:cNvSpPr/>
          <p:nvPr/>
        </p:nvSpPr>
        <p:spPr>
          <a:xfrm>
            <a:off x="5796641" y="2721741"/>
            <a:ext cx="3091989" cy="1510971"/>
          </a:xfrm>
          <a:prstGeom prst="roundRect">
            <a:avLst/>
          </a:prstGeom>
          <a:solidFill>
            <a:srgbClr val="6BA9D3"/>
          </a:solidFill>
          <a:ln w="28575">
            <a:solidFill>
              <a:srgbClr val="575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Average salaries </a:t>
            </a:r>
            <a:r>
              <a:rPr lang="en-GB" sz="1600" dirty="0">
                <a:solidFill>
                  <a:schemeClr val="tx1"/>
                </a:solidFill>
                <a:latin typeface="Century Gothic" panose="020B0502020202020204" pitchFamily="34" charset="0"/>
              </a:rPr>
              <a:t>in net-zero roles are </a:t>
            </a:r>
            <a:r>
              <a:rPr lang="en-GB" sz="1600" b="1" dirty="0">
                <a:solidFill>
                  <a:schemeClr val="tx1"/>
                </a:solidFill>
                <a:latin typeface="Century Gothic" panose="020B0502020202020204" pitchFamily="34" charset="0"/>
              </a:rPr>
              <a:t>£42,600</a:t>
            </a:r>
            <a:r>
              <a:rPr lang="en-GB" sz="1600" dirty="0">
                <a:solidFill>
                  <a:schemeClr val="tx1"/>
                </a:solidFill>
                <a:latin typeface="Century Gothic" panose="020B0502020202020204" pitchFamily="34" charset="0"/>
              </a:rPr>
              <a:t>, compared to </a:t>
            </a:r>
            <a:r>
              <a:rPr lang="en-GB" sz="1600" b="1" dirty="0">
                <a:solidFill>
                  <a:schemeClr val="tx1"/>
                </a:solidFill>
                <a:latin typeface="Century Gothic" panose="020B0502020202020204" pitchFamily="34" charset="0"/>
              </a:rPr>
              <a:t>£33,400 </a:t>
            </a:r>
            <a:r>
              <a:rPr lang="en-GB" sz="1600" dirty="0">
                <a:solidFill>
                  <a:schemeClr val="tx1"/>
                </a:solidFill>
                <a:latin typeface="Century Gothic" panose="020B0502020202020204" pitchFamily="34" charset="0"/>
              </a:rPr>
              <a:t>in other roles.</a:t>
            </a:r>
          </a:p>
        </p:txBody>
      </p:sp>
    </p:spTree>
    <p:extLst>
      <p:ext uri="{BB962C8B-B14F-4D97-AF65-F5344CB8AC3E}">
        <p14:creationId xmlns:p14="http://schemas.microsoft.com/office/powerpoint/2010/main" val="360200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2" name="Picture 1" descr="A tree in the desert">
            <a:extLst>
              <a:ext uri="{FF2B5EF4-FFF2-40B4-BE49-F238E27FC236}">
                <a16:creationId xmlns:a16="http://schemas.microsoft.com/office/drawing/2014/main" id="{E828623F-875B-9FE4-516D-7943E15D4D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7571" r="17988" b="3021"/>
          <a:stretch/>
        </p:blipFill>
        <p:spPr>
          <a:xfrm>
            <a:off x="-2729" y="1017796"/>
            <a:ext cx="9146729" cy="5840204"/>
          </a:xfrm>
          <a:prstGeom prst="rect">
            <a:avLst/>
          </a:prstGeom>
        </p:spPr>
      </p:pic>
      <p:sp>
        <p:nvSpPr>
          <p:cNvPr id="8" name="Rectangle: Rounded Corners 7">
            <a:extLst>
              <a:ext uri="{FF2B5EF4-FFF2-40B4-BE49-F238E27FC236}">
                <a16:creationId xmlns:a16="http://schemas.microsoft.com/office/drawing/2014/main" id="{09A0EA0B-C774-1E11-B9EE-37C728B92EBA}"/>
              </a:ext>
            </a:extLst>
          </p:cNvPr>
          <p:cNvSpPr/>
          <p:nvPr/>
        </p:nvSpPr>
        <p:spPr>
          <a:xfrm>
            <a:off x="507716" y="1392686"/>
            <a:ext cx="7991121" cy="939646"/>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95000"/>
                    <a:lumOff val="5000"/>
                  </a:schemeClr>
                </a:solidFill>
                <a:latin typeface="Century Gothic" panose="020B0502020202020204" pitchFamily="34" charset="0"/>
                <a:cs typeface="Arial" panose="020B0604020202020204" pitchFamily="34" charset="0"/>
              </a:rPr>
              <a:t>Individual activity (2 mins)</a:t>
            </a:r>
          </a:p>
          <a:p>
            <a:pPr algn="ctr"/>
            <a:r>
              <a:rPr lang="en-GB" sz="1600" dirty="0">
                <a:solidFill>
                  <a:schemeClr val="tx1">
                    <a:lumMod val="95000"/>
                    <a:lumOff val="5000"/>
                  </a:schemeClr>
                </a:solidFill>
                <a:latin typeface="Century Gothic" panose="020B0502020202020204" pitchFamily="34" charset="0"/>
                <a:cs typeface="Arial" panose="020B0604020202020204" pitchFamily="34" charset="0"/>
              </a:rPr>
              <a:t>Write down 3 things that climate change could lead to. Click for some ideas if you’re not sure.</a:t>
            </a:r>
          </a:p>
        </p:txBody>
      </p:sp>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3</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400" b="1" dirty="0">
                <a:solidFill>
                  <a:schemeClr val="bg1"/>
                </a:solidFill>
                <a:latin typeface="Century Gothic" panose="020B0502020202020204" pitchFamily="34" charset="0"/>
                <a:ea typeface="Lato"/>
                <a:cs typeface="Lato"/>
                <a:sym typeface="Lato"/>
              </a:rPr>
              <a:t>Why are they important?</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6AC14762-76BE-3B8C-0BAB-1FBC0C139D61}"/>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3" name="Rectangle: Rounded Corners 2">
            <a:extLst>
              <a:ext uri="{FF2B5EF4-FFF2-40B4-BE49-F238E27FC236}">
                <a16:creationId xmlns:a16="http://schemas.microsoft.com/office/drawing/2014/main" id="{6775D983-7724-B45A-74F5-BA35D1A9A73E}"/>
              </a:ext>
            </a:extLst>
          </p:cNvPr>
          <p:cNvSpPr/>
          <p:nvPr/>
        </p:nvSpPr>
        <p:spPr>
          <a:xfrm>
            <a:off x="342064" y="2783171"/>
            <a:ext cx="6251080" cy="990000"/>
          </a:xfrm>
          <a:prstGeom prst="roundRect">
            <a:avLst/>
          </a:prstGeom>
          <a:solidFill>
            <a:srgbClr val="08C8C4"/>
          </a:solidFill>
          <a:ln w="28575">
            <a:solidFill>
              <a:schemeClr val="tx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Sea levels </a:t>
            </a:r>
            <a:r>
              <a:rPr lang="en-GB" sz="1600" dirty="0">
                <a:solidFill>
                  <a:schemeClr val="tx1"/>
                </a:solidFill>
                <a:latin typeface="Century Gothic" panose="020B0502020202020204" pitchFamily="34" charset="0"/>
              </a:rPr>
              <a:t>will </a:t>
            </a:r>
            <a:r>
              <a:rPr lang="en-GB" sz="1600" b="1" dirty="0">
                <a:solidFill>
                  <a:schemeClr val="tx1"/>
                </a:solidFill>
                <a:latin typeface="Century Gothic" panose="020B0502020202020204" pitchFamily="34" charset="0"/>
              </a:rPr>
              <a:t>increase</a:t>
            </a:r>
            <a:r>
              <a:rPr lang="en-GB" sz="1600" dirty="0">
                <a:solidFill>
                  <a:schemeClr val="tx1"/>
                </a:solidFill>
                <a:latin typeface="Century Gothic" panose="020B0502020202020204" pitchFamily="34" charset="0"/>
              </a:rPr>
              <a:t> if ice, particularly in polar regions, keeps melting. Many </a:t>
            </a:r>
            <a:r>
              <a:rPr lang="en-GB" sz="1600" b="1" dirty="0">
                <a:solidFill>
                  <a:schemeClr val="tx1"/>
                </a:solidFill>
                <a:latin typeface="Century Gothic" panose="020B0502020202020204" pitchFamily="34" charset="0"/>
              </a:rPr>
              <a:t>low-lying areas</a:t>
            </a:r>
            <a:r>
              <a:rPr lang="en-GB" sz="1600" dirty="0">
                <a:solidFill>
                  <a:schemeClr val="tx1"/>
                </a:solidFill>
                <a:latin typeface="Century Gothic" panose="020B0502020202020204" pitchFamily="34" charset="0"/>
              </a:rPr>
              <a:t>,</a:t>
            </a:r>
            <a:r>
              <a:rPr lang="en-GB" sz="1600" b="1" dirty="0">
                <a:solidFill>
                  <a:schemeClr val="tx1"/>
                </a:solidFill>
                <a:latin typeface="Century Gothic" panose="020B0502020202020204" pitchFamily="34" charset="0"/>
              </a:rPr>
              <a:t> </a:t>
            </a:r>
            <a:r>
              <a:rPr lang="en-GB" sz="1600" dirty="0">
                <a:solidFill>
                  <a:schemeClr val="tx1"/>
                </a:solidFill>
                <a:latin typeface="Century Gothic" panose="020B0502020202020204" pitchFamily="34" charset="0"/>
              </a:rPr>
              <a:t>like some coastal regions and islands,</a:t>
            </a:r>
            <a:r>
              <a:rPr lang="en-GB" sz="1600" b="1" dirty="0">
                <a:solidFill>
                  <a:schemeClr val="tx1"/>
                </a:solidFill>
                <a:latin typeface="Century Gothic" panose="020B0502020202020204" pitchFamily="34" charset="0"/>
              </a:rPr>
              <a:t> </a:t>
            </a:r>
            <a:r>
              <a:rPr lang="en-GB" sz="1600" dirty="0">
                <a:solidFill>
                  <a:schemeClr val="tx1"/>
                </a:solidFill>
                <a:latin typeface="Century Gothic" panose="020B0502020202020204" pitchFamily="34" charset="0"/>
              </a:rPr>
              <a:t>will experience </a:t>
            </a:r>
            <a:r>
              <a:rPr lang="en-GB" sz="1600" b="1" dirty="0">
                <a:solidFill>
                  <a:schemeClr val="tx1"/>
                </a:solidFill>
                <a:latin typeface="Century Gothic" panose="020B0502020202020204" pitchFamily="34" charset="0"/>
              </a:rPr>
              <a:t>flooding</a:t>
            </a:r>
            <a:r>
              <a:rPr lang="en-GB" sz="1600" dirty="0">
                <a:solidFill>
                  <a:schemeClr val="tx1"/>
                </a:solidFill>
                <a:latin typeface="Century Gothic" panose="020B0502020202020204" pitchFamily="34" charset="0"/>
              </a:rPr>
              <a:t> if sea levels rise. </a:t>
            </a:r>
            <a:endPar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p:txBody>
      </p:sp>
      <p:sp>
        <p:nvSpPr>
          <p:cNvPr id="6" name="Rectangle: Rounded Corners 5">
            <a:extLst>
              <a:ext uri="{FF2B5EF4-FFF2-40B4-BE49-F238E27FC236}">
                <a16:creationId xmlns:a16="http://schemas.microsoft.com/office/drawing/2014/main" id="{4E08FEBC-2B55-BBC9-7D73-42A395EE6682}"/>
              </a:ext>
            </a:extLst>
          </p:cNvPr>
          <p:cNvSpPr/>
          <p:nvPr/>
        </p:nvSpPr>
        <p:spPr>
          <a:xfrm>
            <a:off x="342066" y="4173656"/>
            <a:ext cx="6336152" cy="990000"/>
          </a:xfrm>
          <a:prstGeom prst="roundRect">
            <a:avLst/>
          </a:prstGeom>
          <a:solidFill>
            <a:srgbClr val="E58F8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Extreme weather events</a:t>
            </a:r>
            <a:r>
              <a:rPr lang="en-GB" sz="1600" dirty="0">
                <a:solidFill>
                  <a:schemeClr val="tx1"/>
                </a:solidFill>
                <a:latin typeface="Century Gothic" panose="020B0502020202020204" pitchFamily="34" charset="0"/>
              </a:rPr>
              <a:t> are expected to become </a:t>
            </a:r>
            <a:r>
              <a:rPr lang="en-GB" sz="1600" b="1" dirty="0">
                <a:solidFill>
                  <a:schemeClr val="tx1"/>
                </a:solidFill>
                <a:latin typeface="Century Gothic" panose="020B0502020202020204" pitchFamily="34" charset="0"/>
              </a:rPr>
              <a:t>more common </a:t>
            </a:r>
            <a:r>
              <a:rPr lang="en-GB" sz="1600" dirty="0">
                <a:solidFill>
                  <a:schemeClr val="tx1"/>
                </a:solidFill>
                <a:latin typeface="Century Gothic" panose="020B0502020202020204" pitchFamily="34" charset="0"/>
              </a:rPr>
              <a:t>over time too. This would include heavy </a:t>
            </a:r>
            <a:r>
              <a:rPr lang="en-GB" sz="1600" b="1" dirty="0">
                <a:solidFill>
                  <a:schemeClr val="tx1"/>
                </a:solidFill>
                <a:latin typeface="Century Gothic" panose="020B0502020202020204" pitchFamily="34" charset="0"/>
              </a:rPr>
              <a:t>rains</a:t>
            </a:r>
            <a:r>
              <a:rPr lang="en-GB" sz="1600" dirty="0">
                <a:solidFill>
                  <a:schemeClr val="tx1"/>
                </a:solidFill>
                <a:latin typeface="Century Gothic" panose="020B0502020202020204" pitchFamily="34" charset="0"/>
              </a:rPr>
              <a:t>, </a:t>
            </a:r>
            <a:r>
              <a:rPr lang="en-GB" sz="1600" b="1" dirty="0">
                <a:solidFill>
                  <a:schemeClr val="tx1"/>
                </a:solidFill>
                <a:latin typeface="Century Gothic" panose="020B0502020202020204" pitchFamily="34" charset="0"/>
              </a:rPr>
              <a:t>droughts</a:t>
            </a:r>
            <a:r>
              <a:rPr lang="en-GB" sz="1600" dirty="0">
                <a:solidFill>
                  <a:schemeClr val="tx1"/>
                </a:solidFill>
                <a:latin typeface="Century Gothic" panose="020B0502020202020204" pitchFamily="34" charset="0"/>
              </a:rPr>
              <a:t>, and </a:t>
            </a:r>
            <a:r>
              <a:rPr lang="en-GB" sz="1600" b="1" dirty="0">
                <a:solidFill>
                  <a:schemeClr val="tx1"/>
                </a:solidFill>
                <a:latin typeface="Century Gothic" panose="020B0502020202020204" pitchFamily="34" charset="0"/>
              </a:rPr>
              <a:t>disasters</a:t>
            </a:r>
            <a:r>
              <a:rPr lang="en-GB" sz="1600" dirty="0">
                <a:solidFill>
                  <a:schemeClr val="tx1"/>
                </a:solidFill>
                <a:latin typeface="Century Gothic" panose="020B0502020202020204" pitchFamily="34" charset="0"/>
              </a:rPr>
              <a:t> (such as </a:t>
            </a:r>
            <a:r>
              <a:rPr lang="en-GB" sz="1600" b="1" dirty="0">
                <a:solidFill>
                  <a:schemeClr val="tx1"/>
                </a:solidFill>
                <a:latin typeface="Century Gothic" panose="020B0502020202020204" pitchFamily="34" charset="0"/>
              </a:rPr>
              <a:t>hurricanes</a:t>
            </a:r>
            <a:r>
              <a:rPr lang="en-GB" sz="1600" dirty="0">
                <a:solidFill>
                  <a:schemeClr val="tx1"/>
                </a:solidFill>
                <a:latin typeface="Century Gothic" panose="020B0502020202020204" pitchFamily="34" charset="0"/>
              </a:rPr>
              <a:t>) being stronger.</a:t>
            </a:r>
            <a:endPar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9" name="Rectangle: Rounded Corners 8">
            <a:extLst>
              <a:ext uri="{FF2B5EF4-FFF2-40B4-BE49-F238E27FC236}">
                <a16:creationId xmlns:a16="http://schemas.microsoft.com/office/drawing/2014/main" id="{D4DEF76F-65DD-362E-ED38-8CEB8F97DA03}"/>
              </a:ext>
            </a:extLst>
          </p:cNvPr>
          <p:cNvSpPr/>
          <p:nvPr/>
        </p:nvSpPr>
        <p:spPr>
          <a:xfrm>
            <a:off x="342064" y="5564141"/>
            <a:ext cx="6336154" cy="990000"/>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Century Gothic"/>
                <a:cs typeface="Century Gothic"/>
                <a:sym typeface="Century Gothic"/>
              </a:rPr>
              <a:t>Food and water availability </a:t>
            </a:r>
            <a:r>
              <a:rPr lang="en-GB" sz="1600" dirty="0">
                <a:solidFill>
                  <a:schemeClr val="tx1"/>
                </a:solidFill>
                <a:latin typeface="Century Gothic" panose="020B0502020202020204" pitchFamily="34" charset="0"/>
                <a:ea typeface="Century Gothic"/>
                <a:cs typeface="Century Gothic"/>
                <a:sym typeface="Century Gothic"/>
              </a:rPr>
              <a:t>will be affected by a changing climate. </a:t>
            </a:r>
            <a:r>
              <a:rPr lang="en-GB" sz="1600" b="1" dirty="0">
                <a:solidFill>
                  <a:schemeClr val="tx1"/>
                </a:solidFill>
                <a:latin typeface="Century Gothic" panose="020B0502020202020204" pitchFamily="34" charset="0"/>
                <a:ea typeface="Century Gothic"/>
                <a:cs typeface="Century Gothic"/>
                <a:sym typeface="Century Gothic"/>
              </a:rPr>
              <a:t>Fresh water </a:t>
            </a:r>
            <a:r>
              <a:rPr lang="en-GB" sz="1600" dirty="0">
                <a:solidFill>
                  <a:schemeClr val="tx1"/>
                </a:solidFill>
                <a:latin typeface="Century Gothic" panose="020B0502020202020204" pitchFamily="34" charset="0"/>
                <a:ea typeface="Century Gothic"/>
                <a:cs typeface="Century Gothic"/>
                <a:sym typeface="Century Gothic"/>
              </a:rPr>
              <a:t>will become </a:t>
            </a:r>
            <a:r>
              <a:rPr lang="en-GB" sz="1600" b="1" dirty="0">
                <a:solidFill>
                  <a:schemeClr val="tx1"/>
                </a:solidFill>
                <a:latin typeface="Century Gothic" panose="020B0502020202020204" pitchFamily="34" charset="0"/>
                <a:ea typeface="Century Gothic"/>
                <a:cs typeface="Century Gothic"/>
                <a:sym typeface="Century Gothic"/>
              </a:rPr>
              <a:t>harder to access </a:t>
            </a:r>
            <a:r>
              <a:rPr lang="en-GB" sz="1600" dirty="0">
                <a:solidFill>
                  <a:schemeClr val="tx1"/>
                </a:solidFill>
                <a:latin typeface="Century Gothic" panose="020B0502020202020204" pitchFamily="34" charset="0"/>
                <a:ea typeface="Century Gothic"/>
                <a:cs typeface="Century Gothic"/>
                <a:sym typeface="Century Gothic"/>
              </a:rPr>
              <a:t>over time as </a:t>
            </a:r>
            <a:r>
              <a:rPr lang="en-GB" sz="1600" b="1" dirty="0">
                <a:solidFill>
                  <a:schemeClr val="tx1"/>
                </a:solidFill>
                <a:latin typeface="Century Gothic" panose="020B0502020202020204" pitchFamily="34" charset="0"/>
                <a:ea typeface="Century Gothic"/>
                <a:cs typeface="Century Gothic"/>
                <a:sym typeface="Century Gothic"/>
              </a:rPr>
              <a:t>rainfalls</a:t>
            </a:r>
            <a:r>
              <a:rPr lang="en-GB" sz="1600" dirty="0">
                <a:solidFill>
                  <a:schemeClr val="tx1"/>
                </a:solidFill>
                <a:latin typeface="Century Gothic" panose="020B0502020202020204" pitchFamily="34" charset="0"/>
                <a:ea typeface="Century Gothic"/>
                <a:cs typeface="Century Gothic"/>
                <a:sym typeface="Century Gothic"/>
              </a:rPr>
              <a:t> change and </a:t>
            </a:r>
            <a:r>
              <a:rPr lang="en-GB" sz="1600" b="1" dirty="0">
                <a:solidFill>
                  <a:schemeClr val="tx1"/>
                </a:solidFill>
                <a:latin typeface="Century Gothic" panose="020B0502020202020204" pitchFamily="34" charset="0"/>
                <a:ea typeface="Century Gothic"/>
                <a:cs typeface="Century Gothic"/>
                <a:sym typeface="Century Gothic"/>
              </a:rPr>
              <a:t>droughts</a:t>
            </a:r>
            <a:r>
              <a:rPr lang="en-GB" sz="1600" dirty="0">
                <a:solidFill>
                  <a:schemeClr val="tx1"/>
                </a:solidFill>
                <a:latin typeface="Century Gothic" panose="020B0502020202020204" pitchFamily="34" charset="0"/>
                <a:ea typeface="Century Gothic"/>
                <a:cs typeface="Century Gothic"/>
                <a:sym typeface="Century Gothic"/>
              </a:rPr>
              <a:t> occur. </a:t>
            </a:r>
            <a:endParaRPr lang="en-GB"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92739327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9;p2">
            <a:extLst>
              <a:ext uri="{FF2B5EF4-FFF2-40B4-BE49-F238E27FC236}">
                <a16:creationId xmlns:a16="http://schemas.microsoft.com/office/drawing/2014/main" id="{9F572960-C25C-B255-2C52-C2BDF29E6046}"/>
              </a:ext>
            </a:extLst>
          </p:cNvPr>
          <p:cNvSpPr>
            <a:spLocks/>
          </p:cNvSpPr>
          <p:nvPr/>
        </p:nvSpPr>
        <p:spPr>
          <a:xfrm>
            <a:off x="-2729" y="1017796"/>
            <a:ext cx="9144000" cy="5840204"/>
          </a:xfrm>
          <a:prstGeom prst="rect">
            <a:avLst/>
          </a:prstGeom>
          <a:gradFill flip="none" rotWithShape="1">
            <a:gsLst>
              <a:gs pos="0">
                <a:srgbClr val="07A9A9">
                  <a:alpha val="72000"/>
                </a:srgbClr>
              </a:gs>
              <a:gs pos="100000">
                <a:srgbClr val="2B6890">
                  <a:alpha val="40000"/>
                  <a:lumMod val="67000"/>
                  <a:lumOff val="33000"/>
                </a:srgbClr>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pic>
        <p:nvPicPr>
          <p:cNvPr id="12" name="Picture 11" descr="Polar bear mother and baby crossing ice">
            <a:extLst>
              <a:ext uri="{FF2B5EF4-FFF2-40B4-BE49-F238E27FC236}">
                <a16:creationId xmlns:a16="http://schemas.microsoft.com/office/drawing/2014/main" id="{85168C03-E1F8-3925-FE71-D7488ED035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17796"/>
            <a:ext cx="9144000" cy="5840204"/>
          </a:xfrm>
          <a:prstGeom prst="rect">
            <a:avLst/>
          </a:prstGeom>
        </p:spPr>
      </p:pic>
      <p:sp>
        <p:nvSpPr>
          <p:cNvPr id="13" name="Pentagon 20">
            <a:extLst>
              <a:ext uri="{FF2B5EF4-FFF2-40B4-BE49-F238E27FC236}">
                <a16:creationId xmlns:a16="http://schemas.microsoft.com/office/drawing/2014/main" id="{7FF00FC6-0073-2F23-8858-4342F875F7A8}"/>
              </a:ext>
            </a:extLst>
          </p:cNvPr>
          <p:cNvSpPr/>
          <p:nvPr/>
        </p:nvSpPr>
        <p:spPr>
          <a:xfrm>
            <a:off x="0" y="177234"/>
            <a:ext cx="758663" cy="538608"/>
          </a:xfrm>
          <a:prstGeom prst="homePlate">
            <a:avLst/>
          </a:prstGeom>
          <a:solidFill>
            <a:srgbClr val="07A9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chemeClr val="bg1"/>
                </a:solidFill>
                <a:latin typeface="Century Gothic" charset="0"/>
                <a:ea typeface="Century Gothic" charset="0"/>
                <a:cs typeface="Century Gothic" charset="0"/>
              </a:rPr>
              <a:t>3</a:t>
            </a:r>
          </a:p>
        </p:txBody>
      </p:sp>
      <p:sp>
        <p:nvSpPr>
          <p:cNvPr id="14" name="Shape 114">
            <a:extLst>
              <a:ext uri="{FF2B5EF4-FFF2-40B4-BE49-F238E27FC236}">
                <a16:creationId xmlns:a16="http://schemas.microsoft.com/office/drawing/2014/main" id="{D84407FD-6F20-7175-53F2-20D0DDD0C378}"/>
              </a:ext>
            </a:extLst>
          </p:cNvPr>
          <p:cNvSpPr/>
          <p:nvPr/>
        </p:nvSpPr>
        <p:spPr>
          <a:xfrm>
            <a:off x="755934" y="179705"/>
            <a:ext cx="7759105" cy="538608"/>
          </a:xfrm>
          <a:prstGeom prst="rect">
            <a:avLst/>
          </a:prstGeom>
          <a:noFill/>
          <a:ln>
            <a:noFill/>
          </a:ln>
        </p:spPr>
        <p:txBody>
          <a:bodyPr lIns="91425" tIns="45700" rIns="91425" bIns="45700" anchor="ctr" anchorCtr="0">
            <a:noAutofit/>
          </a:bodyPr>
          <a:lstStyle/>
          <a:p>
            <a:pPr marL="0" marR="0" lvl="0" indent="0" rtl="0">
              <a:spcBef>
                <a:spcPts val="0"/>
              </a:spcBef>
              <a:buSzPct val="25000"/>
              <a:buNone/>
            </a:pPr>
            <a:r>
              <a:rPr lang="en-GB" sz="2500" b="1" dirty="0">
                <a:solidFill>
                  <a:schemeClr val="bg1"/>
                </a:solidFill>
                <a:latin typeface="Century Gothic" panose="020B0502020202020204" pitchFamily="34" charset="0"/>
                <a:ea typeface="Lato"/>
                <a:cs typeface="Lato"/>
                <a:sym typeface="Lato"/>
              </a:rPr>
              <a:t>Why are they important?</a:t>
            </a:r>
          </a:p>
        </p:txBody>
      </p:sp>
      <p:pic>
        <p:nvPicPr>
          <p:cNvPr id="1026" name="Picture 2" descr="Careers and Enterprise Company">
            <a:extLst>
              <a:ext uri="{FF2B5EF4-FFF2-40B4-BE49-F238E27FC236}">
                <a16:creationId xmlns:a16="http://schemas.microsoft.com/office/drawing/2014/main" id="{2DF104E5-FA7E-298D-31AB-6783F64330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10689" y="177234"/>
            <a:ext cx="1625860" cy="7207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F5CC5B81-A2A4-D644-092F-DD5B42EEB5D9}"/>
              </a:ext>
            </a:extLst>
          </p:cNvPr>
          <p:cNvSpPr txBox="1">
            <a:spLocks/>
          </p:cNvSpPr>
          <p:nvPr/>
        </p:nvSpPr>
        <p:spPr>
          <a:xfrm>
            <a:off x="6368527" y="6556921"/>
            <a:ext cx="27299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chemeClr val="bg1"/>
                </a:solidFill>
                <a:latin typeface="Century Gothic"/>
                <a:ea typeface="Lato" panose="020F0502020204030203" pitchFamily="34" charset="0"/>
                <a:cs typeface="Century Gothic"/>
              </a:rPr>
              <a:t> ©VotesforSchools &amp; TheWOWShow2023</a:t>
            </a:r>
          </a:p>
        </p:txBody>
      </p:sp>
      <p:sp>
        <p:nvSpPr>
          <p:cNvPr id="2" name="Rectangle: Rounded Corners 1">
            <a:extLst>
              <a:ext uri="{FF2B5EF4-FFF2-40B4-BE49-F238E27FC236}">
                <a16:creationId xmlns:a16="http://schemas.microsoft.com/office/drawing/2014/main" id="{F3A28FB9-7D78-6778-3BB3-8EFB8C3B946D}"/>
              </a:ext>
            </a:extLst>
          </p:cNvPr>
          <p:cNvSpPr/>
          <p:nvPr/>
        </p:nvSpPr>
        <p:spPr>
          <a:xfrm>
            <a:off x="432551" y="2631254"/>
            <a:ext cx="3849888" cy="1080000"/>
          </a:xfrm>
          <a:prstGeom prst="roundRect">
            <a:avLst/>
          </a:prstGeom>
          <a:solidFill>
            <a:srgbClr val="08C8C4"/>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Did you think about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global climate change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and its impact on everything else?</a:t>
            </a:r>
          </a:p>
        </p:txBody>
      </p:sp>
      <p:sp>
        <p:nvSpPr>
          <p:cNvPr id="5" name="Rectangle: Rounded Corners 4">
            <a:extLst>
              <a:ext uri="{FF2B5EF4-FFF2-40B4-BE49-F238E27FC236}">
                <a16:creationId xmlns:a16="http://schemas.microsoft.com/office/drawing/2014/main" id="{A20AFFF0-0C04-B189-61AE-BD231BFAF9DB}"/>
              </a:ext>
            </a:extLst>
          </p:cNvPr>
          <p:cNvSpPr/>
          <p:nvPr/>
        </p:nvSpPr>
        <p:spPr>
          <a:xfrm>
            <a:off x="431187" y="1378404"/>
            <a:ext cx="8281627" cy="956066"/>
          </a:xfrm>
          <a:prstGeom prst="roundRect">
            <a:avLst/>
          </a:prstGeom>
          <a:solidFill>
            <a:srgbClr val="DD7558"/>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Activity (3-5 mins)</a:t>
            </a:r>
          </a:p>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In pairs or small groups, write down three reasons why you think green careers are important for the future.  </a:t>
            </a:r>
          </a:p>
        </p:txBody>
      </p:sp>
      <p:sp>
        <p:nvSpPr>
          <p:cNvPr id="7" name="Rectangle: Rounded Corners 6">
            <a:extLst>
              <a:ext uri="{FF2B5EF4-FFF2-40B4-BE49-F238E27FC236}">
                <a16:creationId xmlns:a16="http://schemas.microsoft.com/office/drawing/2014/main" id="{2C7BBD99-D7E5-95B4-91A0-1F09AB0DD5AB}"/>
              </a:ext>
            </a:extLst>
          </p:cNvPr>
          <p:cNvSpPr/>
          <p:nvPr/>
        </p:nvSpPr>
        <p:spPr>
          <a:xfrm>
            <a:off x="432550" y="4008038"/>
            <a:ext cx="3849889" cy="1080000"/>
          </a:xfrm>
          <a:prstGeom prst="roundRect">
            <a:avLst/>
          </a:prstGeom>
          <a:solidFill>
            <a:srgbClr val="6BA9D3"/>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Did you think about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changing technologies and behaviour </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from people?</a:t>
            </a:r>
          </a:p>
        </p:txBody>
      </p:sp>
      <p:sp>
        <p:nvSpPr>
          <p:cNvPr id="15" name="Rectangle: Rounded Corners 14">
            <a:extLst>
              <a:ext uri="{FF2B5EF4-FFF2-40B4-BE49-F238E27FC236}">
                <a16:creationId xmlns:a16="http://schemas.microsoft.com/office/drawing/2014/main" id="{ADD8292C-63F5-9C4B-A278-88BC0E8EAD07}"/>
              </a:ext>
            </a:extLst>
          </p:cNvPr>
          <p:cNvSpPr/>
          <p:nvPr/>
        </p:nvSpPr>
        <p:spPr>
          <a:xfrm>
            <a:off x="431187" y="5384823"/>
            <a:ext cx="3851253" cy="1080000"/>
          </a:xfrm>
          <a:prstGeom prst="roundRect">
            <a:avLst/>
          </a:prstGeom>
          <a:solidFill>
            <a:srgbClr val="E0B66F"/>
          </a:solidFill>
          <a:ln w="28575">
            <a:solidFill>
              <a:srgbClr val="575857"/>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Did you think about </a:t>
            </a:r>
            <a:r>
              <a:rPr lang="en-GB" sz="1600" b="1" dirty="0">
                <a:solidFill>
                  <a:schemeClr val="tx1"/>
                </a:solidFill>
                <a:latin typeface="Century Gothic" panose="020B0502020202020204" pitchFamily="34" charset="0"/>
                <a:ea typeface="Lato" panose="020F0502020204030203" pitchFamily="34" charset="0"/>
                <a:cs typeface="Lato" panose="020F0502020204030203" pitchFamily="34" charset="0"/>
              </a:rPr>
              <a:t>transport, homes and energy</a:t>
            </a:r>
            <a:r>
              <a:rPr lang="en-GB" sz="1600" dirty="0">
                <a:solidFill>
                  <a:schemeClr val="tx1"/>
                </a:solidFill>
                <a:latin typeface="Century Gothic" panose="020B0502020202020204" pitchFamily="34" charset="0"/>
                <a:ea typeface="Lato" panose="020F0502020204030203" pitchFamily="34" charset="0"/>
                <a:cs typeface="Lato" panose="020F0502020204030203" pitchFamily="34" charset="0"/>
              </a:rPr>
              <a:t>?</a:t>
            </a:r>
          </a:p>
        </p:txBody>
      </p:sp>
      <p:sp>
        <p:nvSpPr>
          <p:cNvPr id="16" name="Rectangle: Rounded Corners 15">
            <a:extLst>
              <a:ext uri="{FF2B5EF4-FFF2-40B4-BE49-F238E27FC236}">
                <a16:creationId xmlns:a16="http://schemas.microsoft.com/office/drawing/2014/main" id="{75E4D90E-6C35-37AA-86A8-E9B7C895B617}"/>
              </a:ext>
            </a:extLst>
          </p:cNvPr>
          <p:cNvSpPr/>
          <p:nvPr/>
        </p:nvSpPr>
        <p:spPr>
          <a:xfrm>
            <a:off x="4861560" y="5088038"/>
            <a:ext cx="3851253" cy="1376785"/>
          </a:xfrm>
          <a:prstGeom prst="roundRect">
            <a:avLst/>
          </a:prstGeom>
          <a:solidFill>
            <a:srgbClr val="545E8F"/>
          </a:solidFill>
          <a:ln w="28575">
            <a:solidFill>
              <a:srgbClr val="07A9A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ea typeface="Lato" panose="020F0502020204030203" pitchFamily="34" charset="0"/>
                <a:cs typeface="Lato" panose="020F0502020204030203" pitchFamily="34" charset="0"/>
              </a:rPr>
              <a:t>Challenge:</a:t>
            </a:r>
          </a:p>
          <a:p>
            <a:pPr algn="ctr"/>
            <a:r>
              <a:rPr lang="en-GB" sz="1600" dirty="0">
                <a:solidFill>
                  <a:schemeClr val="bg1"/>
                </a:solidFill>
                <a:latin typeface="Century Gothic" panose="020B0502020202020204" pitchFamily="34" charset="0"/>
                <a:ea typeface="Lato" panose="020F0502020204030203" pitchFamily="34" charset="0"/>
                <a:cs typeface="Lato" panose="020F0502020204030203" pitchFamily="34" charset="0"/>
              </a:rPr>
              <a:t>Share your ideas: which careers are needed to help save the planet and why?</a:t>
            </a:r>
          </a:p>
        </p:txBody>
      </p:sp>
    </p:spTree>
    <p:extLst>
      <p:ext uri="{BB962C8B-B14F-4D97-AF65-F5344CB8AC3E}">
        <p14:creationId xmlns:p14="http://schemas.microsoft.com/office/powerpoint/2010/main" val="210219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5" grpId="0" animBg="1"/>
      <p:bldP spid="1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8551</TotalTime>
  <Words>2991</Words>
  <Application>Microsoft Office PowerPoint</Application>
  <PresentationFormat>On-screen Show (4:3)</PresentationFormat>
  <Paragraphs>361</Paragraphs>
  <Slides>24</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Century Gothic</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Lara</dc:creator>
  <cp:lastModifiedBy>Lara</cp:lastModifiedBy>
  <cp:revision>96</cp:revision>
  <cp:lastPrinted>2023-06-16T12:49:01Z</cp:lastPrinted>
  <dcterms:created xsi:type="dcterms:W3CDTF">2023-06-01T07:42:10Z</dcterms:created>
  <dcterms:modified xsi:type="dcterms:W3CDTF">2023-06-29T12:06:50Z</dcterms:modified>
</cp:coreProperties>
</file>