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1334" r:id="rId3"/>
    <p:sldId id="1336" r:id="rId4"/>
    <p:sldId id="1333" r:id="rId5"/>
    <p:sldId id="1364" r:id="rId6"/>
    <p:sldId id="1365" r:id="rId7"/>
    <p:sldId id="1367" r:id="rId8"/>
    <p:sldId id="1366" r:id="rId9"/>
    <p:sldId id="1368" r:id="rId10"/>
    <p:sldId id="1369" r:id="rId11"/>
    <p:sldId id="1340" r:id="rId12"/>
    <p:sldId id="1371" r:id="rId13"/>
    <p:sldId id="298" r:id="rId14"/>
    <p:sldId id="1373" r:id="rId15"/>
    <p:sldId id="1372" r:id="rId16"/>
    <p:sldId id="1385" r:id="rId17"/>
    <p:sldId id="1391" r:id="rId18"/>
    <p:sldId id="1377" r:id="rId19"/>
    <p:sldId id="1379" r:id="rId20"/>
    <p:sldId id="1380" r:id="rId21"/>
    <p:sldId id="1382" r:id="rId22"/>
    <p:sldId id="1383" r:id="rId23"/>
    <p:sldId id="1384" r:id="rId24"/>
    <p:sldId id="310" r:id="rId25"/>
    <p:sldId id="1374" r:id="rId26"/>
    <p:sldId id="1386" r:id="rId27"/>
    <p:sldId id="1387" r:id="rId28"/>
    <p:sldId id="1388" r:id="rId29"/>
    <p:sldId id="1389" r:id="rId30"/>
    <p:sldId id="1390" r:id="rId31"/>
    <p:sldId id="1362" r:id="rId32"/>
    <p:sldId id="1361" r:id="rId33"/>
  </p:sldIdLst>
  <p:sldSz cx="9144000" cy="6858000" type="screen4x3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46A"/>
    <a:srgbClr val="08C8C4"/>
    <a:srgbClr val="E58F8F"/>
    <a:srgbClr val="E0B66F"/>
    <a:srgbClr val="3EAAA7"/>
    <a:srgbClr val="DD7558"/>
    <a:srgbClr val="6BA9D3"/>
    <a:srgbClr val="07A9A9"/>
    <a:srgbClr val="DFDEDB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26" autoAdjust="0"/>
    <p:restoredTop sz="80769" autoAdjust="0"/>
  </p:normalViewPr>
  <p:slideViewPr>
    <p:cSldViewPr snapToGrid="0">
      <p:cViewPr varScale="1">
        <p:scale>
          <a:sx n="66" d="100"/>
          <a:sy n="66" d="100"/>
        </p:scale>
        <p:origin x="162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ECEC3560-7BA0-46DA-832D-E8B0EDF41B0A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2538"/>
            <a:ext cx="450691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2D4D7F6A-D225-4025-99F6-DBD7CE5FF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224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afeshare.tv/x/ss602199d2bb0de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nationalcareersservice.direct.gov.uk/job-profiles/home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7F6A-D225-4025-99F6-DBD7CE5FF1D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991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760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YouTube Video Link: </a:t>
            </a:r>
            <a:r>
              <a:rPr lang="en-GB" b="0" dirty="0"/>
              <a:t>https://www.youtube.com/watch?v=sozrqiEdFJk</a:t>
            </a:r>
          </a:p>
          <a:p>
            <a:r>
              <a:rPr lang="en-GB" b="1" dirty="0"/>
              <a:t>SafeShare Video link: </a:t>
            </a:r>
            <a:r>
              <a:rPr lang="en-GB" b="0" dirty="0"/>
              <a:t>https://safeshare.tv/x/sozrqiEdFJk</a:t>
            </a:r>
          </a:p>
          <a:p>
            <a:endParaRPr lang="en-GB" dirty="0"/>
          </a:p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/>
              <a:t>Via video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7F6A-D225-4025-99F6-DBD7CE5FF1D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471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Images:</a:t>
            </a:r>
          </a:p>
          <a:p>
            <a:pPr marL="228600" indent="-228600"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pPr marL="228600" indent="-228600">
              <a:buAutoNum type="arabicParenR"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966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Images:</a:t>
            </a:r>
          </a:p>
          <a:p>
            <a:pPr marL="228600" indent="-228600">
              <a:buAutoNum type="arabicParenR"/>
            </a:pPr>
            <a:r>
              <a:rPr lang="en-GB" b="0" dirty="0"/>
              <a:t>Microsoft Office 365</a:t>
            </a:r>
          </a:p>
          <a:p>
            <a:pPr marL="0" indent="0"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227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Images:</a:t>
            </a:r>
          </a:p>
          <a:p>
            <a:pPr marL="228600" indent="-228600">
              <a:buAutoNum type="arabicParenR"/>
            </a:pPr>
            <a:r>
              <a:rPr lang="en-GB" b="0" dirty="0"/>
              <a:t>Via video </a:t>
            </a: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432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Images:</a:t>
            </a:r>
          </a:p>
          <a:p>
            <a:pPr marL="228600" indent="-228600">
              <a:buAutoNum type="arabicParenR"/>
            </a:pPr>
            <a:r>
              <a:rPr lang="en-GB" b="0" dirty="0"/>
              <a:t>Via video </a:t>
            </a: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475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Images:</a:t>
            </a:r>
          </a:p>
          <a:p>
            <a:pPr marL="228600" indent="-228600"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pPr marL="0" indent="0">
              <a:buNone/>
            </a:pPr>
            <a:endParaRPr lang="en-GB" b="0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774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Alternative Video Link – Employability Skills: </a:t>
            </a:r>
            <a:r>
              <a:rPr lang="en-GB" b="0" u="sng" dirty="0"/>
              <a:t>https://www.youtube.com/watch?v=tKKPUYfOkvw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SafeShare Video Link: 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https://safeshare.tv/x/ss602199d2bb0de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/>
              <a:t>Via video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8983-6ADB-074C-82EC-D9C11D0FB6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932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Office 365</a:t>
            </a:r>
          </a:p>
          <a:p>
            <a:pPr marL="228600" indent="-228600">
              <a:buAutoNum type="arabicParenR"/>
            </a:pPr>
            <a:endParaRPr lang="en-GB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8983-6ADB-074C-82EC-D9C11D0FB6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055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Office 365</a:t>
            </a:r>
          </a:p>
          <a:p>
            <a:pPr marL="228600" indent="-228600">
              <a:buAutoNum type="arabicParenR"/>
            </a:pPr>
            <a:endParaRPr lang="en-GB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8983-6ADB-074C-82EC-D9C11D0FB6F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96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/>
              <a:t>Pixabay</a:t>
            </a:r>
          </a:p>
          <a:p>
            <a:pPr marL="0" indent="0"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7F6A-D225-4025-99F6-DBD7CE5FF1D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8705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Office 365</a:t>
            </a:r>
          </a:p>
          <a:p>
            <a:pPr marL="228600" indent="-228600">
              <a:buAutoNum type="arabicParenR"/>
            </a:pPr>
            <a:endParaRPr lang="en-GB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8983-6ADB-074C-82EC-D9C11D0FB6F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769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Microsoft Office 365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8983-6ADB-074C-82EC-D9C11D0FB6F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225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dirty="0"/>
              <a:t>Microsoft Office 365</a:t>
            </a:r>
          </a:p>
          <a:p>
            <a:pPr marL="228600" indent="-228600">
              <a:buAutoNum type="arabicParenR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8983-6ADB-074C-82EC-D9C11D0FB6F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429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8983-6ADB-074C-82EC-D9C11D0FB6F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653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Images:</a:t>
            </a:r>
          </a:p>
          <a:p>
            <a:pPr marL="256793" indent="-256793"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pPr marL="256793" indent="-256793">
              <a:buAutoNum type="arabicParenR"/>
            </a:pPr>
            <a:r>
              <a:rPr lang="en-GB" b="0" dirty="0"/>
              <a:t>Microsoft Office 365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43036" indent="-243036">
              <a:buAutoNum type="arabicParenR"/>
            </a:pPr>
            <a:r>
              <a:rPr lang="en-GB" dirty="0"/>
              <a:t>https://www.youtube.com/channel/UCPwftEor7g8nOg6cu-R0KXw (University of Exeter)</a:t>
            </a:r>
          </a:p>
          <a:p>
            <a:pPr marL="243036" indent="-243036">
              <a:buAutoNum type="arabicParenR"/>
            </a:pPr>
            <a:r>
              <a:rPr lang="en-GB" dirty="0">
                <a:hlinkClick r:id="rId3"/>
              </a:rPr>
              <a:t>https://nationalcareersservice.direct.gov.uk/job-profiles/home</a:t>
            </a:r>
            <a:endParaRPr lang="en-GB" dirty="0"/>
          </a:p>
          <a:p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8983-6ADB-074C-82EC-D9C11D0FB6F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000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Images:</a:t>
            </a:r>
            <a:endParaRPr lang="en-GB" b="0" dirty="0"/>
          </a:p>
          <a:p>
            <a:pPr marL="256793" indent="-256793">
              <a:buAutoNum type="arabicParenR"/>
            </a:pPr>
            <a:r>
              <a:rPr lang="en-GB" b="0" dirty="0"/>
              <a:t>Microsoft Office 365</a:t>
            </a:r>
          </a:p>
          <a:p>
            <a:endParaRPr lang="en-GB" b="1" dirty="0"/>
          </a:p>
          <a:p>
            <a:r>
              <a:rPr lang="en-GB" b="1" dirty="0"/>
              <a:t>References: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https://www.surreylocaloffer.org.uk/young-people/education-and-training</a:t>
            </a:r>
          </a:p>
          <a:p>
            <a:pPr marL="228600" indent="-228600">
              <a:buAutoNum type="arabicParenR"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9611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Images: </a:t>
            </a:r>
          </a:p>
          <a:p>
            <a:pPr marL="228600" indent="-228600"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pPr marL="0" indent="0">
              <a:buNone/>
            </a:pPr>
            <a:endParaRPr lang="en-GB" b="0" dirty="0"/>
          </a:p>
          <a:p>
            <a:pPr marL="0" indent="0">
              <a:buNone/>
            </a:pPr>
            <a:r>
              <a:rPr lang="en-GB" b="1" dirty="0"/>
              <a:t>References: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https://www.surreylocaloffer.org.uk/young-people/education-and-training</a:t>
            </a:r>
          </a:p>
          <a:p>
            <a:pPr marL="228600" indent="-228600">
              <a:buAutoNum type="arabicParenR"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8240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Images:</a:t>
            </a:r>
          </a:p>
          <a:p>
            <a:pPr marL="256793" indent="-256793">
              <a:buAutoNum type="arabicParenR"/>
            </a:pPr>
            <a:r>
              <a:rPr lang="en-GB" b="0" dirty="0"/>
              <a:t>Microsoft Office 365</a:t>
            </a:r>
          </a:p>
          <a:p>
            <a:endParaRPr lang="en-GB" b="1" dirty="0"/>
          </a:p>
          <a:p>
            <a:r>
              <a:rPr lang="en-GB" b="1" dirty="0"/>
              <a:t>References: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https://www.surreylocaloffer.org.uk/young-people/education-and-training</a:t>
            </a:r>
          </a:p>
          <a:p>
            <a:pPr marL="228600" indent="-228600">
              <a:buAutoNum type="arabicParenR"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5474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Images:</a:t>
            </a:r>
          </a:p>
          <a:p>
            <a:pPr marL="256793" indent="-256793"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endParaRPr lang="en-GB" b="1" dirty="0"/>
          </a:p>
          <a:p>
            <a:r>
              <a:rPr lang="en-GB" b="1" dirty="0"/>
              <a:t>References: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https://www.surreylocaloffer.org.uk/young-people/education-and-training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https://www.gov.uk/find-traineeship</a:t>
            </a:r>
          </a:p>
          <a:p>
            <a:pPr marL="228600" indent="-228600">
              <a:buAutoNum type="arabicParenR"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6369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Images:</a:t>
            </a:r>
          </a:p>
          <a:p>
            <a:pPr marL="256793" indent="-256793"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endParaRPr lang="en-GB" b="1" dirty="0"/>
          </a:p>
          <a:p>
            <a:r>
              <a:rPr lang="en-GB" b="1" dirty="0"/>
              <a:t>References: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https://www.surreylocaloffer.org.uk/young-people/education-and-training</a:t>
            </a:r>
          </a:p>
          <a:p>
            <a:pPr marL="228600" indent="-228600">
              <a:buAutoNum type="arabicParenR"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707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/>
              <a:t>Pixabay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dirty="0"/>
              <a:t>https://climate.nasa.gov/faq/12/whats-the-difference-between-climate-change-and-global-warming/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7F6A-D225-4025-99F6-DBD7CE5FF1D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0472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Images:</a:t>
            </a:r>
          </a:p>
          <a:p>
            <a:pPr marL="256793" indent="-256793">
              <a:buAutoNum type="arabicParenR"/>
            </a:pPr>
            <a:r>
              <a:rPr lang="en-GB" b="0" dirty="0"/>
              <a:t>Microsoft Office 365</a:t>
            </a:r>
          </a:p>
          <a:p>
            <a:endParaRPr lang="en-GB" b="1" dirty="0"/>
          </a:p>
          <a:p>
            <a:r>
              <a:rPr lang="en-GB" b="1" dirty="0"/>
              <a:t>References: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https://www.surreylocaloffer.org.uk/young-people/education-and-training</a:t>
            </a:r>
          </a:p>
          <a:p>
            <a:pPr marL="228600" indent="-228600">
              <a:buAutoNum type="arabicParenR"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4779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/>
              <a:t>Pixabay</a:t>
            </a:r>
          </a:p>
          <a:p>
            <a:pPr marL="0" indent="0">
              <a:buNone/>
            </a:pPr>
            <a:endParaRPr lang="en-GB" b="0" dirty="0"/>
          </a:p>
          <a:p>
            <a:pPr marL="0" indent="0">
              <a:buNone/>
            </a:pPr>
            <a:r>
              <a:rPr lang="en-GB" b="1" dirty="0"/>
              <a:t>References</a:t>
            </a:r>
          </a:p>
          <a:p>
            <a:pPr marL="241539" indent="-241539">
              <a:buAutoNum type="arabicParenR"/>
            </a:pPr>
            <a:r>
              <a:rPr lang="en-GB" b="0" dirty="0"/>
              <a:t>https://icould.com/</a:t>
            </a:r>
          </a:p>
          <a:p>
            <a:pPr marL="241539" indent="-241539">
              <a:buAutoNum type="arabicParenR"/>
            </a:pPr>
            <a:r>
              <a:rPr lang="en-GB" b="0" dirty="0"/>
              <a:t>https://nationalcareers.service.gov.uk/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https://www.careerpilot.org.uk/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https://www.bbc.co.uk/bitesize/careers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https://www.princes-trust.org.uk/help-for-young-people/who-else/employment/careers-advice</a:t>
            </a:r>
          </a:p>
          <a:p>
            <a:pPr marL="241539" indent="-241539">
              <a:buAutoNum type="arabicParenR"/>
            </a:pPr>
            <a:r>
              <a:rPr lang="en-GB" b="0" dirty="0"/>
              <a:t>https://nationalcareersweek.com/</a:t>
            </a:r>
          </a:p>
          <a:p>
            <a:pPr marL="241539" indent="-241539">
              <a:buAutoNum type="arabicParenR"/>
            </a:pPr>
            <a:r>
              <a:rPr lang="en-GB" b="0" dirty="0"/>
              <a:t>https://launchyourcareer.com/en_UK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https://www.coursesonline.co.uk/enneagram-personality-test/</a:t>
            </a:r>
          </a:p>
          <a:p>
            <a:pPr marL="241539" indent="-241539">
              <a:buAutoNum type="arabicParenR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7F6A-D225-4025-99F6-DBD7CE5FF1D4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067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/>
              <a:t>Pixabay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7F6A-D225-4025-99F6-DBD7CE5FF1D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786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/>
              <a:t>Pixabay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7F6A-D225-4025-99F6-DBD7CE5FF1D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274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/>
              <a:t>Pixabay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7F6A-D225-4025-99F6-DBD7CE5FF1D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911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/>
              <a:t>Pixabay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7F6A-D225-4025-99F6-DBD7CE5FF1D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51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/>
              <a:t>Pixabay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7F6A-D225-4025-99F6-DBD7CE5FF1D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031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/>
              <a:t>Pixabay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7F6A-D225-4025-99F6-DBD7CE5FF1D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514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B8CB-4E78-4957-9A3D-9336940B6F72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F1F6-3997-40BB-961E-EF688B198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36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B8CB-4E78-4957-9A3D-9336940B6F72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F1F6-3997-40BB-961E-EF688B198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767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B8CB-4E78-4957-9A3D-9336940B6F72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F1F6-3997-40BB-961E-EF688B198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172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E37B4-C914-4A0A-8672-17E7229AD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269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B8CB-4E78-4957-9A3D-9336940B6F72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F1F6-3997-40BB-961E-EF688B198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711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B8CB-4E78-4957-9A3D-9336940B6F72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F1F6-3997-40BB-961E-EF688B198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562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B8CB-4E78-4957-9A3D-9336940B6F72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F1F6-3997-40BB-961E-EF688B198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44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B8CB-4E78-4957-9A3D-9336940B6F72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F1F6-3997-40BB-961E-EF688B198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829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B8CB-4E78-4957-9A3D-9336940B6F72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F1F6-3997-40BB-961E-EF688B198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993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B8CB-4E78-4957-9A3D-9336940B6F72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F1F6-3997-40BB-961E-EF688B198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913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B8CB-4E78-4957-9A3D-9336940B6F72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F1F6-3997-40BB-961E-EF688B198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92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B8CB-4E78-4957-9A3D-9336940B6F72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F1F6-3997-40BB-961E-EF688B198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037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6869">
                <a:alpha val="43000"/>
                <a:lumMod val="99000"/>
                <a:lumOff val="1000"/>
              </a:srgbClr>
            </a:gs>
            <a:gs pos="100000">
              <a:srgbClr val="2B6890">
                <a:alpha val="43000"/>
              </a:srgb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FB8CB-4E78-4957-9A3D-9336940B6F72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2F1F6-3997-40BB-961E-EF688B198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682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27.pn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afeshare.tv/x/sozrqiEdFJk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afeshare.tv/x/ss602199d2bb0de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amazingapprenticeships.com/apprenticeships/" TargetMode="Externa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6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inces-trust.org.uk/help-for-young-people/who-else/employment/careers-advice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s://www.coursesonline.co.uk/enneagram-personality-test/" TargetMode="External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aunchyourcareer.com/en_UK" TargetMode="External"/><Relationship Id="rId11" Type="http://schemas.openxmlformats.org/officeDocument/2006/relationships/hyperlink" Target="https://nationalcareers.service.gov.uk/" TargetMode="External"/><Relationship Id="rId5" Type="http://schemas.openxmlformats.org/officeDocument/2006/relationships/hyperlink" Target="https://www.bbc.co.uk/bitesize/careers" TargetMode="External"/><Relationship Id="rId10" Type="http://schemas.openxmlformats.org/officeDocument/2006/relationships/hyperlink" Target="https://nationalcareersweek.com/" TargetMode="External"/><Relationship Id="rId4" Type="http://schemas.openxmlformats.org/officeDocument/2006/relationships/hyperlink" Target="https://icould.com/" TargetMode="External"/><Relationship Id="rId9" Type="http://schemas.openxmlformats.org/officeDocument/2006/relationships/hyperlink" Target="https://www.careerpilot.org.uk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6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37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859B900-8A5E-1ED1-56FA-27BDCECDAA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684209"/>
            <a:ext cx="6858000" cy="1241711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Century Gothic" panose="020B0502020202020204" pitchFamily="34" charset="0"/>
              </a:rPr>
              <a:t>Jobs That Can Save the Planet</a:t>
            </a:r>
          </a:p>
          <a:p>
            <a:r>
              <a:rPr lang="en-GB" sz="3600" b="1" dirty="0">
                <a:latin typeface="Century Gothic" panose="020B0502020202020204" pitchFamily="34" charset="0"/>
              </a:rPr>
              <a:t>KS4 SEND Lesson</a:t>
            </a:r>
          </a:p>
        </p:txBody>
      </p:sp>
      <p:pic>
        <p:nvPicPr>
          <p:cNvPr id="5" name="Picture 4" descr="A black and whit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F7F8FD64-AF60-02F2-0E87-9D3D5A5C8C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70" y="378408"/>
            <a:ext cx="3782766" cy="1241711"/>
          </a:xfrm>
          <a:prstGeom prst="rect">
            <a:avLst/>
          </a:prstGeom>
        </p:spPr>
      </p:pic>
      <p:pic>
        <p:nvPicPr>
          <p:cNvPr id="7" name="Picture 6" descr="A white logo with a leaf&#10;&#10;Description automatically generated with low confidence">
            <a:extLst>
              <a:ext uri="{FF2B5EF4-FFF2-40B4-BE49-F238E27FC236}">
                <a16:creationId xmlns:a16="http://schemas.microsoft.com/office/drawing/2014/main" id="{BB42BCEB-EB40-CA1E-2E83-B393331BB0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9131" y="378407"/>
            <a:ext cx="1376699" cy="124171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7F73A0-37C2-714D-4D98-D1F9180FA130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717627-2A52-06E9-033F-9CAD6F4EC1E9}"/>
              </a:ext>
            </a:extLst>
          </p:cNvPr>
          <p:cNvGrpSpPr/>
          <p:nvPr/>
        </p:nvGrpSpPr>
        <p:grpSpPr>
          <a:xfrm>
            <a:off x="1036520" y="4591289"/>
            <a:ext cx="7070960" cy="791711"/>
            <a:chOff x="1036520" y="4487062"/>
            <a:chExt cx="7070960" cy="791711"/>
          </a:xfrm>
        </p:grpSpPr>
        <p:pic>
          <p:nvPicPr>
            <p:cNvPr id="4" name="Picture 3" descr="A picture containing screenshot, graphics, font, graphic design&#10;&#10;Description automatically generated">
              <a:extLst>
                <a:ext uri="{FF2B5EF4-FFF2-40B4-BE49-F238E27FC236}">
                  <a16:creationId xmlns:a16="http://schemas.microsoft.com/office/drawing/2014/main" id="{5A6BB81A-CBF1-85A8-99EE-12F4E5CD1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1035" y="4655126"/>
              <a:ext cx="3017554" cy="45558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746730-9C5C-5975-881D-475B24B54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4449" y="4487062"/>
              <a:ext cx="1063031" cy="79171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5BBDAE-1B6A-2DBF-B95A-6C6BAD7BE6AD}"/>
                </a:ext>
              </a:extLst>
            </p:cNvPr>
            <p:cNvSpPr txBox="1"/>
            <p:nvPr/>
          </p:nvSpPr>
          <p:spPr>
            <a:xfrm>
              <a:off x="1036520" y="4713641"/>
              <a:ext cx="20747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dirty="0">
                  <a:latin typeface="Century Gothic" panose="020B0502020202020204" pitchFamily="34" charset="0"/>
                </a:rPr>
                <a:t>In association with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6F625A-0817-2CBB-48AC-45456521F33B}"/>
                </a:ext>
              </a:extLst>
            </p:cNvPr>
            <p:cNvSpPr txBox="1"/>
            <p:nvPr/>
          </p:nvSpPr>
          <p:spPr>
            <a:xfrm>
              <a:off x="6208331" y="4713641"/>
              <a:ext cx="7963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dirty="0">
                  <a:latin typeface="Century Gothic" panose="020B0502020202020204" pitchFamily="34" charset="0"/>
                </a:rPr>
                <a:t>and</a:t>
              </a:r>
            </a:p>
          </p:txBody>
        </p:sp>
      </p:grpSp>
      <p:pic>
        <p:nvPicPr>
          <p:cNvPr id="6" name="Picture 5" descr="A picture containing text, font, graphics, screenshot&#10;&#10;Description automatically generated">
            <a:extLst>
              <a:ext uri="{FF2B5EF4-FFF2-40B4-BE49-F238E27FC236}">
                <a16:creationId xmlns:a16="http://schemas.microsoft.com/office/drawing/2014/main" id="{88A33548-DFFE-9FD5-E7DD-0B1109C94D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" y="4990011"/>
            <a:ext cx="5379095" cy="227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9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25FC705D-BFA4-48A7-9E5D-172D49303185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Careers and Enterprise Company">
            <a:extLst>
              <a:ext uri="{FF2B5EF4-FFF2-40B4-BE49-F238E27FC236}">
                <a16:creationId xmlns:a16="http://schemas.microsoft.com/office/drawing/2014/main" id="{F6B22730-3804-4B6D-6CEA-ACC229E1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A83303-ADC2-9D98-462C-9E458DEB428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2B77578-533F-CDDA-24C2-2E95602782AD}"/>
              </a:ext>
            </a:extLst>
          </p:cNvPr>
          <p:cNvSpPr/>
          <p:nvPr/>
        </p:nvSpPr>
        <p:spPr>
          <a:xfrm>
            <a:off x="0" y="185999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3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A056C684-252C-C20D-B291-DD6AD6912C14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What can we do about climate change?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7E2A987-D185-F1DB-09DF-9F4E098374B4}"/>
              </a:ext>
            </a:extLst>
          </p:cNvPr>
          <p:cNvSpPr/>
          <p:nvPr/>
        </p:nvSpPr>
        <p:spPr>
          <a:xfrm>
            <a:off x="-1149382" y="4067357"/>
            <a:ext cx="7467055" cy="7467055"/>
          </a:xfrm>
          <a:prstGeom prst="ellipse">
            <a:avLst/>
          </a:prstGeom>
          <a:gradFill flip="none" rotWithShape="1">
            <a:gsLst>
              <a:gs pos="63000">
                <a:schemeClr val="bg1"/>
              </a:gs>
              <a:gs pos="78000">
                <a:srgbClr val="9ECBEA"/>
              </a:gs>
              <a:gs pos="91000">
                <a:srgbClr val="9ECBEA"/>
              </a:gs>
              <a:gs pos="100000">
                <a:srgbClr val="D7F2F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34A076-521F-EBF7-C26E-6BC4152E98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2987">
            <a:off x="5102929" y="3900116"/>
            <a:ext cx="3685664" cy="2388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F9385CF0-6071-8F0F-C8C2-1646E45200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4406" y="4456559"/>
            <a:ext cx="6688652" cy="6688652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1645C3A-A6F2-288F-60A7-DC0316D84A4D}"/>
              </a:ext>
            </a:extLst>
          </p:cNvPr>
          <p:cNvSpPr/>
          <p:nvPr/>
        </p:nvSpPr>
        <p:spPr>
          <a:xfrm>
            <a:off x="5089325" y="2026418"/>
            <a:ext cx="3712872" cy="1704591"/>
          </a:xfrm>
          <a:prstGeom prst="roundRect">
            <a:avLst/>
          </a:prstGeom>
          <a:solidFill>
            <a:srgbClr val="6BA9D3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effectLst>
                  <a:glow rad="101600">
                    <a:schemeClr val="accent2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We can work in jobs that help, for example,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making electricity or powering cars in a way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that is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 cleaner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for our planet.</a:t>
            </a:r>
          </a:p>
        </p:txBody>
      </p:sp>
      <p:pic>
        <p:nvPicPr>
          <p:cNvPr id="16" name="Picture 2" descr="architectural photography of building with people in it during nighttime">
            <a:extLst>
              <a:ext uri="{FF2B5EF4-FFF2-40B4-BE49-F238E27FC236}">
                <a16:creationId xmlns:a16="http://schemas.microsoft.com/office/drawing/2014/main" id="{258775A8-416F-2106-FD25-55EF1BCC1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3616" y="1807665"/>
            <a:ext cx="3908384" cy="1407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F085305-9CA5-CB18-2CD2-F1CC3125035F}"/>
              </a:ext>
            </a:extLst>
          </p:cNvPr>
          <p:cNvSpPr/>
          <p:nvPr/>
        </p:nvSpPr>
        <p:spPr>
          <a:xfrm>
            <a:off x="1706897" y="1371775"/>
            <a:ext cx="3240942" cy="752017"/>
          </a:xfrm>
          <a:prstGeom prst="roundRect">
            <a:avLst/>
          </a:prstGeom>
          <a:solidFill>
            <a:srgbClr val="E58F8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effectLst>
                  <a:glow rad="101600">
                    <a:srgbClr val="6BA9D3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Companies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can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save electricity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by using less. </a:t>
            </a:r>
          </a:p>
        </p:txBody>
      </p:sp>
    </p:spTree>
    <p:extLst>
      <p:ext uri="{BB962C8B-B14F-4D97-AF65-F5344CB8AC3E}">
        <p14:creationId xmlns:p14="http://schemas.microsoft.com/office/powerpoint/2010/main" val="64760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29;p2">
            <a:extLst>
              <a:ext uri="{FF2B5EF4-FFF2-40B4-BE49-F238E27FC236}">
                <a16:creationId xmlns:a16="http://schemas.microsoft.com/office/drawing/2014/main" id="{9F572960-C25C-B255-2C52-C2BDF29E6046}"/>
              </a:ext>
            </a:extLst>
          </p:cNvPr>
          <p:cNvSpPr>
            <a:spLocks/>
          </p:cNvSpPr>
          <p:nvPr/>
        </p:nvSpPr>
        <p:spPr>
          <a:xfrm>
            <a:off x="-12254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" name="Picture 11" descr="Green and white text on a black background&#10;&#10;Description automatically generated with medium confidence">
            <a:hlinkClick r:id="rId3"/>
            <a:extLst>
              <a:ext uri="{FF2B5EF4-FFF2-40B4-BE49-F238E27FC236}">
                <a16:creationId xmlns:a16="http://schemas.microsoft.com/office/drawing/2014/main" id="{B314C19F-F342-C323-5160-48F1DCAD4B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375" y="1565966"/>
            <a:ext cx="8539068" cy="474386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A0EA0B-C774-1E11-B9EE-37C728B92EBA}"/>
              </a:ext>
            </a:extLst>
          </p:cNvPr>
          <p:cNvSpPr/>
          <p:nvPr/>
        </p:nvSpPr>
        <p:spPr>
          <a:xfrm>
            <a:off x="666001" y="5124103"/>
            <a:ext cx="7811997" cy="915291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07A9A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Activity (15 mins)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Click the picture to watch The WOW Show’s film about jobs that can save the planet. </a:t>
            </a:r>
          </a:p>
        </p:txBody>
      </p:sp>
      <p:sp>
        <p:nvSpPr>
          <p:cNvPr id="13" name="Pentagon 20">
            <a:extLst>
              <a:ext uri="{FF2B5EF4-FFF2-40B4-BE49-F238E27FC236}">
                <a16:creationId xmlns:a16="http://schemas.microsoft.com/office/drawing/2014/main" id="{7FF00FC6-0073-2F23-8858-4342F875F7A8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4</a:t>
            </a:r>
          </a:p>
        </p:txBody>
      </p:sp>
      <p:sp>
        <p:nvSpPr>
          <p:cNvPr id="14" name="Shape 114">
            <a:extLst>
              <a:ext uri="{FF2B5EF4-FFF2-40B4-BE49-F238E27FC236}">
                <a16:creationId xmlns:a16="http://schemas.microsoft.com/office/drawing/2014/main" id="{D84407FD-6F20-7175-53F2-20D0DDD0C378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Jobs that can save the planet</a:t>
            </a:r>
          </a:p>
        </p:txBody>
      </p:sp>
      <p:pic>
        <p:nvPicPr>
          <p:cNvPr id="1026" name="Picture 2" descr="Careers and Enterprise Company">
            <a:extLst>
              <a:ext uri="{FF2B5EF4-FFF2-40B4-BE49-F238E27FC236}">
                <a16:creationId xmlns:a16="http://schemas.microsoft.com/office/drawing/2014/main" id="{2DF104E5-FA7E-298D-31AB-6783F6433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hlinkClick r:id="rId3"/>
            <a:extLst>
              <a:ext uri="{FF2B5EF4-FFF2-40B4-BE49-F238E27FC236}">
                <a16:creationId xmlns:a16="http://schemas.microsoft.com/office/drawing/2014/main" id="{5F1BC763-0B7C-D901-D730-CE2C683E18C2}"/>
              </a:ext>
            </a:extLst>
          </p:cNvPr>
          <p:cNvSpPr/>
          <p:nvPr/>
        </p:nvSpPr>
        <p:spPr>
          <a:xfrm>
            <a:off x="7807427" y="1733897"/>
            <a:ext cx="832384" cy="595605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07A9A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0:00- 12:38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67998D8-E9E9-5EBB-D6D2-0D0BA429DCB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</p:spTree>
    <p:extLst>
      <p:ext uri="{BB962C8B-B14F-4D97-AF65-F5344CB8AC3E}">
        <p14:creationId xmlns:p14="http://schemas.microsoft.com/office/powerpoint/2010/main" val="224175332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25FC705D-BFA4-48A7-9E5D-172D49303185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Careers and Enterprise Company">
            <a:extLst>
              <a:ext uri="{FF2B5EF4-FFF2-40B4-BE49-F238E27FC236}">
                <a16:creationId xmlns:a16="http://schemas.microsoft.com/office/drawing/2014/main" id="{F6B22730-3804-4B6D-6CEA-ACC229E1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A83303-ADC2-9D98-462C-9E458DEB428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2B77578-533F-CDDA-24C2-2E95602782AD}"/>
              </a:ext>
            </a:extLst>
          </p:cNvPr>
          <p:cNvSpPr/>
          <p:nvPr/>
        </p:nvSpPr>
        <p:spPr>
          <a:xfrm>
            <a:off x="0" y="185999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4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A056C684-252C-C20D-B291-DD6AD6912C14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Jobs that can save a planet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A004CEC-ABC8-1FEB-01D2-4AE3BCF3302D}"/>
              </a:ext>
            </a:extLst>
          </p:cNvPr>
          <p:cNvSpPr/>
          <p:nvPr/>
        </p:nvSpPr>
        <p:spPr>
          <a:xfrm>
            <a:off x="693580" y="5571137"/>
            <a:ext cx="3877056" cy="985784"/>
          </a:xfrm>
          <a:prstGeom prst="roundRect">
            <a:avLst/>
          </a:prstGeom>
          <a:solidFill>
            <a:srgbClr val="07A9A9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The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pay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in green jobs is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very good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too.  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D906233-3B50-17BA-24DA-925F44827BF2}"/>
              </a:ext>
            </a:extLst>
          </p:cNvPr>
          <p:cNvSpPr/>
          <p:nvPr/>
        </p:nvSpPr>
        <p:spPr>
          <a:xfrm>
            <a:off x="693580" y="1381662"/>
            <a:ext cx="3877056" cy="1160595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07A9A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Class discussion (1-2 mins)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Were there any jobs in the film that you thought you might like to do?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130B9CB-868A-75F0-4B7F-724F767A8886}"/>
              </a:ext>
            </a:extLst>
          </p:cNvPr>
          <p:cNvSpPr/>
          <p:nvPr/>
        </p:nvSpPr>
        <p:spPr>
          <a:xfrm>
            <a:off x="693580" y="2833605"/>
            <a:ext cx="3877056" cy="1080000"/>
          </a:xfrm>
          <a:prstGeom prst="roundRect">
            <a:avLst/>
          </a:prstGeom>
          <a:solidFill>
            <a:srgbClr val="E0B66F"/>
          </a:solidFill>
          <a:ln w="28575">
            <a:solidFill>
              <a:srgbClr val="575857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There will be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more green jobs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than ever when you leave school.  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2C8E21F-9CE4-602D-6AC8-F5C9BA3F4351}"/>
              </a:ext>
            </a:extLst>
          </p:cNvPr>
          <p:cNvSpPr/>
          <p:nvPr/>
        </p:nvSpPr>
        <p:spPr>
          <a:xfrm>
            <a:off x="693580" y="4204953"/>
            <a:ext cx="3877056" cy="1074836"/>
          </a:xfrm>
          <a:prstGeom prst="roundRect">
            <a:avLst/>
          </a:prstGeom>
          <a:solidFill>
            <a:srgbClr val="E58F8F"/>
          </a:solidFill>
          <a:ln w="28575">
            <a:solidFill>
              <a:srgbClr val="5758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There are lots of jobs at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lots of different levels.  </a:t>
            </a:r>
          </a:p>
        </p:txBody>
      </p:sp>
      <p:pic>
        <p:nvPicPr>
          <p:cNvPr id="13" name="Picture 12" descr="A picture containing text, paper, banknote, paper product&#10;&#10;Description automatically generated">
            <a:extLst>
              <a:ext uri="{FF2B5EF4-FFF2-40B4-BE49-F238E27FC236}">
                <a16:creationId xmlns:a16="http://schemas.microsoft.com/office/drawing/2014/main" id="{92816C85-18F2-ED21-D703-71DA129040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285370" y="1992991"/>
            <a:ext cx="5840204" cy="387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7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lectric car being charged">
            <a:extLst>
              <a:ext uri="{FF2B5EF4-FFF2-40B4-BE49-F238E27FC236}">
                <a16:creationId xmlns:a16="http://schemas.microsoft.com/office/drawing/2014/main" id="{D8B847F4-84C0-AA33-F86A-5D125116AE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5325"/>
            <a:ext cx="9144000" cy="5856696"/>
          </a:xfrm>
          <a:prstGeom prst="rect">
            <a:avLst/>
          </a:prstGeom>
        </p:spPr>
      </p:pic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25FC705D-BFA4-48A7-9E5D-172D49303185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Careers and Enterprise Company">
            <a:extLst>
              <a:ext uri="{FF2B5EF4-FFF2-40B4-BE49-F238E27FC236}">
                <a16:creationId xmlns:a16="http://schemas.microsoft.com/office/drawing/2014/main" id="{F6B22730-3804-4B6D-6CEA-ACC229E1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A83303-ADC2-9D98-462C-9E458DEB428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2B77578-533F-CDDA-24C2-2E95602782AD}"/>
              </a:ext>
            </a:extLst>
          </p:cNvPr>
          <p:cNvSpPr/>
          <p:nvPr/>
        </p:nvSpPr>
        <p:spPr>
          <a:xfrm>
            <a:off x="0" y="185999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4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A056C684-252C-C20D-B291-DD6AD6912C14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Jobs that can save a planet - Transport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D906233-3B50-17BA-24DA-925F44827BF2}"/>
              </a:ext>
            </a:extLst>
          </p:cNvPr>
          <p:cNvSpPr/>
          <p:nvPr/>
        </p:nvSpPr>
        <p:spPr>
          <a:xfrm>
            <a:off x="2567276" y="1375341"/>
            <a:ext cx="4009449" cy="1160595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07A9A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Class discussion (1-2 mins)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Would you like to work in transport?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What jobs do you think there are?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23EAB3-62EE-F736-96BE-C487EEB08D8B}"/>
              </a:ext>
            </a:extLst>
          </p:cNvPr>
          <p:cNvSpPr/>
          <p:nvPr/>
        </p:nvSpPr>
        <p:spPr>
          <a:xfrm>
            <a:off x="508856" y="5630779"/>
            <a:ext cx="8126289" cy="787562"/>
          </a:xfrm>
          <a:prstGeom prst="roundRect">
            <a:avLst/>
          </a:prstGeom>
          <a:solidFill>
            <a:srgbClr val="E0B66F"/>
          </a:solidFill>
          <a:ln w="28575">
            <a:solidFill>
              <a:schemeClr val="tx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Are you interested in working with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electric vehicles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? In the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making,  driving or repairing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of them?</a:t>
            </a:r>
          </a:p>
        </p:txBody>
      </p:sp>
    </p:spTree>
    <p:extLst>
      <p:ext uri="{BB962C8B-B14F-4D97-AF65-F5344CB8AC3E}">
        <p14:creationId xmlns:p14="http://schemas.microsoft.com/office/powerpoint/2010/main" val="360834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looking at construction equipment&#10;&#10;Description automatically generated with low confidence">
            <a:extLst>
              <a:ext uri="{FF2B5EF4-FFF2-40B4-BE49-F238E27FC236}">
                <a16:creationId xmlns:a16="http://schemas.microsoft.com/office/drawing/2014/main" id="{CD977CCD-03F5-23AF-2047-8A16536899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52" r="12275"/>
          <a:stretch/>
        </p:blipFill>
        <p:spPr>
          <a:xfrm>
            <a:off x="-2729" y="1017796"/>
            <a:ext cx="9146729" cy="5840204"/>
          </a:xfrm>
          <a:prstGeom prst="rect">
            <a:avLst/>
          </a:prstGeom>
        </p:spPr>
      </p:pic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25FC705D-BFA4-48A7-9E5D-172D49303185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Careers and Enterprise Company">
            <a:extLst>
              <a:ext uri="{FF2B5EF4-FFF2-40B4-BE49-F238E27FC236}">
                <a16:creationId xmlns:a16="http://schemas.microsoft.com/office/drawing/2014/main" id="{F6B22730-3804-4B6D-6CEA-ACC229E1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A83303-ADC2-9D98-462C-9E458DEB428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2B77578-533F-CDDA-24C2-2E95602782AD}"/>
              </a:ext>
            </a:extLst>
          </p:cNvPr>
          <p:cNvSpPr/>
          <p:nvPr/>
        </p:nvSpPr>
        <p:spPr>
          <a:xfrm>
            <a:off x="0" y="185999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4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A056C684-252C-C20D-B291-DD6AD6912C14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Jobs that can save a planet - Construction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E3DF52D-21FC-EAF4-AA51-DAF955DED533}"/>
              </a:ext>
            </a:extLst>
          </p:cNvPr>
          <p:cNvSpPr/>
          <p:nvPr/>
        </p:nvSpPr>
        <p:spPr>
          <a:xfrm>
            <a:off x="2382249" y="1213915"/>
            <a:ext cx="4379503" cy="1160595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07A9A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Class discussion (1-2 mins)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Would you like to work in construction?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What jobs do you think there are?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EBA9DBD-1B9A-F2D7-CB17-70DC079C5254}"/>
              </a:ext>
            </a:extLst>
          </p:cNvPr>
          <p:cNvSpPr/>
          <p:nvPr/>
        </p:nvSpPr>
        <p:spPr>
          <a:xfrm>
            <a:off x="609599" y="5133474"/>
            <a:ext cx="6152153" cy="1090908"/>
          </a:xfrm>
          <a:prstGeom prst="roundRect">
            <a:avLst/>
          </a:prstGeom>
          <a:solidFill>
            <a:srgbClr val="E0B66F"/>
          </a:solidFill>
          <a:ln w="28575">
            <a:solidFill>
              <a:schemeClr val="tx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There are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2 million jobs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 construction. There are lots of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different roles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needing lots of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different skills and qualifications.  </a:t>
            </a:r>
          </a:p>
        </p:txBody>
      </p:sp>
    </p:spTree>
    <p:extLst>
      <p:ext uri="{BB962C8B-B14F-4D97-AF65-F5344CB8AC3E}">
        <p14:creationId xmlns:p14="http://schemas.microsoft.com/office/powerpoint/2010/main" val="44264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erson, indoor, clothing, computer&#10;&#10;Description automatically generated">
            <a:extLst>
              <a:ext uri="{FF2B5EF4-FFF2-40B4-BE49-F238E27FC236}">
                <a16:creationId xmlns:a16="http://schemas.microsoft.com/office/drawing/2014/main" id="{8CFA2572-B38F-9A4C-78A1-8998CD455A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502"/>
          <a:stretch/>
        </p:blipFill>
        <p:spPr>
          <a:xfrm>
            <a:off x="-1" y="1017796"/>
            <a:ext cx="9144001" cy="5840204"/>
          </a:xfrm>
          <a:prstGeom prst="rect">
            <a:avLst/>
          </a:prstGeom>
        </p:spPr>
      </p:pic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25FC705D-BFA4-48A7-9E5D-172D49303185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Careers and Enterprise Company">
            <a:extLst>
              <a:ext uri="{FF2B5EF4-FFF2-40B4-BE49-F238E27FC236}">
                <a16:creationId xmlns:a16="http://schemas.microsoft.com/office/drawing/2014/main" id="{F6B22730-3804-4B6D-6CEA-ACC229E1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A83303-ADC2-9D98-462C-9E458DEB428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2B77578-533F-CDDA-24C2-2E95602782AD}"/>
              </a:ext>
            </a:extLst>
          </p:cNvPr>
          <p:cNvSpPr/>
          <p:nvPr/>
        </p:nvSpPr>
        <p:spPr>
          <a:xfrm>
            <a:off x="0" y="185999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4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A056C684-252C-C20D-B291-DD6AD6912C14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Jobs that can save a planet - Energy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82E6E9-6133-0A35-9239-7AAA5E879579}"/>
              </a:ext>
            </a:extLst>
          </p:cNvPr>
          <p:cNvSpPr/>
          <p:nvPr/>
        </p:nvSpPr>
        <p:spPr>
          <a:xfrm>
            <a:off x="2495283" y="1375341"/>
            <a:ext cx="4153435" cy="1160595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07A9A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Class discussion (1-2 mins)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Would you like to work in energy?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What jobs do you think there are?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0F80B3-D5B7-8C80-A126-2979939568B1}"/>
              </a:ext>
            </a:extLst>
          </p:cNvPr>
          <p:cNvSpPr/>
          <p:nvPr/>
        </p:nvSpPr>
        <p:spPr>
          <a:xfrm>
            <a:off x="1445554" y="5482659"/>
            <a:ext cx="6252892" cy="893046"/>
          </a:xfrm>
          <a:prstGeom prst="roundRect">
            <a:avLst/>
          </a:prstGeom>
          <a:solidFill>
            <a:srgbClr val="E0B66F"/>
          </a:solidFill>
          <a:ln w="28575">
            <a:solidFill>
              <a:schemeClr val="tx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Would you like to work with technology to help people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use less energy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 their everyday lives?</a:t>
            </a:r>
          </a:p>
        </p:txBody>
      </p:sp>
    </p:spTree>
    <p:extLst>
      <p:ext uri="{BB962C8B-B14F-4D97-AF65-F5344CB8AC3E}">
        <p14:creationId xmlns:p14="http://schemas.microsoft.com/office/powerpoint/2010/main" val="68939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indmill and Solar Panels">
            <a:extLst>
              <a:ext uri="{FF2B5EF4-FFF2-40B4-BE49-F238E27FC236}">
                <a16:creationId xmlns:a16="http://schemas.microsoft.com/office/drawing/2014/main" id="{5A475B43-DF4C-827B-1A0E-D8F33E794C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07" y="1038863"/>
            <a:ext cx="9144000" cy="5819137"/>
          </a:xfrm>
          <a:prstGeom prst="rect">
            <a:avLst/>
          </a:prstGeom>
          <a:effectLst/>
        </p:spPr>
      </p:pic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25FC705D-BFA4-48A7-9E5D-172D49303185}"/>
              </a:ext>
            </a:extLst>
          </p:cNvPr>
          <p:cNvSpPr>
            <a:spLocks/>
          </p:cNvSpPr>
          <p:nvPr/>
        </p:nvSpPr>
        <p:spPr>
          <a:xfrm>
            <a:off x="-2729" y="1041859"/>
            <a:ext cx="9144000" cy="5816141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Careers and Enterprise Company">
            <a:extLst>
              <a:ext uri="{FF2B5EF4-FFF2-40B4-BE49-F238E27FC236}">
                <a16:creationId xmlns:a16="http://schemas.microsoft.com/office/drawing/2014/main" id="{F6B22730-3804-4B6D-6CEA-ACC229E1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A83303-ADC2-9D98-462C-9E458DEB428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2B77578-533F-CDDA-24C2-2E95602782AD}"/>
              </a:ext>
            </a:extLst>
          </p:cNvPr>
          <p:cNvSpPr/>
          <p:nvPr/>
        </p:nvSpPr>
        <p:spPr>
          <a:xfrm>
            <a:off x="0" y="185999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4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A056C684-252C-C20D-B291-DD6AD6912C14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Jobs that can save a planet - Energy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0F80B3-D5B7-8C80-A126-2979939568B1}"/>
              </a:ext>
            </a:extLst>
          </p:cNvPr>
          <p:cNvSpPr/>
          <p:nvPr/>
        </p:nvSpPr>
        <p:spPr>
          <a:xfrm>
            <a:off x="379331" y="3429000"/>
            <a:ext cx="3986784" cy="1160595"/>
          </a:xfrm>
          <a:prstGeom prst="roundRect">
            <a:avLst/>
          </a:prstGeom>
          <a:solidFill>
            <a:srgbClr val="E0B66F"/>
          </a:solidFill>
          <a:ln w="28575">
            <a:solidFill>
              <a:schemeClr val="tx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There are also jobs available in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making energy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 ways that are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good for the planet.  </a:t>
            </a:r>
          </a:p>
        </p:txBody>
      </p:sp>
    </p:spTree>
    <p:extLst>
      <p:ext uri="{BB962C8B-B14F-4D97-AF65-F5344CB8AC3E}">
        <p14:creationId xmlns:p14="http://schemas.microsoft.com/office/powerpoint/2010/main" val="63908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657BE281-BEF3-2C36-FAB3-53D90367EA22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AE502A22-B71B-4D3D-8934-B1770E058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13" y="1442521"/>
            <a:ext cx="7775715" cy="499075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9C091F3-05EE-4861-A5E2-F40428623425}"/>
              </a:ext>
            </a:extLst>
          </p:cNvPr>
          <p:cNvSpPr/>
          <p:nvPr/>
        </p:nvSpPr>
        <p:spPr>
          <a:xfrm>
            <a:off x="1121388" y="4957009"/>
            <a:ext cx="6895763" cy="1223371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3EAA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Discuss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Before you watch the video, discuss which of the skills you’ve looked at today you think you have. Do you think this makes you a good person for a particular job? </a:t>
            </a:r>
          </a:p>
        </p:txBody>
      </p:sp>
      <p:sp>
        <p:nvSpPr>
          <p:cNvPr id="12" name="Rectangle: Rounded Corners 11">
            <a:hlinkClick r:id="rId3"/>
            <a:extLst>
              <a:ext uri="{FF2B5EF4-FFF2-40B4-BE49-F238E27FC236}">
                <a16:creationId xmlns:a16="http://schemas.microsoft.com/office/drawing/2014/main" id="{5CF80D4E-E8BB-4B11-849A-4306145218F9}"/>
              </a:ext>
            </a:extLst>
          </p:cNvPr>
          <p:cNvSpPr/>
          <p:nvPr/>
        </p:nvSpPr>
        <p:spPr>
          <a:xfrm>
            <a:off x="7410689" y="1598476"/>
            <a:ext cx="871349" cy="566246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3EAA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0:00-1:38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Pentagon 20">
            <a:extLst>
              <a:ext uri="{FF2B5EF4-FFF2-40B4-BE49-F238E27FC236}">
                <a16:creationId xmlns:a16="http://schemas.microsoft.com/office/drawing/2014/main" id="{3CE36FDB-445D-505C-1453-2D6930BEB613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5</a:t>
            </a:r>
          </a:p>
        </p:txBody>
      </p:sp>
      <p:sp>
        <p:nvSpPr>
          <p:cNvPr id="5" name="Shape 114">
            <a:extLst>
              <a:ext uri="{FF2B5EF4-FFF2-40B4-BE49-F238E27FC236}">
                <a16:creationId xmlns:a16="http://schemas.microsoft.com/office/drawing/2014/main" id="{3DED9DBC-9A30-E1E2-C49C-A453A6B725DC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Which skills do you need?</a:t>
            </a:r>
          </a:p>
        </p:txBody>
      </p:sp>
      <p:pic>
        <p:nvPicPr>
          <p:cNvPr id="6" name="Picture 2" descr="Careers and Enterprise Company">
            <a:extLst>
              <a:ext uri="{FF2B5EF4-FFF2-40B4-BE49-F238E27FC236}">
                <a16:creationId xmlns:a16="http://schemas.microsoft.com/office/drawing/2014/main" id="{A2B9D06B-8BE5-9844-4C6E-F64F2E058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5DD37381-6217-DDD1-FA9F-46AD1D80C249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</p:spTree>
    <p:extLst>
      <p:ext uri="{BB962C8B-B14F-4D97-AF65-F5344CB8AC3E}">
        <p14:creationId xmlns:p14="http://schemas.microsoft.com/office/powerpoint/2010/main" val="212748834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erson in red sweater holding babys hand">
            <a:extLst>
              <a:ext uri="{FF2B5EF4-FFF2-40B4-BE49-F238E27FC236}">
                <a16:creationId xmlns:a16="http://schemas.microsoft.com/office/drawing/2014/main" id="{6CFCF2AF-2B60-915F-5259-894CC621A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730" y="1017796"/>
            <a:ext cx="9146729" cy="584020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329;p2">
            <a:extLst>
              <a:ext uri="{FF2B5EF4-FFF2-40B4-BE49-F238E27FC236}">
                <a16:creationId xmlns:a16="http://schemas.microsoft.com/office/drawing/2014/main" id="{FE86DC73-03DC-9238-1A08-D7C319C1C99C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99C00D8-2D9C-5FD0-B7E2-D395AB42640E}"/>
              </a:ext>
            </a:extLst>
          </p:cNvPr>
          <p:cNvSpPr/>
          <p:nvPr/>
        </p:nvSpPr>
        <p:spPr>
          <a:xfrm>
            <a:off x="3253848" y="5340900"/>
            <a:ext cx="5523797" cy="1010575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3EAA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Discussion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Do you work well with other people?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How can you practice working as part of a team? </a:t>
            </a:r>
          </a:p>
        </p:txBody>
      </p:sp>
      <p:sp>
        <p:nvSpPr>
          <p:cNvPr id="3" name="Pentagon 20">
            <a:extLst>
              <a:ext uri="{FF2B5EF4-FFF2-40B4-BE49-F238E27FC236}">
                <a16:creationId xmlns:a16="http://schemas.microsoft.com/office/drawing/2014/main" id="{D759F002-229E-8047-3BB9-4DF5883AA8ED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5</a:t>
            </a:r>
          </a:p>
        </p:txBody>
      </p:sp>
      <p:sp>
        <p:nvSpPr>
          <p:cNvPr id="4" name="Shape 114">
            <a:extLst>
              <a:ext uri="{FF2B5EF4-FFF2-40B4-BE49-F238E27FC236}">
                <a16:creationId xmlns:a16="http://schemas.microsoft.com/office/drawing/2014/main" id="{1D8AB6B6-9066-ADC8-D99B-35CC6CF1E097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Which skills do you need?</a:t>
            </a:r>
          </a:p>
        </p:txBody>
      </p:sp>
      <p:pic>
        <p:nvPicPr>
          <p:cNvPr id="5" name="Picture 2" descr="Careers and Enterprise Company">
            <a:extLst>
              <a:ext uri="{FF2B5EF4-FFF2-40B4-BE49-F238E27FC236}">
                <a16:creationId xmlns:a16="http://schemas.microsoft.com/office/drawing/2014/main" id="{F88F2F88-8ADB-ABE9-07F1-B8F52902C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D3F8BD-47BC-82E3-69D4-F09459C66217}"/>
              </a:ext>
            </a:extLst>
          </p:cNvPr>
          <p:cNvSpPr/>
          <p:nvPr/>
        </p:nvSpPr>
        <p:spPr>
          <a:xfrm>
            <a:off x="379331" y="5340902"/>
            <a:ext cx="2492457" cy="1010575"/>
          </a:xfrm>
          <a:prstGeom prst="roundRect">
            <a:avLst/>
          </a:prstGeom>
          <a:solidFill>
            <a:srgbClr val="E58F8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Teamwork: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Working together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C4C9B4-F8F8-1B39-E915-26C8A0E08CCC}"/>
              </a:ext>
            </a:extLst>
          </p:cNvPr>
          <p:cNvSpPr/>
          <p:nvPr/>
        </p:nvSpPr>
        <p:spPr>
          <a:xfrm>
            <a:off x="2659209" y="1507410"/>
            <a:ext cx="3825582" cy="750015"/>
          </a:xfrm>
          <a:prstGeom prst="roundRect">
            <a:avLst/>
          </a:prstGeom>
          <a:solidFill>
            <a:srgbClr val="E0B66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Lots of jobs involve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teamwork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EF2D3B3D-6C91-77BD-2C8C-19F68CE9F57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</p:spTree>
    <p:extLst>
      <p:ext uri="{BB962C8B-B14F-4D97-AF65-F5344CB8AC3E}">
        <p14:creationId xmlns:p14="http://schemas.microsoft.com/office/powerpoint/2010/main" val="368434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0">
            <a:extLst>
              <a:ext uri="{FF2B5EF4-FFF2-40B4-BE49-F238E27FC236}">
                <a16:creationId xmlns:a16="http://schemas.microsoft.com/office/drawing/2014/main" id="{D759F002-229E-8047-3BB9-4DF5883AA8ED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5</a:t>
            </a:r>
          </a:p>
        </p:txBody>
      </p:sp>
      <p:sp>
        <p:nvSpPr>
          <p:cNvPr id="4" name="Shape 114">
            <a:extLst>
              <a:ext uri="{FF2B5EF4-FFF2-40B4-BE49-F238E27FC236}">
                <a16:creationId xmlns:a16="http://schemas.microsoft.com/office/drawing/2014/main" id="{1D8AB6B6-9066-ADC8-D99B-35CC6CF1E097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Which skills do you need?</a:t>
            </a:r>
          </a:p>
        </p:txBody>
      </p:sp>
      <p:pic>
        <p:nvPicPr>
          <p:cNvPr id="5" name="Picture 2" descr="Careers and Enterprise Company">
            <a:extLst>
              <a:ext uri="{FF2B5EF4-FFF2-40B4-BE49-F238E27FC236}">
                <a16:creationId xmlns:a16="http://schemas.microsoft.com/office/drawing/2014/main" id="{F88F2F88-8ADB-ABE9-07F1-B8F52902C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White jigsaw puzzle and one final piece being added">
            <a:extLst>
              <a:ext uri="{FF2B5EF4-FFF2-40B4-BE49-F238E27FC236}">
                <a16:creationId xmlns:a16="http://schemas.microsoft.com/office/drawing/2014/main" id="{C74948CB-8D52-24BD-C6DE-DBDEC66713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17796"/>
            <a:ext cx="9144000" cy="5840204"/>
          </a:xfrm>
          <a:prstGeom prst="rect">
            <a:avLst/>
          </a:prstGeom>
          <a:effectLst/>
        </p:spPr>
      </p:pic>
      <p:sp>
        <p:nvSpPr>
          <p:cNvPr id="8" name="Google Shape;329;p2">
            <a:extLst>
              <a:ext uri="{FF2B5EF4-FFF2-40B4-BE49-F238E27FC236}">
                <a16:creationId xmlns:a16="http://schemas.microsoft.com/office/drawing/2014/main" id="{5B2E6318-F7F9-F5E7-940A-83E13CF35A36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4600C8D-73B1-CD1A-E161-5DAA9FE1E26B}"/>
              </a:ext>
            </a:extLst>
          </p:cNvPr>
          <p:cNvSpPr/>
          <p:nvPr/>
        </p:nvSpPr>
        <p:spPr>
          <a:xfrm>
            <a:off x="379331" y="5340902"/>
            <a:ext cx="2852334" cy="1010575"/>
          </a:xfrm>
          <a:prstGeom prst="roundRect">
            <a:avLst/>
          </a:prstGeom>
          <a:solidFill>
            <a:srgbClr val="E58F8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Problem-solving: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Sorting out problems.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EF85226-6ADB-7DA8-A085-8A3733064F67}"/>
              </a:ext>
            </a:extLst>
          </p:cNvPr>
          <p:cNvSpPr/>
          <p:nvPr/>
        </p:nvSpPr>
        <p:spPr>
          <a:xfrm>
            <a:off x="2438237" y="1449676"/>
            <a:ext cx="4262067" cy="1121664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3EAA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Discussion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 you a good problem-solver? Do you like solving problems?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1A9B95F-8527-9A08-040E-00E18174AEF3}"/>
              </a:ext>
            </a:extLst>
          </p:cNvPr>
          <p:cNvSpPr/>
          <p:nvPr/>
        </p:nvSpPr>
        <p:spPr>
          <a:xfrm>
            <a:off x="4007096" y="5340902"/>
            <a:ext cx="4770549" cy="1010574"/>
          </a:xfrm>
          <a:prstGeom prst="roundRect">
            <a:avLst/>
          </a:prstGeom>
          <a:solidFill>
            <a:srgbClr val="E0B66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Lots of jobs that will help the planet will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involve solving problems.  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70C39A38-F85A-8BE3-184B-667E28BA4C04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</p:spTree>
    <p:extLst>
      <p:ext uri="{BB962C8B-B14F-4D97-AF65-F5344CB8AC3E}">
        <p14:creationId xmlns:p14="http://schemas.microsoft.com/office/powerpoint/2010/main" val="17396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29;p2">
            <a:extLst>
              <a:ext uri="{FF2B5EF4-FFF2-40B4-BE49-F238E27FC236}">
                <a16:creationId xmlns:a16="http://schemas.microsoft.com/office/drawing/2014/main" id="{9F572960-C25C-B255-2C52-C2BDF29E6046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Careers and Enterprise Company">
            <a:extLst>
              <a:ext uri="{FF2B5EF4-FFF2-40B4-BE49-F238E27FC236}">
                <a16:creationId xmlns:a16="http://schemas.microsoft.com/office/drawing/2014/main" id="{2DF104E5-FA7E-298D-31AB-6783F6433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8FF4B7B-85A2-641A-8347-DAB310CEDE29}"/>
              </a:ext>
            </a:extLst>
          </p:cNvPr>
          <p:cNvSpPr/>
          <p:nvPr/>
        </p:nvSpPr>
        <p:spPr>
          <a:xfrm>
            <a:off x="379331" y="1288743"/>
            <a:ext cx="8484622" cy="932271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07A9A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Pair discussion (3-5 mins)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What does climate change mean? Look at the two groups of pictures and work out what they show. Use this to help describe what is affected by climate change!</a:t>
            </a:r>
          </a:p>
        </p:txBody>
      </p:sp>
      <p:sp>
        <p:nvSpPr>
          <p:cNvPr id="20" name="Pentagon 20">
            <a:extLst>
              <a:ext uri="{FF2B5EF4-FFF2-40B4-BE49-F238E27FC236}">
                <a16:creationId xmlns:a16="http://schemas.microsoft.com/office/drawing/2014/main" id="{AD1F7DEA-0DC8-CFB0-1753-0635366CB9D7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1</a:t>
            </a:r>
          </a:p>
        </p:txBody>
      </p:sp>
      <p:sp>
        <p:nvSpPr>
          <p:cNvPr id="21" name="Shape 114">
            <a:extLst>
              <a:ext uri="{FF2B5EF4-FFF2-40B4-BE49-F238E27FC236}">
                <a16:creationId xmlns:a16="http://schemas.microsoft.com/office/drawing/2014/main" id="{229926CE-249A-6B12-5A34-DF74DCF6194F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What is climate change?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67AC59C-60DC-944E-3298-6E69E1E839DB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pic>
        <p:nvPicPr>
          <p:cNvPr id="13" name="Picture 12" descr="Water splashing on a black surface&#10;&#10;Description automatically generated with medium confidence">
            <a:extLst>
              <a:ext uri="{FF2B5EF4-FFF2-40B4-BE49-F238E27FC236}">
                <a16:creationId xmlns:a16="http://schemas.microsoft.com/office/drawing/2014/main" id="{ED1609DF-E49C-41FC-B701-EFF54F3C4C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2820">
            <a:off x="2034171" y="3600138"/>
            <a:ext cx="2033336" cy="1355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CA0234F5-E331-44E7-A6E3-A97357388F95}"/>
              </a:ext>
            </a:extLst>
          </p:cNvPr>
          <p:cNvSpPr txBox="1"/>
          <p:nvPr/>
        </p:nvSpPr>
        <p:spPr>
          <a:xfrm>
            <a:off x="426768" y="2261497"/>
            <a:ext cx="3563797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7200" b="1" dirty="0">
                <a:effectLst>
                  <a:glow rad="317500">
                    <a:schemeClr val="bg1">
                      <a:alpha val="75000"/>
                    </a:schemeClr>
                  </a:glow>
                </a:effectLst>
                <a:latin typeface="Century Gothic" panose="020B0502020202020204" pitchFamily="34" charset="0"/>
              </a:rPr>
              <a:t>climate</a:t>
            </a:r>
          </a:p>
        </p:txBody>
      </p:sp>
      <p:pic>
        <p:nvPicPr>
          <p:cNvPr id="19" name="Picture 18" descr="A picture containing nature, spring&#10;&#10;Description automatically generated">
            <a:extLst>
              <a:ext uri="{FF2B5EF4-FFF2-40B4-BE49-F238E27FC236}">
                <a16:creationId xmlns:a16="http://schemas.microsoft.com/office/drawing/2014/main" id="{1C88DD5C-7C9C-422B-93B4-80593DAC23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01822">
            <a:off x="1856932" y="4931680"/>
            <a:ext cx="2009087" cy="1506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 descr="A picture containing sky, outdoor, nature, sunset&#10;&#10;Description automatically generated">
            <a:extLst>
              <a:ext uri="{FF2B5EF4-FFF2-40B4-BE49-F238E27FC236}">
                <a16:creationId xmlns:a16="http://schemas.microsoft.com/office/drawing/2014/main" id="{0553D841-DCB8-450A-9D6A-C0F6168E10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5440">
            <a:off x="533261" y="3815586"/>
            <a:ext cx="1454714" cy="2229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0E1AF51-DB86-40B8-8418-AFE6A1069F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16503">
            <a:off x="4923279" y="5139305"/>
            <a:ext cx="2026148" cy="1350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02AD2779-5949-4139-A117-486F04545C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27123">
            <a:off x="6526542" y="4253329"/>
            <a:ext cx="2141922" cy="1393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 descr="A picture containing indoor, vegetable, metal, rack&#10;&#10;Description automatically generated">
            <a:extLst>
              <a:ext uri="{FF2B5EF4-FFF2-40B4-BE49-F238E27FC236}">
                <a16:creationId xmlns:a16="http://schemas.microsoft.com/office/drawing/2014/main" id="{0948F792-BD49-405C-B519-BB83587121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1312">
            <a:off x="5036164" y="3718144"/>
            <a:ext cx="2022742" cy="1343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42">
            <a:extLst>
              <a:ext uri="{FF2B5EF4-FFF2-40B4-BE49-F238E27FC236}">
                <a16:creationId xmlns:a16="http://schemas.microsoft.com/office/drawing/2014/main" id="{D32ABA03-DAF7-4325-8B7A-8520663C1DCB}"/>
              </a:ext>
            </a:extLst>
          </p:cNvPr>
          <p:cNvSpPr txBox="1"/>
          <p:nvPr/>
        </p:nvSpPr>
        <p:spPr>
          <a:xfrm>
            <a:off x="4966470" y="2261497"/>
            <a:ext cx="3695242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7200" b="1" dirty="0">
                <a:effectLst>
                  <a:glow rad="317500">
                    <a:schemeClr val="bg1">
                      <a:alpha val="75000"/>
                    </a:schemeClr>
                  </a:glow>
                </a:effectLst>
                <a:latin typeface="Century Gothic" panose="020B050202020202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4405114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0">
            <a:extLst>
              <a:ext uri="{FF2B5EF4-FFF2-40B4-BE49-F238E27FC236}">
                <a16:creationId xmlns:a16="http://schemas.microsoft.com/office/drawing/2014/main" id="{D759F002-229E-8047-3BB9-4DF5883AA8ED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5</a:t>
            </a:r>
          </a:p>
        </p:txBody>
      </p:sp>
      <p:sp>
        <p:nvSpPr>
          <p:cNvPr id="4" name="Shape 114">
            <a:extLst>
              <a:ext uri="{FF2B5EF4-FFF2-40B4-BE49-F238E27FC236}">
                <a16:creationId xmlns:a16="http://schemas.microsoft.com/office/drawing/2014/main" id="{1D8AB6B6-9066-ADC8-D99B-35CC6CF1E097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Which skills do you need?</a:t>
            </a:r>
          </a:p>
        </p:txBody>
      </p:sp>
      <p:pic>
        <p:nvPicPr>
          <p:cNvPr id="5" name="Picture 2" descr="Careers and Enterprise Company">
            <a:extLst>
              <a:ext uri="{FF2B5EF4-FFF2-40B4-BE49-F238E27FC236}">
                <a16:creationId xmlns:a16="http://schemas.microsoft.com/office/drawing/2014/main" id="{F88F2F88-8ADB-ABE9-07F1-B8F52902C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ands on ears">
            <a:extLst>
              <a:ext uri="{FF2B5EF4-FFF2-40B4-BE49-F238E27FC236}">
                <a16:creationId xmlns:a16="http://schemas.microsoft.com/office/drawing/2014/main" id="{D2414E63-0C7B-8836-4437-6E79563014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7796"/>
            <a:ext cx="9144000" cy="5840204"/>
          </a:xfrm>
          <a:prstGeom prst="rect">
            <a:avLst/>
          </a:prstGeom>
        </p:spPr>
      </p:pic>
      <p:sp>
        <p:nvSpPr>
          <p:cNvPr id="10" name="Google Shape;329;p2">
            <a:extLst>
              <a:ext uri="{FF2B5EF4-FFF2-40B4-BE49-F238E27FC236}">
                <a16:creationId xmlns:a16="http://schemas.microsoft.com/office/drawing/2014/main" id="{A0072DA2-CB64-06E3-D0AE-0400EEE505E1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6984224-8345-CB24-07FC-263B844AF8CD}"/>
              </a:ext>
            </a:extLst>
          </p:cNvPr>
          <p:cNvSpPr/>
          <p:nvPr/>
        </p:nvSpPr>
        <p:spPr>
          <a:xfrm>
            <a:off x="379331" y="5340902"/>
            <a:ext cx="2852334" cy="1010575"/>
          </a:xfrm>
          <a:prstGeom prst="roundRect">
            <a:avLst/>
          </a:prstGeom>
          <a:solidFill>
            <a:srgbClr val="E58F8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Listening: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Hearing others.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DDABBF7-7743-CBD9-0894-D8229A40A131}"/>
              </a:ext>
            </a:extLst>
          </p:cNvPr>
          <p:cNvSpPr/>
          <p:nvPr/>
        </p:nvSpPr>
        <p:spPr>
          <a:xfrm>
            <a:off x="4007096" y="5340902"/>
            <a:ext cx="4770549" cy="1010574"/>
          </a:xfrm>
          <a:prstGeom prst="roundRect">
            <a:avLst/>
          </a:prstGeom>
          <a:solidFill>
            <a:srgbClr val="E0B66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 a job you will need to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listen to others 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as well as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speak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for yourself.  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88178E27-5277-03B9-FF09-7CF1597B27F3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295674E-5A83-34C8-D7E3-AC169ED5DA13}"/>
              </a:ext>
            </a:extLst>
          </p:cNvPr>
          <p:cNvSpPr/>
          <p:nvPr/>
        </p:nvSpPr>
        <p:spPr>
          <a:xfrm>
            <a:off x="2372869" y="1449676"/>
            <a:ext cx="4398262" cy="1121664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3EAA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Discussion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 you a good listener? How can you improve your listening skills?</a:t>
            </a:r>
          </a:p>
        </p:txBody>
      </p:sp>
    </p:spTree>
    <p:extLst>
      <p:ext uri="{BB962C8B-B14F-4D97-AF65-F5344CB8AC3E}">
        <p14:creationId xmlns:p14="http://schemas.microsoft.com/office/powerpoint/2010/main" val="308253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0">
            <a:extLst>
              <a:ext uri="{FF2B5EF4-FFF2-40B4-BE49-F238E27FC236}">
                <a16:creationId xmlns:a16="http://schemas.microsoft.com/office/drawing/2014/main" id="{D759F002-229E-8047-3BB9-4DF5883AA8ED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5</a:t>
            </a:r>
          </a:p>
        </p:txBody>
      </p:sp>
      <p:sp>
        <p:nvSpPr>
          <p:cNvPr id="4" name="Shape 114">
            <a:extLst>
              <a:ext uri="{FF2B5EF4-FFF2-40B4-BE49-F238E27FC236}">
                <a16:creationId xmlns:a16="http://schemas.microsoft.com/office/drawing/2014/main" id="{1D8AB6B6-9066-ADC8-D99B-35CC6CF1E097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Which skills do you need?</a:t>
            </a:r>
          </a:p>
        </p:txBody>
      </p:sp>
      <p:pic>
        <p:nvPicPr>
          <p:cNvPr id="5" name="Picture 2" descr="Careers and Enterprise Company">
            <a:extLst>
              <a:ext uri="{FF2B5EF4-FFF2-40B4-BE49-F238E27FC236}">
                <a16:creationId xmlns:a16="http://schemas.microsoft.com/office/drawing/2014/main" id="{F88F2F88-8ADB-ABE9-07F1-B8F52902C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wo blank speech balloons">
            <a:extLst>
              <a:ext uri="{FF2B5EF4-FFF2-40B4-BE49-F238E27FC236}">
                <a16:creationId xmlns:a16="http://schemas.microsoft.com/office/drawing/2014/main" id="{95E966E9-0896-6E5A-D1F4-F75E1E1B1D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975" y="1017796"/>
            <a:ext cx="9144000" cy="5840204"/>
          </a:xfrm>
          <a:prstGeom prst="rect">
            <a:avLst/>
          </a:prstGeom>
        </p:spPr>
      </p:pic>
      <p:sp>
        <p:nvSpPr>
          <p:cNvPr id="9" name="Google Shape;329;p2">
            <a:extLst>
              <a:ext uri="{FF2B5EF4-FFF2-40B4-BE49-F238E27FC236}">
                <a16:creationId xmlns:a16="http://schemas.microsoft.com/office/drawing/2014/main" id="{2E239DD2-237E-3B7E-88A6-ED36CA267BC6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4AE06C9-9C4D-EE62-6B00-FFA4E3CFC629}"/>
              </a:ext>
            </a:extLst>
          </p:cNvPr>
          <p:cNvSpPr/>
          <p:nvPr/>
        </p:nvSpPr>
        <p:spPr>
          <a:xfrm>
            <a:off x="379331" y="5340902"/>
            <a:ext cx="2852334" cy="1010575"/>
          </a:xfrm>
          <a:prstGeom prst="roundRect">
            <a:avLst/>
          </a:prstGeom>
          <a:solidFill>
            <a:srgbClr val="E58F8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Speaking: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Talking to others.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C64FB03-642D-43C9-7532-637AC201448C}"/>
              </a:ext>
            </a:extLst>
          </p:cNvPr>
          <p:cNvSpPr/>
          <p:nvPr/>
        </p:nvSpPr>
        <p:spPr>
          <a:xfrm>
            <a:off x="4007096" y="5340902"/>
            <a:ext cx="4770549" cy="1010574"/>
          </a:xfrm>
          <a:prstGeom prst="roundRect">
            <a:avLst/>
          </a:prstGeom>
          <a:solidFill>
            <a:srgbClr val="E0B66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As well as good listening you will need to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speak to other people 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 your team.  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0DD8F00A-A028-869A-0370-96D9682447B7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06B0A29-5CC1-F9C5-5A41-CE82002A8EB2}"/>
              </a:ext>
            </a:extLst>
          </p:cNvPr>
          <p:cNvSpPr/>
          <p:nvPr/>
        </p:nvSpPr>
        <p:spPr>
          <a:xfrm>
            <a:off x="2372869" y="1449675"/>
            <a:ext cx="4398262" cy="1237377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3EAA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Discussion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 you confident speaking to other people? How can you improve your talking skills?</a:t>
            </a:r>
          </a:p>
        </p:txBody>
      </p:sp>
    </p:spTree>
    <p:extLst>
      <p:ext uri="{BB962C8B-B14F-4D97-AF65-F5344CB8AC3E}">
        <p14:creationId xmlns:p14="http://schemas.microsoft.com/office/powerpoint/2010/main" val="261372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0">
            <a:extLst>
              <a:ext uri="{FF2B5EF4-FFF2-40B4-BE49-F238E27FC236}">
                <a16:creationId xmlns:a16="http://schemas.microsoft.com/office/drawing/2014/main" id="{D759F002-229E-8047-3BB9-4DF5883AA8ED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5</a:t>
            </a:r>
          </a:p>
        </p:txBody>
      </p:sp>
      <p:sp>
        <p:nvSpPr>
          <p:cNvPr id="4" name="Shape 114">
            <a:extLst>
              <a:ext uri="{FF2B5EF4-FFF2-40B4-BE49-F238E27FC236}">
                <a16:creationId xmlns:a16="http://schemas.microsoft.com/office/drawing/2014/main" id="{1D8AB6B6-9066-ADC8-D99B-35CC6CF1E097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Which skills do you need?</a:t>
            </a:r>
          </a:p>
        </p:txBody>
      </p:sp>
      <p:pic>
        <p:nvPicPr>
          <p:cNvPr id="5" name="Picture 2" descr="Careers and Enterprise Company">
            <a:extLst>
              <a:ext uri="{FF2B5EF4-FFF2-40B4-BE49-F238E27FC236}">
                <a16:creationId xmlns:a16="http://schemas.microsoft.com/office/drawing/2014/main" id="{F88F2F88-8ADB-ABE9-07F1-B8F52902C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ortrait of woman smiling">
            <a:extLst>
              <a:ext uri="{FF2B5EF4-FFF2-40B4-BE49-F238E27FC236}">
                <a16:creationId xmlns:a16="http://schemas.microsoft.com/office/drawing/2014/main" id="{DBC91817-B9F2-04A5-3740-1034EA2272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7796"/>
            <a:ext cx="9144000" cy="5840204"/>
          </a:xfrm>
          <a:prstGeom prst="rect">
            <a:avLst/>
          </a:prstGeom>
        </p:spPr>
      </p:pic>
      <p:sp>
        <p:nvSpPr>
          <p:cNvPr id="8" name="Google Shape;329;p2">
            <a:extLst>
              <a:ext uri="{FF2B5EF4-FFF2-40B4-BE49-F238E27FC236}">
                <a16:creationId xmlns:a16="http://schemas.microsoft.com/office/drawing/2014/main" id="{EA748016-7573-B529-4EC7-A2E488CD6422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4BF1900-F74B-5CBE-548C-D1F8B06BB40C}"/>
              </a:ext>
            </a:extLst>
          </p:cNvPr>
          <p:cNvSpPr/>
          <p:nvPr/>
        </p:nvSpPr>
        <p:spPr>
          <a:xfrm>
            <a:off x="379331" y="5340902"/>
            <a:ext cx="2852334" cy="1010575"/>
          </a:xfrm>
          <a:prstGeom prst="roundRect">
            <a:avLst/>
          </a:prstGeom>
          <a:solidFill>
            <a:srgbClr val="E58F8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Staying positive: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Being happy.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4F666E6-FDD1-2FEE-A525-08910507A432}"/>
              </a:ext>
            </a:extLst>
          </p:cNvPr>
          <p:cNvSpPr/>
          <p:nvPr/>
        </p:nvSpPr>
        <p:spPr>
          <a:xfrm>
            <a:off x="4007096" y="5340902"/>
            <a:ext cx="4770549" cy="1010574"/>
          </a:xfrm>
          <a:prstGeom prst="roundRect">
            <a:avLst/>
          </a:prstGeom>
          <a:solidFill>
            <a:srgbClr val="E0B66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We are at work for a long time, smiling makes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other people smile too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A2B2364C-6623-7280-BB6A-457883E52D5C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A0E02B0-5F2D-EBCB-D913-1CF591448B0D}"/>
              </a:ext>
            </a:extLst>
          </p:cNvPr>
          <p:cNvSpPr/>
          <p:nvPr/>
        </p:nvSpPr>
        <p:spPr>
          <a:xfrm>
            <a:off x="2372869" y="1449676"/>
            <a:ext cx="4398262" cy="1010574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3EAA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Discussion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 you smile a lot? How do you think your smile makes you and other people feel?</a:t>
            </a:r>
          </a:p>
        </p:txBody>
      </p:sp>
    </p:spTree>
    <p:extLst>
      <p:ext uri="{BB962C8B-B14F-4D97-AF65-F5344CB8AC3E}">
        <p14:creationId xmlns:p14="http://schemas.microsoft.com/office/powerpoint/2010/main" val="148258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ree neatly stacked books">
            <a:extLst>
              <a:ext uri="{FF2B5EF4-FFF2-40B4-BE49-F238E27FC236}">
                <a16:creationId xmlns:a16="http://schemas.microsoft.com/office/drawing/2014/main" id="{ACC7FA0D-D758-6943-646C-FD7C35FE5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7796"/>
            <a:ext cx="9144000" cy="5869986"/>
          </a:xfrm>
          <a:prstGeom prst="rect">
            <a:avLst/>
          </a:prstGeom>
        </p:spPr>
      </p:pic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657BE281-BEF3-2C36-FAB3-53D90367EA22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Pentagon 20">
            <a:extLst>
              <a:ext uri="{FF2B5EF4-FFF2-40B4-BE49-F238E27FC236}">
                <a16:creationId xmlns:a16="http://schemas.microsoft.com/office/drawing/2014/main" id="{3CE36FDB-445D-505C-1453-2D6930BEB613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5</a:t>
            </a:r>
          </a:p>
        </p:txBody>
      </p:sp>
      <p:sp>
        <p:nvSpPr>
          <p:cNvPr id="5" name="Shape 114">
            <a:extLst>
              <a:ext uri="{FF2B5EF4-FFF2-40B4-BE49-F238E27FC236}">
                <a16:creationId xmlns:a16="http://schemas.microsoft.com/office/drawing/2014/main" id="{3DED9DBC-9A30-E1E2-C49C-A453A6B725DC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Which skills do you need?</a:t>
            </a:r>
          </a:p>
        </p:txBody>
      </p:sp>
      <p:pic>
        <p:nvPicPr>
          <p:cNvPr id="6" name="Picture 2" descr="Careers and Enterprise Company">
            <a:extLst>
              <a:ext uri="{FF2B5EF4-FFF2-40B4-BE49-F238E27FC236}">
                <a16:creationId xmlns:a16="http://schemas.microsoft.com/office/drawing/2014/main" id="{A2B9D06B-8BE5-9844-4C6E-F64F2E058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BBD61E9-E6D3-A830-FDFB-2FEEB686AD4A}"/>
              </a:ext>
            </a:extLst>
          </p:cNvPr>
          <p:cNvSpPr/>
          <p:nvPr/>
        </p:nvSpPr>
        <p:spPr>
          <a:xfrm>
            <a:off x="670130" y="3138450"/>
            <a:ext cx="3899141" cy="1550777"/>
          </a:xfrm>
          <a:prstGeom prst="roundRect">
            <a:avLst/>
          </a:prstGeom>
          <a:solidFill>
            <a:srgbClr val="E58F8F"/>
          </a:solidFill>
          <a:ln w="28575">
            <a:solidFill>
              <a:srgbClr val="5758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It is important to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choose the right next steps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to make sure you are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qualified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to do your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dream job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!</a:t>
            </a:r>
            <a:endParaRPr lang="en-GB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53C0D46-1354-9BA8-6DC7-C01E16701C72}"/>
              </a:ext>
            </a:extLst>
          </p:cNvPr>
          <p:cNvSpPr/>
          <p:nvPr/>
        </p:nvSpPr>
        <p:spPr>
          <a:xfrm>
            <a:off x="670133" y="1705203"/>
            <a:ext cx="3899138" cy="895122"/>
          </a:xfrm>
          <a:prstGeom prst="roundRect">
            <a:avLst/>
          </a:prstGeom>
          <a:solidFill>
            <a:srgbClr val="08C8C4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As well as your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skills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you will need some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qualifications.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549196E-49A1-4FAD-5059-C7FC58143389}"/>
              </a:ext>
            </a:extLst>
          </p:cNvPr>
          <p:cNvSpPr/>
          <p:nvPr/>
        </p:nvSpPr>
        <p:spPr>
          <a:xfrm>
            <a:off x="670129" y="5227352"/>
            <a:ext cx="3899141" cy="1083036"/>
          </a:xfrm>
          <a:prstGeom prst="roundRect">
            <a:avLst/>
          </a:prstGeom>
          <a:solidFill>
            <a:srgbClr val="E0B66F"/>
          </a:solidFill>
          <a:ln w="28575">
            <a:solidFill>
              <a:srgbClr val="5758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But, if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you are not sure what you want to do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talk to your family and teachers.  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237A694B-AE21-8A1D-6B96-62084EE7ED63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</p:spTree>
    <p:extLst>
      <p:ext uri="{BB962C8B-B14F-4D97-AF65-F5344CB8AC3E}">
        <p14:creationId xmlns:p14="http://schemas.microsoft.com/office/powerpoint/2010/main" val="375658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mpty road with rocky cliffs on the side">
            <a:extLst>
              <a:ext uri="{FF2B5EF4-FFF2-40B4-BE49-F238E27FC236}">
                <a16:creationId xmlns:a16="http://schemas.microsoft.com/office/drawing/2014/main" id="{4FBB6EED-1448-A6CD-E1C0-ED4E84F4B7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7796"/>
            <a:ext cx="9144000" cy="5840204"/>
          </a:xfrm>
          <a:prstGeom prst="rect">
            <a:avLst/>
          </a:prstGeom>
        </p:spPr>
      </p:pic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40316BBA-5352-1CBA-D816-1C7871B44C5A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322D6BD-B4D5-432D-AC43-E39EAB754CA9}"/>
              </a:ext>
            </a:extLst>
          </p:cNvPr>
          <p:cNvSpPr/>
          <p:nvPr/>
        </p:nvSpPr>
        <p:spPr>
          <a:xfrm>
            <a:off x="1793601" y="5450131"/>
            <a:ext cx="5201729" cy="1015285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07A9A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Reflection (2 mins)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Have you thought about what you would like to do in the future?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0B13EF8-51BF-4A5A-8334-00025373260D}"/>
              </a:ext>
            </a:extLst>
          </p:cNvPr>
          <p:cNvSpPr/>
          <p:nvPr/>
        </p:nvSpPr>
        <p:spPr>
          <a:xfrm>
            <a:off x="1793601" y="1429568"/>
            <a:ext cx="5204605" cy="839885"/>
          </a:xfrm>
          <a:prstGeom prst="roundRect">
            <a:avLst/>
          </a:prstGeom>
          <a:solidFill>
            <a:srgbClr val="08C8C4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Let’s think about your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next steps after school.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BE6BA4D-7A5F-4CDB-9EC4-732A32075511}"/>
              </a:ext>
            </a:extLst>
          </p:cNvPr>
          <p:cNvSpPr/>
          <p:nvPr/>
        </p:nvSpPr>
        <p:spPr>
          <a:xfrm>
            <a:off x="1793602" y="3573142"/>
            <a:ext cx="5204604" cy="574175"/>
          </a:xfrm>
          <a:prstGeom prst="roundRect">
            <a:avLst/>
          </a:prstGeom>
          <a:solidFill>
            <a:srgbClr val="E0B66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Which subjects you are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good at</a:t>
            </a:r>
            <a:endParaRPr lang="en-US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2B8C975-DBDD-4D15-9BFA-D574CCC0C8E4}"/>
              </a:ext>
            </a:extLst>
          </p:cNvPr>
          <p:cNvSpPr/>
          <p:nvPr/>
        </p:nvSpPr>
        <p:spPr>
          <a:xfrm>
            <a:off x="1795040" y="4512074"/>
            <a:ext cx="5201729" cy="573301"/>
          </a:xfrm>
          <a:prstGeom prst="roundRect">
            <a:avLst/>
          </a:prstGeom>
          <a:solidFill>
            <a:srgbClr val="6BA9D3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Which subjects or topics you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enjoy</a:t>
            </a:r>
            <a:endParaRPr lang="en-US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BE3A5B5-3CBB-4482-86D8-D552BDACACE1}"/>
              </a:ext>
            </a:extLst>
          </p:cNvPr>
          <p:cNvSpPr/>
          <p:nvPr/>
        </p:nvSpPr>
        <p:spPr>
          <a:xfrm>
            <a:off x="1793602" y="2634210"/>
            <a:ext cx="5204604" cy="574175"/>
          </a:xfrm>
          <a:prstGeom prst="roundRect">
            <a:avLst/>
          </a:prstGeom>
          <a:solidFill>
            <a:srgbClr val="E58F8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What you want to do in the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future</a:t>
            </a:r>
            <a:endParaRPr lang="en-US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0" name="Pentagon 20">
            <a:extLst>
              <a:ext uri="{FF2B5EF4-FFF2-40B4-BE49-F238E27FC236}">
                <a16:creationId xmlns:a16="http://schemas.microsoft.com/office/drawing/2014/main" id="{17188100-A0E1-59B6-D02D-2640DA9CC80B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6</a:t>
            </a:r>
          </a:p>
        </p:txBody>
      </p:sp>
      <p:pic>
        <p:nvPicPr>
          <p:cNvPr id="12" name="Picture 2" descr="Careers and Enterprise Company">
            <a:extLst>
              <a:ext uri="{FF2B5EF4-FFF2-40B4-BE49-F238E27FC236}">
                <a16:creationId xmlns:a16="http://schemas.microsoft.com/office/drawing/2014/main" id="{8972A9D6-584C-8EF3-0CFF-062AD2F2B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785A696-8658-41D9-E214-6BC5D2E00C7C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5" name="Shape 114">
            <a:extLst>
              <a:ext uri="{FF2B5EF4-FFF2-40B4-BE49-F238E27FC236}">
                <a16:creationId xmlns:a16="http://schemas.microsoft.com/office/drawing/2014/main" id="{1A7754BC-B484-D98E-F4C5-125232336011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Thinking about your future</a:t>
            </a:r>
          </a:p>
        </p:txBody>
      </p:sp>
    </p:spTree>
    <p:extLst>
      <p:ext uri="{BB962C8B-B14F-4D97-AF65-F5344CB8AC3E}">
        <p14:creationId xmlns:p14="http://schemas.microsoft.com/office/powerpoint/2010/main" val="335996518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Women distributing shirts">
            <a:extLst>
              <a:ext uri="{FF2B5EF4-FFF2-40B4-BE49-F238E27FC236}">
                <a16:creationId xmlns:a16="http://schemas.microsoft.com/office/drawing/2014/main" id="{5B632C38-E65F-B3D2-6C92-FC7013A7F7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7796"/>
            <a:ext cx="9144000" cy="5840204"/>
          </a:xfrm>
          <a:prstGeom prst="rect">
            <a:avLst/>
          </a:prstGeom>
        </p:spPr>
      </p:pic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25FC705D-BFA4-48A7-9E5D-172D49303185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Careers and Enterprise Company">
            <a:extLst>
              <a:ext uri="{FF2B5EF4-FFF2-40B4-BE49-F238E27FC236}">
                <a16:creationId xmlns:a16="http://schemas.microsoft.com/office/drawing/2014/main" id="{F6B22730-3804-4B6D-6CEA-ACC229E1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A83303-ADC2-9D98-462C-9E458DEB428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2B77578-533F-CDDA-24C2-2E95602782AD}"/>
              </a:ext>
            </a:extLst>
          </p:cNvPr>
          <p:cNvSpPr/>
          <p:nvPr/>
        </p:nvSpPr>
        <p:spPr>
          <a:xfrm>
            <a:off x="0" y="185999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7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A056C684-252C-C20D-B291-DD6AD6912C14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Post-16 choices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6CD00E-98A9-E0A6-74B4-683425D336AB}"/>
              </a:ext>
            </a:extLst>
          </p:cNvPr>
          <p:cNvSpPr/>
          <p:nvPr/>
        </p:nvSpPr>
        <p:spPr>
          <a:xfrm>
            <a:off x="2128134" y="5323105"/>
            <a:ext cx="4882274" cy="1160595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07A9A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Class discussion (1-2 mins)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When you can leave school at the age of 16, what would you like to do?</a:t>
            </a:r>
          </a:p>
        </p:txBody>
      </p:sp>
    </p:spTree>
    <p:extLst>
      <p:ext uri="{BB962C8B-B14F-4D97-AF65-F5344CB8AC3E}">
        <p14:creationId xmlns:p14="http://schemas.microsoft.com/office/powerpoint/2010/main" val="3073073945"/>
      </p:ext>
    </p:extLst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tudents in hallway">
            <a:extLst>
              <a:ext uri="{FF2B5EF4-FFF2-40B4-BE49-F238E27FC236}">
                <a16:creationId xmlns:a16="http://schemas.microsoft.com/office/drawing/2014/main" id="{8138B761-6E65-09D5-32D8-8FA7F21734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7796"/>
            <a:ext cx="9144000" cy="5841560"/>
          </a:xfrm>
          <a:prstGeom prst="rect">
            <a:avLst/>
          </a:prstGeom>
        </p:spPr>
      </p:pic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25FC705D-BFA4-48A7-9E5D-172D49303185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Careers and Enterprise Company">
            <a:extLst>
              <a:ext uri="{FF2B5EF4-FFF2-40B4-BE49-F238E27FC236}">
                <a16:creationId xmlns:a16="http://schemas.microsoft.com/office/drawing/2014/main" id="{F6B22730-3804-4B6D-6CEA-ACC229E1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A83303-ADC2-9D98-462C-9E458DEB428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2B77578-533F-CDDA-24C2-2E95602782AD}"/>
              </a:ext>
            </a:extLst>
          </p:cNvPr>
          <p:cNvSpPr/>
          <p:nvPr/>
        </p:nvSpPr>
        <p:spPr>
          <a:xfrm>
            <a:off x="0" y="185999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7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A056C684-252C-C20D-B291-DD6AD6912C14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Post-16 choices - Full-time Education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CBF2B2-1B48-4B37-8888-CD3D6D7D670F}"/>
              </a:ext>
            </a:extLst>
          </p:cNvPr>
          <p:cNvSpPr/>
          <p:nvPr/>
        </p:nvSpPr>
        <p:spPr>
          <a:xfrm>
            <a:off x="398190" y="1391966"/>
            <a:ext cx="4549873" cy="1074836"/>
          </a:xfrm>
          <a:prstGeom prst="roundRect">
            <a:avLst/>
          </a:prstGeom>
          <a:solidFill>
            <a:srgbClr val="E58F8F"/>
          </a:solidFill>
          <a:ln w="28575">
            <a:solidFill>
              <a:schemeClr val="tx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If you stay in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full-time education,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you can still get help.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6F4B62-C023-E8DD-ABA8-7DA7263807B2}"/>
              </a:ext>
            </a:extLst>
          </p:cNvPr>
          <p:cNvSpPr/>
          <p:nvPr/>
        </p:nvSpPr>
        <p:spPr>
          <a:xfrm>
            <a:off x="5343525" y="1391966"/>
            <a:ext cx="3402284" cy="1074836"/>
          </a:xfrm>
          <a:prstGeom prst="roundRect">
            <a:avLst/>
          </a:prstGeom>
          <a:solidFill>
            <a:srgbClr val="E0B66F"/>
          </a:solidFill>
          <a:ln w="28575">
            <a:solidFill>
              <a:srgbClr val="575857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You could go to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college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03699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eople holding flowers in florist shop">
            <a:extLst>
              <a:ext uri="{FF2B5EF4-FFF2-40B4-BE49-F238E27FC236}">
                <a16:creationId xmlns:a16="http://schemas.microsoft.com/office/drawing/2014/main" id="{AAC685FC-A3A7-AD56-89C9-1C6CE96148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7796"/>
            <a:ext cx="9144000" cy="5840204"/>
          </a:xfrm>
          <a:prstGeom prst="rect">
            <a:avLst/>
          </a:prstGeom>
        </p:spPr>
      </p:pic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25FC705D-BFA4-48A7-9E5D-172D49303185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Careers and Enterprise Company">
            <a:extLst>
              <a:ext uri="{FF2B5EF4-FFF2-40B4-BE49-F238E27FC236}">
                <a16:creationId xmlns:a16="http://schemas.microsoft.com/office/drawing/2014/main" id="{F6B22730-3804-4B6D-6CEA-ACC229E1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A83303-ADC2-9D98-462C-9E458DEB428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2B77578-533F-CDDA-24C2-2E95602782AD}"/>
              </a:ext>
            </a:extLst>
          </p:cNvPr>
          <p:cNvSpPr/>
          <p:nvPr/>
        </p:nvSpPr>
        <p:spPr>
          <a:xfrm>
            <a:off x="0" y="185999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7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A056C684-252C-C20D-B291-DD6AD6912C14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Post-16 choices - Apprenticeship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A24634E-B88C-D491-6E36-3CCADA28F83A}"/>
              </a:ext>
            </a:extLst>
          </p:cNvPr>
          <p:cNvSpPr/>
          <p:nvPr/>
        </p:nvSpPr>
        <p:spPr>
          <a:xfrm>
            <a:off x="379331" y="1390946"/>
            <a:ext cx="3235407" cy="932758"/>
          </a:xfrm>
          <a:prstGeom prst="roundRect">
            <a:avLst/>
          </a:prstGeom>
          <a:solidFill>
            <a:srgbClr val="E58F8F"/>
          </a:solidFill>
          <a:ln w="28575">
            <a:solidFill>
              <a:srgbClr val="5758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You could start an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apprenticeship.  </a:t>
            </a:r>
            <a:endParaRPr lang="en-GB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468F468-E5F0-6269-B6AC-E2E28A2BBA19}"/>
              </a:ext>
            </a:extLst>
          </p:cNvPr>
          <p:cNvSpPr/>
          <p:nvPr/>
        </p:nvSpPr>
        <p:spPr>
          <a:xfrm>
            <a:off x="379331" y="3087776"/>
            <a:ext cx="2578182" cy="1304443"/>
          </a:xfrm>
          <a:prstGeom prst="roundRect">
            <a:avLst/>
          </a:prstGeom>
          <a:solidFill>
            <a:srgbClr val="08C8C4"/>
          </a:solidFill>
          <a:ln w="28575">
            <a:solidFill>
              <a:schemeClr val="tx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Apprenticeships let you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work and learn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at the same time. 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6FE7422-01FF-7DE8-8699-56A038DE72B4}"/>
              </a:ext>
            </a:extLst>
          </p:cNvPr>
          <p:cNvSpPr/>
          <p:nvPr/>
        </p:nvSpPr>
        <p:spPr>
          <a:xfrm>
            <a:off x="426720" y="5156291"/>
            <a:ext cx="8274368" cy="1304444"/>
          </a:xfrm>
          <a:prstGeom prst="roundRect">
            <a:avLst/>
          </a:prstGeom>
          <a:solidFill>
            <a:srgbClr val="545E8F"/>
          </a:solidFill>
          <a:ln w="28575">
            <a:solidFill>
              <a:srgbClr val="08C8C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Challenge: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Amazing Apprenticeships</a:t>
            </a:r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have lots of information about apprenticeships, as well as a huge selection of vacancies from national employers.  You can have a look with a family member or teacher.  </a:t>
            </a:r>
            <a:endParaRPr lang="en-GB" sz="1600" dirty="0">
              <a:ln>
                <a:solidFill>
                  <a:srgbClr val="00A8A8"/>
                </a:solidFill>
              </a:ln>
              <a:solidFill>
                <a:schemeClr val="bg1"/>
              </a:solidFill>
              <a:latin typeface="Century Gothic" panose="020B0502020202020204" pitchFamily="34" charset="0"/>
              <a:ea typeface="Microsoft YaHei UI Light" panose="020B0502040204020203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37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Man in denim jacket and hoodie">
            <a:extLst>
              <a:ext uri="{FF2B5EF4-FFF2-40B4-BE49-F238E27FC236}">
                <a16:creationId xmlns:a16="http://schemas.microsoft.com/office/drawing/2014/main" id="{3ED4077E-B866-94E8-B1E2-0A9103184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7796"/>
            <a:ext cx="9144000" cy="5904250"/>
          </a:xfrm>
          <a:prstGeom prst="rect">
            <a:avLst/>
          </a:prstGeom>
        </p:spPr>
      </p:pic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25FC705D-BFA4-48A7-9E5D-172D49303185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904250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Careers and Enterprise Company">
            <a:extLst>
              <a:ext uri="{FF2B5EF4-FFF2-40B4-BE49-F238E27FC236}">
                <a16:creationId xmlns:a16="http://schemas.microsoft.com/office/drawing/2014/main" id="{F6B22730-3804-4B6D-6CEA-ACC229E1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A83303-ADC2-9D98-462C-9E458DEB428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2B77578-533F-CDDA-24C2-2E95602782AD}"/>
              </a:ext>
            </a:extLst>
          </p:cNvPr>
          <p:cNvSpPr/>
          <p:nvPr/>
        </p:nvSpPr>
        <p:spPr>
          <a:xfrm>
            <a:off x="0" y="185999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7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A056C684-252C-C20D-B291-DD6AD6912C14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Post-16 choices - Traineeship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CBF2B2-1B48-4B37-8888-CD3D6D7D670F}"/>
              </a:ext>
            </a:extLst>
          </p:cNvPr>
          <p:cNvSpPr/>
          <p:nvPr/>
        </p:nvSpPr>
        <p:spPr>
          <a:xfrm>
            <a:off x="5014913" y="3328694"/>
            <a:ext cx="3617686" cy="1186495"/>
          </a:xfrm>
          <a:prstGeom prst="roundRect">
            <a:avLst/>
          </a:prstGeom>
          <a:solidFill>
            <a:srgbClr val="08C8C4"/>
          </a:solidFill>
          <a:ln w="28575">
            <a:solidFill>
              <a:schemeClr val="tx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Traineeships usually last for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six months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but they can be for six weeks or a year.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6F4B62-C023-E8DD-ABA8-7DA7263807B2}"/>
              </a:ext>
            </a:extLst>
          </p:cNvPr>
          <p:cNvSpPr/>
          <p:nvPr/>
        </p:nvSpPr>
        <p:spPr>
          <a:xfrm>
            <a:off x="5014913" y="5434239"/>
            <a:ext cx="3617686" cy="907849"/>
          </a:xfrm>
          <a:prstGeom prst="roundRect">
            <a:avLst/>
          </a:prstGeom>
          <a:solidFill>
            <a:srgbClr val="E0B66F"/>
          </a:solidFill>
          <a:ln w="28575">
            <a:solidFill>
              <a:srgbClr val="575857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They can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help you get a job. 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61757D0-C2DF-CBF5-603C-39E9B96BEAFD}"/>
              </a:ext>
            </a:extLst>
          </p:cNvPr>
          <p:cNvSpPr/>
          <p:nvPr/>
        </p:nvSpPr>
        <p:spPr>
          <a:xfrm>
            <a:off x="5014913" y="1609800"/>
            <a:ext cx="3617685" cy="799843"/>
          </a:xfrm>
          <a:prstGeom prst="roundRect">
            <a:avLst/>
          </a:prstGeom>
          <a:solidFill>
            <a:srgbClr val="E58F8F"/>
          </a:solidFill>
          <a:ln w="28575">
            <a:solidFill>
              <a:srgbClr val="5758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You could start a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traineeship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720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Volunteers packing food in carton boxes">
            <a:extLst>
              <a:ext uri="{FF2B5EF4-FFF2-40B4-BE49-F238E27FC236}">
                <a16:creationId xmlns:a16="http://schemas.microsoft.com/office/drawing/2014/main" id="{B5249F71-656A-96FC-9627-C8EC210BF6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7796"/>
            <a:ext cx="9144000" cy="5904250"/>
          </a:xfrm>
          <a:prstGeom prst="rect">
            <a:avLst/>
          </a:prstGeom>
        </p:spPr>
      </p:pic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25FC705D-BFA4-48A7-9E5D-172D49303185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904250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Careers and Enterprise Company">
            <a:extLst>
              <a:ext uri="{FF2B5EF4-FFF2-40B4-BE49-F238E27FC236}">
                <a16:creationId xmlns:a16="http://schemas.microsoft.com/office/drawing/2014/main" id="{F6B22730-3804-4B6D-6CEA-ACC229E1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A83303-ADC2-9D98-462C-9E458DEB428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2B77578-533F-CDDA-24C2-2E95602782AD}"/>
              </a:ext>
            </a:extLst>
          </p:cNvPr>
          <p:cNvSpPr/>
          <p:nvPr/>
        </p:nvSpPr>
        <p:spPr>
          <a:xfrm>
            <a:off x="0" y="185999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7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A056C684-252C-C20D-B291-DD6AD6912C14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Post-16 choices - Volunteering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6CD00E-98A9-E0A6-74B4-683425D336AB}"/>
              </a:ext>
            </a:extLst>
          </p:cNvPr>
          <p:cNvSpPr/>
          <p:nvPr/>
        </p:nvSpPr>
        <p:spPr>
          <a:xfrm>
            <a:off x="1254569" y="5396326"/>
            <a:ext cx="6634862" cy="1160595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07A9A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Class discussion (1-2 mins)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Are there any things you really enjoy that you can volunteer for to get some experience?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6F4B62-C023-E8DD-ABA8-7DA7263807B2}"/>
              </a:ext>
            </a:extLst>
          </p:cNvPr>
          <p:cNvSpPr/>
          <p:nvPr/>
        </p:nvSpPr>
        <p:spPr>
          <a:xfrm>
            <a:off x="6034703" y="1375341"/>
            <a:ext cx="2729966" cy="1032772"/>
          </a:xfrm>
          <a:prstGeom prst="roundRect">
            <a:avLst/>
          </a:prstGeom>
          <a:solidFill>
            <a:srgbClr val="E0B66F"/>
          </a:solidFill>
          <a:ln w="28575">
            <a:solidFill>
              <a:srgbClr val="575857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You can also make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new friends. 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05A7538-0F8B-DAF8-6049-A5CDD07356B2}"/>
              </a:ext>
            </a:extLst>
          </p:cNvPr>
          <p:cNvSpPr/>
          <p:nvPr/>
        </p:nvSpPr>
        <p:spPr>
          <a:xfrm>
            <a:off x="379331" y="1375341"/>
            <a:ext cx="5278770" cy="1032772"/>
          </a:xfrm>
          <a:prstGeom prst="roundRect">
            <a:avLst/>
          </a:prstGeom>
          <a:solidFill>
            <a:srgbClr val="E58F8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Volunteering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is a great way to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get experience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and learn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new skills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6785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29;p2">
            <a:extLst>
              <a:ext uri="{FF2B5EF4-FFF2-40B4-BE49-F238E27FC236}">
                <a16:creationId xmlns:a16="http://schemas.microsoft.com/office/drawing/2014/main" id="{9F572960-C25C-B255-2C52-C2BDF29E6046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Careers and Enterprise Company">
            <a:extLst>
              <a:ext uri="{FF2B5EF4-FFF2-40B4-BE49-F238E27FC236}">
                <a16:creationId xmlns:a16="http://schemas.microsoft.com/office/drawing/2014/main" id="{2DF104E5-FA7E-298D-31AB-6783F6433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FA784D3-0A1E-D29B-0883-252FC9728804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2" name="Pentagon 20">
            <a:extLst>
              <a:ext uri="{FF2B5EF4-FFF2-40B4-BE49-F238E27FC236}">
                <a16:creationId xmlns:a16="http://schemas.microsoft.com/office/drawing/2014/main" id="{FD4D6CFB-B54C-D715-7B24-27BC267DA33C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1</a:t>
            </a:r>
          </a:p>
        </p:txBody>
      </p:sp>
      <p:sp>
        <p:nvSpPr>
          <p:cNvPr id="6" name="Shape 114">
            <a:extLst>
              <a:ext uri="{FF2B5EF4-FFF2-40B4-BE49-F238E27FC236}">
                <a16:creationId xmlns:a16="http://schemas.microsoft.com/office/drawing/2014/main" id="{878E12DF-1A10-68D6-B089-FC80990E0A63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What is climate change?</a:t>
            </a:r>
          </a:p>
        </p:txBody>
      </p:sp>
      <p:pic>
        <p:nvPicPr>
          <p:cNvPr id="7" name="Picture 6" descr="Water splashing on a black surface&#10;&#10;Description automatically generated with medium confidence">
            <a:extLst>
              <a:ext uri="{FF2B5EF4-FFF2-40B4-BE49-F238E27FC236}">
                <a16:creationId xmlns:a16="http://schemas.microsoft.com/office/drawing/2014/main" id="{ED1609DF-E49C-41FC-B701-EFF54F3C4C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2820">
            <a:off x="1350790" y="3723946"/>
            <a:ext cx="1633069" cy="1088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CA0234F5-E331-44E7-A6E3-A97357388F95}"/>
              </a:ext>
            </a:extLst>
          </p:cNvPr>
          <p:cNvSpPr txBox="1"/>
          <p:nvPr/>
        </p:nvSpPr>
        <p:spPr>
          <a:xfrm>
            <a:off x="913103" y="1230468"/>
            <a:ext cx="3563797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7200" b="1" dirty="0">
                <a:effectLst>
                  <a:glow rad="317500">
                    <a:schemeClr val="bg1">
                      <a:alpha val="75000"/>
                    </a:schemeClr>
                  </a:glow>
                </a:effectLst>
                <a:latin typeface="Century Gothic" panose="020B0502020202020204" pitchFamily="34" charset="0"/>
              </a:rPr>
              <a:t>climate</a:t>
            </a:r>
          </a:p>
        </p:txBody>
      </p:sp>
      <p:pic>
        <p:nvPicPr>
          <p:cNvPr id="9" name="Picture 8" descr="A picture containing nature, spring&#10;&#10;Description automatically generated">
            <a:extLst>
              <a:ext uri="{FF2B5EF4-FFF2-40B4-BE49-F238E27FC236}">
                <a16:creationId xmlns:a16="http://schemas.microsoft.com/office/drawing/2014/main" id="{1C88DD5C-7C9C-422B-93B4-80593DAC23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01822">
            <a:off x="2876896" y="4276548"/>
            <a:ext cx="1699685" cy="1274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picture containing sky, outdoor, nature, sunset&#10;&#10;Description automatically generated">
            <a:extLst>
              <a:ext uri="{FF2B5EF4-FFF2-40B4-BE49-F238E27FC236}">
                <a16:creationId xmlns:a16="http://schemas.microsoft.com/office/drawing/2014/main" id="{0553D841-DCB8-450A-9D6A-C0F6168E10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5440">
            <a:off x="545326" y="3920717"/>
            <a:ext cx="1143931" cy="1753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E1AF51-DB86-40B8-8418-AFE6A1069F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16503">
            <a:off x="5519555" y="4470792"/>
            <a:ext cx="1765849" cy="1177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02AD2779-5949-4139-A117-486F04545C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27123">
            <a:off x="6974362" y="3716879"/>
            <a:ext cx="1695329" cy="1102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icture containing indoor, vegetable, metal, rack&#10;&#10;Description automatically generated">
            <a:extLst>
              <a:ext uri="{FF2B5EF4-FFF2-40B4-BE49-F238E27FC236}">
                <a16:creationId xmlns:a16="http://schemas.microsoft.com/office/drawing/2014/main" id="{0948F792-BD49-405C-B519-BB83587121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1312">
            <a:off x="4394677" y="3668065"/>
            <a:ext cx="1629232" cy="1081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42">
            <a:extLst>
              <a:ext uri="{FF2B5EF4-FFF2-40B4-BE49-F238E27FC236}">
                <a16:creationId xmlns:a16="http://schemas.microsoft.com/office/drawing/2014/main" id="{D32ABA03-DAF7-4325-8B7A-8520663C1DCB}"/>
              </a:ext>
            </a:extLst>
          </p:cNvPr>
          <p:cNvSpPr txBox="1"/>
          <p:nvPr/>
        </p:nvSpPr>
        <p:spPr>
          <a:xfrm>
            <a:off x="4492227" y="1230468"/>
            <a:ext cx="3695242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7200" b="1" dirty="0">
                <a:effectLst>
                  <a:glow rad="317500">
                    <a:schemeClr val="bg1">
                      <a:alpha val="75000"/>
                    </a:schemeClr>
                  </a:glow>
                </a:effectLst>
                <a:latin typeface="Century Gothic" panose="020B0502020202020204" pitchFamily="34" charset="0"/>
              </a:rPr>
              <a:t>change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465BF204-5120-4A74-90CA-F0A8BDFBA9EC}"/>
              </a:ext>
            </a:extLst>
          </p:cNvPr>
          <p:cNvSpPr txBox="1"/>
          <p:nvPr/>
        </p:nvSpPr>
        <p:spPr>
          <a:xfrm>
            <a:off x="330066" y="2499425"/>
            <a:ext cx="849829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>
                <a:effectLst>
                  <a:glow rad="317500">
                    <a:schemeClr val="bg1">
                      <a:alpha val="75000"/>
                    </a:schemeClr>
                  </a:glow>
                </a:effectLst>
                <a:latin typeface="Century Gothic" panose="020B0502020202020204" pitchFamily="34" charset="0"/>
              </a:rPr>
              <a:t>Climate change is when the normal weather is </a:t>
            </a:r>
          </a:p>
          <a:p>
            <a:pPr algn="ctr"/>
            <a:r>
              <a:rPr lang="en-GB" sz="2800" b="1" dirty="0">
                <a:effectLst>
                  <a:glow rad="317500">
                    <a:schemeClr val="bg1">
                      <a:alpha val="75000"/>
                    </a:schemeClr>
                  </a:glow>
                </a:effectLst>
                <a:latin typeface="Century Gothic" panose="020B0502020202020204" pitchFamily="34" charset="0"/>
              </a:rPr>
              <a:t>becoming different.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A3532ABF-8FCF-4CCA-9F73-8B996D9D8283}"/>
              </a:ext>
            </a:extLst>
          </p:cNvPr>
          <p:cNvSpPr txBox="1"/>
          <p:nvPr/>
        </p:nvSpPr>
        <p:spPr>
          <a:xfrm>
            <a:off x="1870781" y="6033701"/>
            <a:ext cx="5416869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>
                <a:effectLst>
                  <a:glow rad="317500">
                    <a:schemeClr val="bg1">
                      <a:alpha val="75000"/>
                    </a:schemeClr>
                  </a:glow>
                </a:effectLst>
                <a:latin typeface="Century Gothic" panose="020B0502020202020204" pitchFamily="34" charset="0"/>
              </a:rPr>
              <a:t>Let’s look at some examples...</a:t>
            </a:r>
          </a:p>
        </p:txBody>
      </p:sp>
    </p:spTree>
    <p:extLst>
      <p:ext uri="{BB962C8B-B14F-4D97-AF65-F5344CB8AC3E}">
        <p14:creationId xmlns:p14="http://schemas.microsoft.com/office/powerpoint/2010/main" val="3361648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luffy clouds in blue sky">
            <a:extLst>
              <a:ext uri="{FF2B5EF4-FFF2-40B4-BE49-F238E27FC236}">
                <a16:creationId xmlns:a16="http://schemas.microsoft.com/office/drawing/2014/main" id="{6593140B-CCEE-AD06-0171-52F21EF583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11" y="1017796"/>
            <a:ext cx="9144000" cy="5840204"/>
          </a:xfrm>
          <a:prstGeom prst="rect">
            <a:avLst/>
          </a:prstGeom>
        </p:spPr>
      </p:pic>
      <p:sp>
        <p:nvSpPr>
          <p:cNvPr id="2" name="Google Shape;329;p2">
            <a:extLst>
              <a:ext uri="{FF2B5EF4-FFF2-40B4-BE49-F238E27FC236}">
                <a16:creationId xmlns:a16="http://schemas.microsoft.com/office/drawing/2014/main" id="{25FC705D-BFA4-48A7-9E5D-172D49303185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Careers and Enterprise Company">
            <a:extLst>
              <a:ext uri="{FF2B5EF4-FFF2-40B4-BE49-F238E27FC236}">
                <a16:creationId xmlns:a16="http://schemas.microsoft.com/office/drawing/2014/main" id="{F6B22730-3804-4B6D-6CEA-ACC229E1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A83303-ADC2-9D98-462C-9E458DEB428F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2B77578-533F-CDDA-24C2-2E95602782AD}"/>
              </a:ext>
            </a:extLst>
          </p:cNvPr>
          <p:cNvSpPr/>
          <p:nvPr/>
        </p:nvSpPr>
        <p:spPr>
          <a:xfrm>
            <a:off x="0" y="185999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7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A056C684-252C-C20D-B291-DD6AD6912C14}"/>
              </a:ext>
            </a:extLst>
          </p:cNvPr>
          <p:cNvSpPr/>
          <p:nvPr/>
        </p:nvSpPr>
        <p:spPr>
          <a:xfrm>
            <a:off x="755934" y="188470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Post-16 choices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3A3F2A-8AB4-8BC1-C4F2-A9BF23926A87}"/>
              </a:ext>
            </a:extLst>
          </p:cNvPr>
          <p:cNvSpPr/>
          <p:nvPr/>
        </p:nvSpPr>
        <p:spPr>
          <a:xfrm>
            <a:off x="2920622" y="1692803"/>
            <a:ext cx="5453274" cy="1159579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07A9A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Final reflection…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Now you have completed this lesson, what do you think you would like to do for your future career?</a:t>
            </a:r>
          </a:p>
        </p:txBody>
      </p:sp>
    </p:spTree>
    <p:extLst>
      <p:ext uri="{BB962C8B-B14F-4D97-AF65-F5344CB8AC3E}">
        <p14:creationId xmlns:p14="http://schemas.microsoft.com/office/powerpoint/2010/main" val="373762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29;p2">
            <a:extLst>
              <a:ext uri="{FF2B5EF4-FFF2-40B4-BE49-F238E27FC236}">
                <a16:creationId xmlns:a16="http://schemas.microsoft.com/office/drawing/2014/main" id="{9F572960-C25C-B255-2C52-C2BDF29E6046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Careers and Enterprise Company">
            <a:extLst>
              <a:ext uri="{FF2B5EF4-FFF2-40B4-BE49-F238E27FC236}">
                <a16:creationId xmlns:a16="http://schemas.microsoft.com/office/drawing/2014/main" id="{2DF104E5-FA7E-298D-31AB-6783F6433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5494DB60-20B6-9970-884C-B5442EEF4716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9" name="Google Shape;402;p6">
            <a:extLst>
              <a:ext uri="{FF2B5EF4-FFF2-40B4-BE49-F238E27FC236}">
                <a16:creationId xmlns:a16="http://schemas.microsoft.com/office/drawing/2014/main" id="{4638A843-50D8-B90E-9087-6240438E86F6}"/>
              </a:ext>
            </a:extLst>
          </p:cNvPr>
          <p:cNvSpPr/>
          <p:nvPr/>
        </p:nvSpPr>
        <p:spPr>
          <a:xfrm>
            <a:off x="354863" y="1843126"/>
            <a:ext cx="3928218" cy="1082761"/>
          </a:xfrm>
          <a:prstGeom prst="rect">
            <a:avLst/>
          </a:prstGeom>
          <a:solidFill>
            <a:srgbClr val="07A9A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hlinkClick r:id="rId4"/>
              </a:rPr>
              <a:t>icould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is a great place to get tips on GCSE options, apprenticeships, university, finding work (and more!).</a:t>
            </a:r>
          </a:p>
        </p:txBody>
      </p:sp>
      <p:sp>
        <p:nvSpPr>
          <p:cNvPr id="10" name="Google Shape;403;p6">
            <a:extLst>
              <a:ext uri="{FF2B5EF4-FFF2-40B4-BE49-F238E27FC236}">
                <a16:creationId xmlns:a16="http://schemas.microsoft.com/office/drawing/2014/main" id="{8F374D51-0242-48B9-4BEF-1B50B6827BBB}"/>
              </a:ext>
            </a:extLst>
          </p:cNvPr>
          <p:cNvSpPr/>
          <p:nvPr/>
        </p:nvSpPr>
        <p:spPr>
          <a:xfrm>
            <a:off x="354863" y="3053471"/>
            <a:ext cx="3928218" cy="1082761"/>
          </a:xfrm>
          <a:prstGeom prst="rect">
            <a:avLst/>
          </a:prstGeom>
          <a:solidFill>
            <a:srgbClr val="07A9A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/>
              </a:rPr>
              <a:t>BBC Bitesize </a:t>
            </a:r>
            <a:r>
              <a:rPr lang="en-GB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has lots of information on course choices, CVs, interviews and much more.  </a:t>
            </a:r>
            <a:endParaRPr sz="16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404;p6">
            <a:extLst>
              <a:ext uri="{FF2B5EF4-FFF2-40B4-BE49-F238E27FC236}">
                <a16:creationId xmlns:a16="http://schemas.microsoft.com/office/drawing/2014/main" id="{CCF4CAB8-6501-AF6A-8710-372727353E5D}"/>
              </a:ext>
            </a:extLst>
          </p:cNvPr>
          <p:cNvSpPr/>
          <p:nvPr/>
        </p:nvSpPr>
        <p:spPr>
          <a:xfrm>
            <a:off x="354863" y="4263816"/>
            <a:ext cx="3928218" cy="1082761"/>
          </a:xfrm>
          <a:prstGeom prst="rect">
            <a:avLst/>
          </a:prstGeom>
          <a:solidFill>
            <a:srgbClr val="07A9A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/>
              </a:rPr>
              <a:t>Launch Your Career </a:t>
            </a:r>
            <a:r>
              <a:rPr lang="en-GB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will help you find pathways to colleges, courses, apprenticeships and more.  </a:t>
            </a:r>
            <a:endParaRPr sz="16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405;p6">
            <a:extLst>
              <a:ext uri="{FF2B5EF4-FFF2-40B4-BE49-F238E27FC236}">
                <a16:creationId xmlns:a16="http://schemas.microsoft.com/office/drawing/2014/main" id="{7109B63B-A51A-A92B-5E14-C6FD21959017}"/>
              </a:ext>
            </a:extLst>
          </p:cNvPr>
          <p:cNvSpPr/>
          <p:nvPr/>
        </p:nvSpPr>
        <p:spPr>
          <a:xfrm>
            <a:off x="354863" y="5474160"/>
            <a:ext cx="3928218" cy="1082761"/>
          </a:xfrm>
          <a:prstGeom prst="rect">
            <a:avLst/>
          </a:prstGeom>
          <a:solidFill>
            <a:srgbClr val="07A9A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7"/>
              </a:rPr>
              <a:t>Coursesonline</a:t>
            </a:r>
            <a:r>
              <a:rPr lang="en-GB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has a quiz to help see which careers you are suited to.  </a:t>
            </a:r>
            <a:endParaRPr sz="16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406;p6">
            <a:extLst>
              <a:ext uri="{FF2B5EF4-FFF2-40B4-BE49-F238E27FC236}">
                <a16:creationId xmlns:a16="http://schemas.microsoft.com/office/drawing/2014/main" id="{8B0603C4-D8D6-64F3-57E2-9332B14A47AF}"/>
              </a:ext>
            </a:extLst>
          </p:cNvPr>
          <p:cNvSpPr/>
          <p:nvPr/>
        </p:nvSpPr>
        <p:spPr>
          <a:xfrm>
            <a:off x="4860919" y="1843126"/>
            <a:ext cx="3928218" cy="1082761"/>
          </a:xfrm>
          <a:prstGeom prst="rect">
            <a:avLst/>
          </a:prstGeom>
          <a:solidFill>
            <a:srgbClr val="E0B66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8"/>
              </a:rPr>
              <a:t>The Prince’s Trust </a:t>
            </a:r>
            <a:r>
              <a:rPr lang="en-GB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has lots of links to websites and resources to help career teaching.  </a:t>
            </a:r>
            <a:endParaRPr sz="16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407;p6">
            <a:extLst>
              <a:ext uri="{FF2B5EF4-FFF2-40B4-BE49-F238E27FC236}">
                <a16:creationId xmlns:a16="http://schemas.microsoft.com/office/drawing/2014/main" id="{EA720DA9-DB8D-D352-6D54-8EE4BB789BB0}"/>
              </a:ext>
            </a:extLst>
          </p:cNvPr>
          <p:cNvSpPr/>
          <p:nvPr/>
        </p:nvSpPr>
        <p:spPr>
          <a:xfrm>
            <a:off x="4860919" y="3053471"/>
            <a:ext cx="3928218" cy="1082761"/>
          </a:xfrm>
          <a:prstGeom prst="rect">
            <a:avLst/>
          </a:prstGeom>
          <a:solidFill>
            <a:srgbClr val="E0B66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9"/>
              </a:rPr>
              <a:t>Careerpilot </a:t>
            </a:r>
            <a:r>
              <a:rPr lang="en-GB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has lots of information  including quizzes, course information and an action planner.   </a:t>
            </a:r>
            <a:endParaRPr sz="16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408;p6">
            <a:extLst>
              <a:ext uri="{FF2B5EF4-FFF2-40B4-BE49-F238E27FC236}">
                <a16:creationId xmlns:a16="http://schemas.microsoft.com/office/drawing/2014/main" id="{7CDFAB9A-93F7-F738-7C54-67E18E2B12BC}"/>
              </a:ext>
            </a:extLst>
          </p:cNvPr>
          <p:cNvSpPr/>
          <p:nvPr/>
        </p:nvSpPr>
        <p:spPr>
          <a:xfrm>
            <a:off x="4860919" y="4263816"/>
            <a:ext cx="3928218" cy="1082761"/>
          </a:xfrm>
          <a:prstGeom prst="rect">
            <a:avLst/>
          </a:prstGeom>
          <a:solidFill>
            <a:srgbClr val="E0B66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10"/>
              </a:rPr>
              <a:t>National Careers Week </a:t>
            </a:r>
            <a:r>
              <a:rPr lang="en-GB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has a huge collection of information and resources.  </a:t>
            </a:r>
            <a:endParaRPr sz="16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409;p6">
            <a:extLst>
              <a:ext uri="{FF2B5EF4-FFF2-40B4-BE49-F238E27FC236}">
                <a16:creationId xmlns:a16="http://schemas.microsoft.com/office/drawing/2014/main" id="{3D3E166C-E9C8-29D9-6C41-D5CDD2E3DD80}"/>
              </a:ext>
            </a:extLst>
          </p:cNvPr>
          <p:cNvSpPr/>
          <p:nvPr/>
        </p:nvSpPr>
        <p:spPr>
          <a:xfrm>
            <a:off x="4860919" y="5474160"/>
            <a:ext cx="3928218" cy="1082761"/>
          </a:xfrm>
          <a:prstGeom prst="rect">
            <a:avLst/>
          </a:prstGeom>
          <a:solidFill>
            <a:srgbClr val="E0B66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hlinkClick r:id="rId11"/>
              </a:rPr>
              <a:t>The National Careers Service </a:t>
            </a:r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provides careers information, advice and guidance for students age 13+. </a:t>
            </a:r>
          </a:p>
        </p:txBody>
      </p:sp>
      <p:sp>
        <p:nvSpPr>
          <p:cNvPr id="21" name="Google Shape;412;p6">
            <a:extLst>
              <a:ext uri="{FF2B5EF4-FFF2-40B4-BE49-F238E27FC236}">
                <a16:creationId xmlns:a16="http://schemas.microsoft.com/office/drawing/2014/main" id="{E0065684-4861-BCE4-0458-17CB3135499A}"/>
              </a:ext>
            </a:extLst>
          </p:cNvPr>
          <p:cNvSpPr txBox="1"/>
          <p:nvPr/>
        </p:nvSpPr>
        <p:spPr>
          <a:xfrm>
            <a:off x="417298" y="1138627"/>
            <a:ext cx="830940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the links to visit the websites, or make a note of their names to look at later.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1" dirty="0">
                <a:solidFill>
                  <a:schemeClr val="lt1"/>
                </a:solidFill>
                <a:latin typeface="Century Gothic"/>
                <a:sym typeface="Century Gothic"/>
              </a:rPr>
              <a:t>You may wish to print this.  </a:t>
            </a:r>
            <a:endParaRPr dirty="0"/>
          </a:p>
        </p:txBody>
      </p:sp>
      <p:sp>
        <p:nvSpPr>
          <p:cNvPr id="6" name="Pentagon 20">
            <a:extLst>
              <a:ext uri="{FF2B5EF4-FFF2-40B4-BE49-F238E27FC236}">
                <a16:creationId xmlns:a16="http://schemas.microsoft.com/office/drawing/2014/main" id="{C26A351A-5F4B-8055-98A3-C817A71F3F6A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</a:t>
            </a:r>
            <a:endParaRPr lang="en-US" sz="27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Shape 114">
            <a:extLst>
              <a:ext uri="{FF2B5EF4-FFF2-40B4-BE49-F238E27FC236}">
                <a16:creationId xmlns:a16="http://schemas.microsoft.com/office/drawing/2014/main" id="{3D57C6F9-8413-EC61-58E1-AE57A5A71C25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Information and support</a:t>
            </a:r>
          </a:p>
        </p:txBody>
      </p:sp>
      <p:pic>
        <p:nvPicPr>
          <p:cNvPr id="25" name="Picture 2" descr="Free tape adhesive ribbon vector">
            <a:extLst>
              <a:ext uri="{FF2B5EF4-FFF2-40B4-BE49-F238E27FC236}">
                <a16:creationId xmlns:a16="http://schemas.microsoft.com/office/drawing/2014/main" id="{8554F347-B2E0-7B6E-E4F1-EAC196870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971923">
            <a:off x="161925" y="1801858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ree tape adhesive ribbon vector">
            <a:extLst>
              <a:ext uri="{FF2B5EF4-FFF2-40B4-BE49-F238E27FC236}">
                <a16:creationId xmlns:a16="http://schemas.microsoft.com/office/drawing/2014/main" id="{A89AC38C-9FB9-A157-9CD7-2F22DF37D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971923">
            <a:off x="3823547" y="2598733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Free tape adhesive ribbon vector">
            <a:extLst>
              <a:ext uri="{FF2B5EF4-FFF2-40B4-BE49-F238E27FC236}">
                <a16:creationId xmlns:a16="http://schemas.microsoft.com/office/drawing/2014/main" id="{82B9A2B1-6AE1-E7C4-8EDF-63AAAE0A1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975867">
            <a:off x="137416" y="3778525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Free tape adhesive ribbon vector">
            <a:extLst>
              <a:ext uri="{FF2B5EF4-FFF2-40B4-BE49-F238E27FC236}">
                <a16:creationId xmlns:a16="http://schemas.microsoft.com/office/drawing/2014/main" id="{3303B2DE-85F1-8D11-9FBE-08209BF75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896202">
            <a:off x="3953696" y="3410640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" name="Picture 2" descr="Free tape adhesive ribbon vector">
            <a:extLst>
              <a:ext uri="{FF2B5EF4-FFF2-40B4-BE49-F238E27FC236}">
                <a16:creationId xmlns:a16="http://schemas.microsoft.com/office/drawing/2014/main" id="{F1B4E387-1D16-2A51-CBE3-9B8D70D01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971923">
            <a:off x="3791687" y="4988870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2" descr="Free tape adhesive ribbon vector">
            <a:extLst>
              <a:ext uri="{FF2B5EF4-FFF2-40B4-BE49-F238E27FC236}">
                <a16:creationId xmlns:a16="http://schemas.microsoft.com/office/drawing/2014/main" id="{B225B6DD-1F2E-3A57-68DE-D578DF494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328432">
            <a:off x="-13560" y="4736121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2" descr="Free tape adhesive ribbon vector">
            <a:extLst>
              <a:ext uri="{FF2B5EF4-FFF2-40B4-BE49-F238E27FC236}">
                <a16:creationId xmlns:a16="http://schemas.microsoft.com/office/drawing/2014/main" id="{1274C187-1975-6001-D696-C1C7FE71B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73569">
            <a:off x="1950548" y="5315482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2" descr="Free tape adhesive ribbon vector">
            <a:extLst>
              <a:ext uri="{FF2B5EF4-FFF2-40B4-BE49-F238E27FC236}">
                <a16:creationId xmlns:a16="http://schemas.microsoft.com/office/drawing/2014/main" id="{6D479DCC-F130-FB22-446E-501C37D7B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802906">
            <a:off x="54877" y="6220258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2" descr="Free tape adhesive ribbon vector">
            <a:extLst>
              <a:ext uri="{FF2B5EF4-FFF2-40B4-BE49-F238E27FC236}">
                <a16:creationId xmlns:a16="http://schemas.microsoft.com/office/drawing/2014/main" id="{76C6AFD5-0DE1-D178-E579-FAA28694B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374041">
            <a:off x="3735395" y="6200486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2" descr="Free tape adhesive ribbon vector">
            <a:extLst>
              <a:ext uri="{FF2B5EF4-FFF2-40B4-BE49-F238E27FC236}">
                <a16:creationId xmlns:a16="http://schemas.microsoft.com/office/drawing/2014/main" id="{7A50291D-3AB6-397E-A09F-19657F694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971923">
            <a:off x="4652651" y="1750525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2" descr="Free tape adhesive ribbon vector">
            <a:extLst>
              <a:ext uri="{FF2B5EF4-FFF2-40B4-BE49-F238E27FC236}">
                <a16:creationId xmlns:a16="http://schemas.microsoft.com/office/drawing/2014/main" id="{240A10D0-E51C-B1DF-B5D2-4ABF3380E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971923">
            <a:off x="8314273" y="2547400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2" descr="Free tape adhesive ribbon vector">
            <a:extLst>
              <a:ext uri="{FF2B5EF4-FFF2-40B4-BE49-F238E27FC236}">
                <a16:creationId xmlns:a16="http://schemas.microsoft.com/office/drawing/2014/main" id="{56E30B23-0B06-CAF8-8711-A06555312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975867">
            <a:off x="4628142" y="3727192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2" descr="Free tape adhesive ribbon vector">
            <a:extLst>
              <a:ext uri="{FF2B5EF4-FFF2-40B4-BE49-F238E27FC236}">
                <a16:creationId xmlns:a16="http://schemas.microsoft.com/office/drawing/2014/main" id="{5F7A727C-B41B-03FD-9F2D-CCA3042AE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896202">
            <a:off x="8444422" y="3359307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2" descr="Free tape adhesive ribbon vector">
            <a:extLst>
              <a:ext uri="{FF2B5EF4-FFF2-40B4-BE49-F238E27FC236}">
                <a16:creationId xmlns:a16="http://schemas.microsoft.com/office/drawing/2014/main" id="{66260921-DFAC-7583-179B-9465127DD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971923">
            <a:off x="8282413" y="4937537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2" descr="Free tape adhesive ribbon vector">
            <a:extLst>
              <a:ext uri="{FF2B5EF4-FFF2-40B4-BE49-F238E27FC236}">
                <a16:creationId xmlns:a16="http://schemas.microsoft.com/office/drawing/2014/main" id="{253047CB-55A1-1DC7-1FE4-0415AD424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328432">
            <a:off x="4477166" y="4684788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2" descr="Free tape adhesive ribbon vector">
            <a:extLst>
              <a:ext uri="{FF2B5EF4-FFF2-40B4-BE49-F238E27FC236}">
                <a16:creationId xmlns:a16="http://schemas.microsoft.com/office/drawing/2014/main" id="{5AC88EBC-B513-D148-8A7A-B41D9C741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73569">
            <a:off x="6441274" y="5264149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2" descr="Free tape adhesive ribbon vector">
            <a:extLst>
              <a:ext uri="{FF2B5EF4-FFF2-40B4-BE49-F238E27FC236}">
                <a16:creationId xmlns:a16="http://schemas.microsoft.com/office/drawing/2014/main" id="{8EA066CC-3C77-8B41-BBE5-19143E75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802906">
            <a:off x="4545603" y="6168925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2" descr="Free tape adhesive ribbon vector">
            <a:extLst>
              <a:ext uri="{FF2B5EF4-FFF2-40B4-BE49-F238E27FC236}">
                <a16:creationId xmlns:a16="http://schemas.microsoft.com/office/drawing/2014/main" id="{8F77F844-1D2D-F5B3-B81A-9E58925C4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374041">
            <a:off x="8226121" y="6149153"/>
            <a:ext cx="736846" cy="3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064100"/>
      </p:ext>
    </p:extLst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F7F8FD64-AF60-02F2-0E87-9D3D5A5C8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70" y="378408"/>
            <a:ext cx="3782766" cy="1241711"/>
          </a:xfrm>
          <a:prstGeom prst="rect">
            <a:avLst/>
          </a:prstGeom>
        </p:spPr>
      </p:pic>
      <p:pic>
        <p:nvPicPr>
          <p:cNvPr id="7" name="Picture 6" descr="A white logo with a leaf&#10;&#10;Description automatically generated with low confidence">
            <a:extLst>
              <a:ext uri="{FF2B5EF4-FFF2-40B4-BE49-F238E27FC236}">
                <a16:creationId xmlns:a16="http://schemas.microsoft.com/office/drawing/2014/main" id="{BB42BCEB-EB40-CA1E-2E83-B393331BB0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9131" y="378407"/>
            <a:ext cx="1376699" cy="124171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7F73A0-37C2-714D-4D98-D1F9180FA130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5CF294-DC99-96B3-7AD5-E546FB3ED22A}"/>
              </a:ext>
            </a:extLst>
          </p:cNvPr>
          <p:cNvGrpSpPr/>
          <p:nvPr/>
        </p:nvGrpSpPr>
        <p:grpSpPr>
          <a:xfrm>
            <a:off x="1036520" y="4591289"/>
            <a:ext cx="7070960" cy="791711"/>
            <a:chOff x="1036520" y="4487062"/>
            <a:chExt cx="7070960" cy="791711"/>
          </a:xfrm>
        </p:grpSpPr>
        <p:pic>
          <p:nvPicPr>
            <p:cNvPr id="20" name="Picture 19" descr="A picture containing screenshot, graphics, font, graphic design&#10;&#10;Description automatically generated">
              <a:extLst>
                <a:ext uri="{FF2B5EF4-FFF2-40B4-BE49-F238E27FC236}">
                  <a16:creationId xmlns:a16="http://schemas.microsoft.com/office/drawing/2014/main" id="{AC44FCBF-021F-FB54-2B6D-E813DA5CF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1035" y="4655126"/>
              <a:ext cx="3017554" cy="45558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39A5C6C-55E6-14EA-8561-39565C51E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4449" y="4487062"/>
              <a:ext cx="1063031" cy="79171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8A11A3-B33A-A60D-9186-F08146759F0D}"/>
                </a:ext>
              </a:extLst>
            </p:cNvPr>
            <p:cNvSpPr txBox="1"/>
            <p:nvPr/>
          </p:nvSpPr>
          <p:spPr>
            <a:xfrm>
              <a:off x="1036520" y="4713641"/>
              <a:ext cx="20747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dirty="0">
                  <a:latin typeface="Century Gothic" panose="020B0502020202020204" pitchFamily="34" charset="0"/>
                </a:rPr>
                <a:t>In association with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064D42F-ED08-EAE7-43A2-205C2C2A1D08}"/>
                </a:ext>
              </a:extLst>
            </p:cNvPr>
            <p:cNvSpPr txBox="1"/>
            <p:nvPr/>
          </p:nvSpPr>
          <p:spPr>
            <a:xfrm>
              <a:off x="6208331" y="4713641"/>
              <a:ext cx="7963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dirty="0">
                  <a:latin typeface="Century Gothic" panose="020B0502020202020204" pitchFamily="34" charset="0"/>
                </a:rPr>
                <a:t>and</a:t>
              </a:r>
            </a:p>
          </p:txBody>
        </p:sp>
      </p:grpSp>
      <p:pic>
        <p:nvPicPr>
          <p:cNvPr id="3" name="Picture 2" descr="A picture containing text, font, graphics, screenshot&#10;&#10;Description automatically generated">
            <a:extLst>
              <a:ext uri="{FF2B5EF4-FFF2-40B4-BE49-F238E27FC236}">
                <a16:creationId xmlns:a16="http://schemas.microsoft.com/office/drawing/2014/main" id="{134BFCBA-9128-FEB3-446A-2667925FF4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" y="4990011"/>
            <a:ext cx="5379095" cy="2272992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7DEE4EAA-1032-EE85-AA40-510E6CD7DC2A}"/>
              </a:ext>
            </a:extLst>
          </p:cNvPr>
          <p:cNvSpPr txBox="1">
            <a:spLocks/>
          </p:cNvSpPr>
          <p:nvPr/>
        </p:nvSpPr>
        <p:spPr>
          <a:xfrm>
            <a:off x="1143000" y="2684209"/>
            <a:ext cx="6858000" cy="1241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latin typeface="Century Gothic" panose="020B0502020202020204" pitchFamily="34" charset="0"/>
              </a:rPr>
              <a:t>Jobs That Can Save the Planet</a:t>
            </a:r>
          </a:p>
          <a:p>
            <a:r>
              <a:rPr lang="en-GB" sz="3600" b="1" dirty="0">
                <a:latin typeface="Century Gothic" panose="020B0502020202020204" pitchFamily="34" charset="0"/>
              </a:rPr>
              <a:t>KS4 SEND Lesson</a:t>
            </a:r>
          </a:p>
        </p:txBody>
      </p:sp>
    </p:spTree>
    <p:extLst>
      <p:ext uri="{BB962C8B-B14F-4D97-AF65-F5344CB8AC3E}">
        <p14:creationId xmlns:p14="http://schemas.microsoft.com/office/powerpoint/2010/main" val="310618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29;p2">
            <a:extLst>
              <a:ext uri="{FF2B5EF4-FFF2-40B4-BE49-F238E27FC236}">
                <a16:creationId xmlns:a16="http://schemas.microsoft.com/office/drawing/2014/main" id="{9F572960-C25C-B255-2C52-C2BDF29E6046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Careers and Enterprise Company">
            <a:extLst>
              <a:ext uri="{FF2B5EF4-FFF2-40B4-BE49-F238E27FC236}">
                <a16:creationId xmlns:a16="http://schemas.microsoft.com/office/drawing/2014/main" id="{2DF104E5-FA7E-298D-31AB-6783F6433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794D795-B50F-D89F-A573-622EDB05F992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6" name="Pentagon 20">
            <a:extLst>
              <a:ext uri="{FF2B5EF4-FFF2-40B4-BE49-F238E27FC236}">
                <a16:creationId xmlns:a16="http://schemas.microsoft.com/office/drawing/2014/main" id="{02815EF4-BF8F-5F64-F9DB-D808AE05AEB8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1</a:t>
            </a:r>
          </a:p>
        </p:txBody>
      </p:sp>
      <p:sp>
        <p:nvSpPr>
          <p:cNvPr id="7" name="Shape 114">
            <a:extLst>
              <a:ext uri="{FF2B5EF4-FFF2-40B4-BE49-F238E27FC236}">
                <a16:creationId xmlns:a16="http://schemas.microsoft.com/office/drawing/2014/main" id="{7ABC2C90-DB77-6710-D27E-4CA42686310D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What is climate change?</a:t>
            </a:r>
          </a:p>
        </p:txBody>
      </p:sp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DFCE656A-6603-4822-9C6F-180C81DDE58F}"/>
              </a:ext>
            </a:extLst>
          </p:cNvPr>
          <p:cNvSpPr/>
          <p:nvPr/>
        </p:nvSpPr>
        <p:spPr>
          <a:xfrm>
            <a:off x="460471" y="1303769"/>
            <a:ext cx="2520000" cy="1180720"/>
          </a:xfrm>
          <a:prstGeom prst="roundRect">
            <a:avLst/>
          </a:prstGeom>
          <a:solidFill>
            <a:srgbClr val="08C8C4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Rain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falling for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longer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en-GB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29" name="Rectangle: Rounded Corners 1028">
            <a:extLst>
              <a:ext uri="{FF2B5EF4-FFF2-40B4-BE49-F238E27FC236}">
                <a16:creationId xmlns:a16="http://schemas.microsoft.com/office/drawing/2014/main" id="{846D960F-8202-4E69-AD6F-6BD333A15AEA}"/>
              </a:ext>
            </a:extLst>
          </p:cNvPr>
          <p:cNvSpPr/>
          <p:nvPr/>
        </p:nvSpPr>
        <p:spPr>
          <a:xfrm>
            <a:off x="3309271" y="1303769"/>
            <a:ext cx="2520000" cy="1180720"/>
          </a:xfrm>
          <a:prstGeom prst="roundRect">
            <a:avLst/>
          </a:prstGeom>
          <a:solidFill>
            <a:srgbClr val="E58F8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Summer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being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longer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and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hotter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en-GB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30" name="Rectangle: Rounded Corners 1029">
            <a:extLst>
              <a:ext uri="{FF2B5EF4-FFF2-40B4-BE49-F238E27FC236}">
                <a16:creationId xmlns:a16="http://schemas.microsoft.com/office/drawing/2014/main" id="{0ABAB2C5-401C-4357-9027-B588553C6231}"/>
              </a:ext>
            </a:extLst>
          </p:cNvPr>
          <p:cNvSpPr/>
          <p:nvPr/>
        </p:nvSpPr>
        <p:spPr>
          <a:xfrm>
            <a:off x="6158071" y="1303769"/>
            <a:ext cx="2520000" cy="1180720"/>
          </a:xfrm>
          <a:prstGeom prst="roundRect">
            <a:avLst/>
          </a:prstGeom>
          <a:solidFill>
            <a:srgbClr val="E0B66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Stronger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storms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happening more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often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.  </a:t>
            </a:r>
            <a:endParaRPr lang="en-GB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31" name="Picture 1030" descr="A screen 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64A19A88-BFC0-45E2-B3EB-F3E3609320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3120" y="2467715"/>
            <a:ext cx="3009901" cy="2895241"/>
          </a:xfrm>
          <a:prstGeom prst="rect">
            <a:avLst/>
          </a:prstGeom>
        </p:spPr>
      </p:pic>
      <p:pic>
        <p:nvPicPr>
          <p:cNvPr id="1032" name="Picture 1031" descr="A screen 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7194839F-5323-4E6C-B81E-6DC2F023ED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4320" y="2586167"/>
            <a:ext cx="3009901" cy="2895241"/>
          </a:xfrm>
          <a:prstGeom prst="rect">
            <a:avLst/>
          </a:prstGeom>
        </p:spPr>
      </p:pic>
      <p:pic>
        <p:nvPicPr>
          <p:cNvPr id="1033" name="Picture 1032" descr="A screen 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CA9FAA25-71B8-4B92-BE94-B877A71BED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520" y="2704619"/>
            <a:ext cx="3009901" cy="2895241"/>
          </a:xfrm>
          <a:prstGeom prst="rect">
            <a:avLst/>
          </a:prstGeom>
        </p:spPr>
      </p:pic>
      <p:sp>
        <p:nvSpPr>
          <p:cNvPr id="1034" name="Rectangle: Rounded Corners 1033">
            <a:extLst>
              <a:ext uri="{FF2B5EF4-FFF2-40B4-BE49-F238E27FC236}">
                <a16:creationId xmlns:a16="http://schemas.microsoft.com/office/drawing/2014/main" id="{BD2619E8-29B3-4666-A209-A3E9DBD5BE75}"/>
              </a:ext>
            </a:extLst>
          </p:cNvPr>
          <p:cNvSpPr/>
          <p:nvPr/>
        </p:nvSpPr>
        <p:spPr>
          <a:xfrm>
            <a:off x="1819270" y="5613337"/>
            <a:ext cx="5543751" cy="879538"/>
          </a:xfrm>
          <a:prstGeom prst="roundRect">
            <a:avLst/>
          </a:prstGeom>
          <a:solidFill>
            <a:srgbClr val="DD7558"/>
          </a:solidFill>
          <a:ln w="28575">
            <a:solidFill>
              <a:srgbClr val="3EAA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Pair discussion (2-3 mins)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Why might these things be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bad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for our planet?</a:t>
            </a:r>
          </a:p>
        </p:txBody>
      </p:sp>
    </p:spTree>
    <p:extLst>
      <p:ext uri="{BB962C8B-B14F-4D97-AF65-F5344CB8AC3E}">
        <p14:creationId xmlns:p14="http://schemas.microsoft.com/office/powerpoint/2010/main" val="171223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" grpId="0" animBg="1"/>
      <p:bldP spid="1030" grpId="0" animBg="1"/>
      <p:bldP spid="10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29;p2">
            <a:extLst>
              <a:ext uri="{FF2B5EF4-FFF2-40B4-BE49-F238E27FC236}">
                <a16:creationId xmlns:a16="http://schemas.microsoft.com/office/drawing/2014/main" id="{9F572960-C25C-B255-2C52-C2BDF29E6046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Careers and Enterprise Company">
            <a:extLst>
              <a:ext uri="{FF2B5EF4-FFF2-40B4-BE49-F238E27FC236}">
                <a16:creationId xmlns:a16="http://schemas.microsoft.com/office/drawing/2014/main" id="{2DF104E5-FA7E-298D-31AB-6783F6433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794D795-B50F-D89F-A573-622EDB05F992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6" name="Pentagon 20">
            <a:extLst>
              <a:ext uri="{FF2B5EF4-FFF2-40B4-BE49-F238E27FC236}">
                <a16:creationId xmlns:a16="http://schemas.microsoft.com/office/drawing/2014/main" id="{02815EF4-BF8F-5F64-F9DB-D808AE05AEB8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1</a:t>
            </a:r>
          </a:p>
        </p:txBody>
      </p:sp>
      <p:sp>
        <p:nvSpPr>
          <p:cNvPr id="7" name="Shape 114">
            <a:extLst>
              <a:ext uri="{FF2B5EF4-FFF2-40B4-BE49-F238E27FC236}">
                <a16:creationId xmlns:a16="http://schemas.microsoft.com/office/drawing/2014/main" id="{7ABC2C90-DB77-6710-D27E-4CA42686310D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What is climate change?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FCE656A-6603-4822-9C6F-180C81DDE58F}"/>
              </a:ext>
            </a:extLst>
          </p:cNvPr>
          <p:cNvSpPr/>
          <p:nvPr/>
        </p:nvSpPr>
        <p:spPr>
          <a:xfrm>
            <a:off x="397024" y="5109145"/>
            <a:ext cx="2590634" cy="1379621"/>
          </a:xfrm>
          <a:prstGeom prst="roundRect">
            <a:avLst/>
          </a:prstGeom>
          <a:solidFill>
            <a:srgbClr val="08C8C4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Lots of rain might mean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flooding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happens. </a:t>
            </a:r>
            <a:endParaRPr lang="en-GB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46D960F-8202-4E69-AD6F-6BD333A15AEA}"/>
              </a:ext>
            </a:extLst>
          </p:cNvPr>
          <p:cNvSpPr/>
          <p:nvPr/>
        </p:nvSpPr>
        <p:spPr>
          <a:xfrm>
            <a:off x="3273954" y="5109145"/>
            <a:ext cx="2590634" cy="1379621"/>
          </a:xfrm>
          <a:prstGeom prst="roundRect">
            <a:avLst/>
          </a:prstGeom>
          <a:solidFill>
            <a:srgbClr val="E58F8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Lots of heat might mean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less water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for growing food. </a:t>
            </a:r>
            <a:endParaRPr lang="en-GB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ABAB2C5-401C-4357-9027-B588553C6231}"/>
              </a:ext>
            </a:extLst>
          </p:cNvPr>
          <p:cNvSpPr/>
          <p:nvPr/>
        </p:nvSpPr>
        <p:spPr>
          <a:xfrm>
            <a:off x="6150884" y="5109145"/>
            <a:ext cx="2590634" cy="1379621"/>
          </a:xfrm>
          <a:prstGeom prst="roundRect">
            <a:avLst/>
          </a:prstGeom>
          <a:solidFill>
            <a:srgbClr val="E0B66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Storms like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hurricanes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might be more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dangerous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9" name="Picture 8" descr="A screen 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64A19A88-BFC0-45E2-B3EB-F3E3609320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9043" y="874320"/>
            <a:ext cx="2214317" cy="2129964"/>
          </a:xfrm>
          <a:prstGeom prst="rect">
            <a:avLst/>
          </a:prstGeom>
        </p:spPr>
      </p:pic>
      <p:pic>
        <p:nvPicPr>
          <p:cNvPr id="10" name="Picture 9" descr="A screen 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7194839F-5323-4E6C-B81E-6DC2F023ED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2461" y="953750"/>
            <a:ext cx="2214317" cy="2129964"/>
          </a:xfrm>
          <a:prstGeom prst="rect">
            <a:avLst/>
          </a:prstGeom>
        </p:spPr>
      </p:pic>
      <p:pic>
        <p:nvPicPr>
          <p:cNvPr id="11" name="Picture 10" descr="A screen 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CA9FAA25-71B8-4B92-BE94-B877A71BED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216" y="1054424"/>
            <a:ext cx="2214317" cy="2129964"/>
          </a:xfrm>
          <a:prstGeom prst="rect">
            <a:avLst/>
          </a:prstGeom>
        </p:spPr>
      </p:pic>
      <p:pic>
        <p:nvPicPr>
          <p:cNvPr id="12" name="Picture 11" descr="A picture containing grass, outdoor, trailer, sky&#10;&#10;Description automatically generated">
            <a:extLst>
              <a:ext uri="{FF2B5EF4-FFF2-40B4-BE49-F238E27FC236}">
                <a16:creationId xmlns:a16="http://schemas.microsoft.com/office/drawing/2014/main" id="{D6E35FBF-B196-4C7F-AA84-116135CCDF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4968">
            <a:off x="6304539" y="3242083"/>
            <a:ext cx="2283326" cy="1448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picture containing sky, outdoor, ground, beach&#10;&#10;Description automatically generated">
            <a:extLst>
              <a:ext uri="{FF2B5EF4-FFF2-40B4-BE49-F238E27FC236}">
                <a16:creationId xmlns:a16="http://schemas.microsoft.com/office/drawing/2014/main" id="{6D842653-A373-4B76-9A58-CCD1BDC411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82982">
            <a:off x="3518399" y="3047651"/>
            <a:ext cx="2201756" cy="1651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icture containing outdoor, boat&#10;&#10;Description automatically generated">
            <a:extLst>
              <a:ext uri="{FF2B5EF4-FFF2-40B4-BE49-F238E27FC236}">
                <a16:creationId xmlns:a16="http://schemas.microsoft.com/office/drawing/2014/main" id="{158CC81A-B4D1-487E-9D4B-5F13D1A524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5178">
            <a:off x="600338" y="3245047"/>
            <a:ext cx="2296526" cy="1532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0539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29;p2">
            <a:extLst>
              <a:ext uri="{FF2B5EF4-FFF2-40B4-BE49-F238E27FC236}">
                <a16:creationId xmlns:a16="http://schemas.microsoft.com/office/drawing/2014/main" id="{9F572960-C25C-B255-2C52-C2BDF29E6046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Careers and Enterprise Company">
            <a:extLst>
              <a:ext uri="{FF2B5EF4-FFF2-40B4-BE49-F238E27FC236}">
                <a16:creationId xmlns:a16="http://schemas.microsoft.com/office/drawing/2014/main" id="{2DF104E5-FA7E-298D-31AB-6783F6433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794D795-B50F-D89F-A573-622EDB05F992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6" name="Pentagon 20">
            <a:extLst>
              <a:ext uri="{FF2B5EF4-FFF2-40B4-BE49-F238E27FC236}">
                <a16:creationId xmlns:a16="http://schemas.microsoft.com/office/drawing/2014/main" id="{02815EF4-BF8F-5F64-F9DB-D808AE05AEB8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2</a:t>
            </a:r>
          </a:p>
        </p:txBody>
      </p:sp>
      <p:sp>
        <p:nvSpPr>
          <p:cNvPr id="7" name="Shape 114">
            <a:extLst>
              <a:ext uri="{FF2B5EF4-FFF2-40B4-BE49-F238E27FC236}">
                <a16:creationId xmlns:a16="http://schemas.microsoft.com/office/drawing/2014/main" id="{7ABC2C90-DB77-6710-D27E-4CA42686310D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Why is the climate changing?</a:t>
            </a:r>
          </a:p>
        </p:txBody>
      </p:sp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1B2C5D51-E4E3-4BE2-9AC9-A544A025FB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387" y="1955226"/>
            <a:ext cx="3910945" cy="391094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F58D24D-BCF9-46FA-9AB1-FBFE32FA9228}"/>
              </a:ext>
            </a:extLst>
          </p:cNvPr>
          <p:cNvSpPr/>
          <p:nvPr/>
        </p:nvSpPr>
        <p:spPr>
          <a:xfrm>
            <a:off x="459872" y="1296336"/>
            <a:ext cx="4175639" cy="1317781"/>
          </a:xfrm>
          <a:prstGeom prst="wedgeRoundRectCallout">
            <a:avLst>
              <a:gd name="adj1" fmla="val -20449"/>
              <a:gd name="adj2" fmla="val 96586"/>
              <a:gd name="adj3" fmla="val 16667"/>
            </a:avLst>
          </a:prstGeom>
          <a:solidFill>
            <a:srgbClr val="08C8C4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latin typeface="Century Gothic" panose="020B0502020202020204" pitchFamily="34" charset="0"/>
              </a:rPr>
              <a:t>Why is the climate changing?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60E9A0-2CB0-4C7C-B52B-AEB82EDD39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79531" y="2892657"/>
            <a:ext cx="3727117" cy="413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036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29;p2">
            <a:extLst>
              <a:ext uri="{FF2B5EF4-FFF2-40B4-BE49-F238E27FC236}">
                <a16:creationId xmlns:a16="http://schemas.microsoft.com/office/drawing/2014/main" id="{9F572960-C25C-B255-2C52-C2BDF29E6046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Careers and Enterprise Company">
            <a:extLst>
              <a:ext uri="{FF2B5EF4-FFF2-40B4-BE49-F238E27FC236}">
                <a16:creationId xmlns:a16="http://schemas.microsoft.com/office/drawing/2014/main" id="{2DF104E5-FA7E-298D-31AB-6783F6433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794D795-B50F-D89F-A573-622EDB05F992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6" name="Pentagon 20">
            <a:extLst>
              <a:ext uri="{FF2B5EF4-FFF2-40B4-BE49-F238E27FC236}">
                <a16:creationId xmlns:a16="http://schemas.microsoft.com/office/drawing/2014/main" id="{02815EF4-BF8F-5F64-F9DB-D808AE05AEB8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2</a:t>
            </a:r>
          </a:p>
        </p:txBody>
      </p:sp>
      <p:sp>
        <p:nvSpPr>
          <p:cNvPr id="7" name="Shape 114">
            <a:extLst>
              <a:ext uri="{FF2B5EF4-FFF2-40B4-BE49-F238E27FC236}">
                <a16:creationId xmlns:a16="http://schemas.microsoft.com/office/drawing/2014/main" id="{7ABC2C90-DB77-6710-D27E-4CA42686310D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Why is the climate changing?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7BF5300-8EF2-436E-A18E-8D53D5664A2D}"/>
              </a:ext>
            </a:extLst>
          </p:cNvPr>
          <p:cNvSpPr/>
          <p:nvPr/>
        </p:nvSpPr>
        <p:spPr>
          <a:xfrm>
            <a:off x="436337" y="2022104"/>
            <a:ext cx="8452822" cy="8452822"/>
          </a:xfrm>
          <a:prstGeom prst="ellipse">
            <a:avLst/>
          </a:prstGeom>
          <a:gradFill flip="none" rotWithShape="1">
            <a:gsLst>
              <a:gs pos="63000">
                <a:schemeClr val="bg1"/>
              </a:gs>
              <a:gs pos="78000">
                <a:srgbClr val="9ECBEA"/>
              </a:gs>
              <a:gs pos="91000">
                <a:srgbClr val="9ECBEA"/>
              </a:gs>
              <a:gs pos="100000">
                <a:srgbClr val="D7F2F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1B2C5D51-E4E3-4BE2-9AC9-A544A025F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212" y="2152979"/>
            <a:ext cx="8191072" cy="8191072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4AF32DE-4B7C-4258-8740-CE3EC8E090A4}"/>
              </a:ext>
            </a:extLst>
          </p:cNvPr>
          <p:cNvSpPr/>
          <p:nvPr/>
        </p:nvSpPr>
        <p:spPr>
          <a:xfrm>
            <a:off x="531518" y="1381794"/>
            <a:ext cx="3393293" cy="1874385"/>
          </a:xfrm>
          <a:prstGeom prst="wedgeRoundRectCallout">
            <a:avLst>
              <a:gd name="adj1" fmla="val -20449"/>
              <a:gd name="adj2" fmla="val 96586"/>
              <a:gd name="adj3" fmla="val 16667"/>
            </a:avLst>
          </a:prstGeom>
          <a:solidFill>
            <a:srgbClr val="08C8C4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latin typeface="Century Gothic" panose="020B0502020202020204" pitchFamily="34" charset="0"/>
              </a:rPr>
              <a:t>The air around the Earth is changing. 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556B108-06E4-49B8-B592-CE718F41E001}"/>
              </a:ext>
            </a:extLst>
          </p:cNvPr>
          <p:cNvSpPr/>
          <p:nvPr/>
        </p:nvSpPr>
        <p:spPr>
          <a:xfrm>
            <a:off x="5364991" y="1381794"/>
            <a:ext cx="3393293" cy="1874385"/>
          </a:xfrm>
          <a:prstGeom prst="wedgeRoundRectCallout">
            <a:avLst>
              <a:gd name="adj1" fmla="val 20208"/>
              <a:gd name="adj2" fmla="val 92307"/>
              <a:gd name="adj3" fmla="val 16667"/>
            </a:avLst>
          </a:prstGeom>
          <a:solidFill>
            <a:srgbClr val="E58F8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latin typeface="Century Gothic" panose="020B0502020202020204" pitchFamily="34" charset="0"/>
              </a:rPr>
              <a:t>This is because of how humans live.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C8E871D-0FC1-4A51-B2F6-FF7FE870E4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147"/>
          <a:stretch/>
        </p:blipFill>
        <p:spPr>
          <a:xfrm>
            <a:off x="385716" y="4366915"/>
            <a:ext cx="2412494" cy="2678107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9CFE4CDD-E6E2-4B2F-9E61-87DC90759E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199159" y="4299657"/>
            <a:ext cx="2423059" cy="267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35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29;p2">
            <a:extLst>
              <a:ext uri="{FF2B5EF4-FFF2-40B4-BE49-F238E27FC236}">
                <a16:creationId xmlns:a16="http://schemas.microsoft.com/office/drawing/2014/main" id="{9F572960-C25C-B255-2C52-C2BDF29E6046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Careers and Enterprise Company">
            <a:extLst>
              <a:ext uri="{FF2B5EF4-FFF2-40B4-BE49-F238E27FC236}">
                <a16:creationId xmlns:a16="http://schemas.microsoft.com/office/drawing/2014/main" id="{2DF104E5-FA7E-298D-31AB-6783F6433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794D795-B50F-D89F-A573-622EDB05F992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6" name="Pentagon 20">
            <a:extLst>
              <a:ext uri="{FF2B5EF4-FFF2-40B4-BE49-F238E27FC236}">
                <a16:creationId xmlns:a16="http://schemas.microsoft.com/office/drawing/2014/main" id="{02815EF4-BF8F-5F64-F9DB-D808AE05AEB8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2</a:t>
            </a:r>
          </a:p>
        </p:txBody>
      </p:sp>
      <p:sp>
        <p:nvSpPr>
          <p:cNvPr id="7" name="Shape 114">
            <a:extLst>
              <a:ext uri="{FF2B5EF4-FFF2-40B4-BE49-F238E27FC236}">
                <a16:creationId xmlns:a16="http://schemas.microsoft.com/office/drawing/2014/main" id="{7ABC2C90-DB77-6710-D27E-4CA42686310D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Why is the climate changing?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31C4456-597C-4BE5-B2F8-035EAFA6BCFF}"/>
              </a:ext>
            </a:extLst>
          </p:cNvPr>
          <p:cNvSpPr/>
          <p:nvPr/>
        </p:nvSpPr>
        <p:spPr>
          <a:xfrm>
            <a:off x="600106" y="1505284"/>
            <a:ext cx="4505629" cy="4505629"/>
          </a:xfrm>
          <a:prstGeom prst="ellipse">
            <a:avLst/>
          </a:prstGeom>
          <a:gradFill flip="none" rotWithShape="1">
            <a:gsLst>
              <a:gs pos="63000">
                <a:schemeClr val="bg1"/>
              </a:gs>
              <a:gs pos="78000">
                <a:srgbClr val="9ECBEA"/>
              </a:gs>
              <a:gs pos="91000">
                <a:srgbClr val="9ECBEA"/>
              </a:gs>
              <a:gs pos="100000">
                <a:srgbClr val="D7F2F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A36F8F2D-269E-4E73-84CC-B839E6E68D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35" y="1740129"/>
            <a:ext cx="4035940" cy="403594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E98ECE5-9DD0-48B4-9D7F-3CA02BC52758}"/>
              </a:ext>
            </a:extLst>
          </p:cNvPr>
          <p:cNvSpPr/>
          <p:nvPr/>
        </p:nvSpPr>
        <p:spPr>
          <a:xfrm>
            <a:off x="600106" y="1493985"/>
            <a:ext cx="4505629" cy="4505629"/>
          </a:xfrm>
          <a:prstGeom prst="ellipse">
            <a:avLst/>
          </a:prstGeom>
          <a:gradFill flip="none" rotWithShape="1">
            <a:gsLst>
              <a:gs pos="0">
                <a:srgbClr val="5F5F5F"/>
              </a:gs>
              <a:gs pos="100000">
                <a:schemeClr val="accent1">
                  <a:lumMod val="30000"/>
                  <a:lumOff val="70000"/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C957A7-7310-4F4E-A42B-A8097A99F7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748" y="2405389"/>
            <a:ext cx="833461" cy="742301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E63B61E9-8924-4E17-A8C1-65C0ED2255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94" b="-6240"/>
          <a:stretch/>
        </p:blipFill>
        <p:spPr>
          <a:xfrm rot="199323">
            <a:off x="3190159" y="4416223"/>
            <a:ext cx="938873" cy="730967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EFDDBA68-2C71-4343-98A6-7D52C2ED5F0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29"/>
          <a:stretch/>
        </p:blipFill>
        <p:spPr>
          <a:xfrm>
            <a:off x="2812110" y="2531670"/>
            <a:ext cx="1201154" cy="717760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225297D9-2D5F-4E2E-855D-64E79D04E4E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57"/>
          <a:stretch/>
        </p:blipFill>
        <p:spPr>
          <a:xfrm>
            <a:off x="2059911" y="4455878"/>
            <a:ext cx="647137" cy="460751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7E721AE9-03D4-4B3D-A3A7-0ED1C577E60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263" y="3125182"/>
            <a:ext cx="833462" cy="4846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03ACA4-2546-459E-BAA8-1662C30EA9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177" y="3117119"/>
            <a:ext cx="833461" cy="7423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7C9FE2-7C1D-4182-9416-7F51C33DE6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7151" y="3558393"/>
            <a:ext cx="833461" cy="742301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9D75FED0-A56E-4BFC-AFB4-1052B6A6896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337095" y="3201304"/>
            <a:ext cx="3304674" cy="3652520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8E53494D-522B-4ADE-B9A0-04BFEC83A828}"/>
              </a:ext>
            </a:extLst>
          </p:cNvPr>
          <p:cNvSpPr/>
          <p:nvPr/>
        </p:nvSpPr>
        <p:spPr>
          <a:xfrm>
            <a:off x="4149423" y="1353952"/>
            <a:ext cx="4505629" cy="1966764"/>
          </a:xfrm>
          <a:prstGeom prst="wedgeRoundRectCallout">
            <a:avLst>
              <a:gd name="adj1" fmla="val -12904"/>
              <a:gd name="adj2" fmla="val 92100"/>
              <a:gd name="adj3" fmla="val 16667"/>
            </a:avLst>
          </a:prstGeom>
          <a:solidFill>
            <a:srgbClr val="08C8C4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latin typeface="Century Gothic" panose="020B0502020202020204" pitchFamily="34" charset="0"/>
              </a:rPr>
              <a:t>Fumes and smoke from some cars and machines are harming our planet.</a:t>
            </a:r>
          </a:p>
        </p:txBody>
      </p:sp>
    </p:spTree>
    <p:extLst>
      <p:ext uri="{BB962C8B-B14F-4D97-AF65-F5344CB8AC3E}">
        <p14:creationId xmlns:p14="http://schemas.microsoft.com/office/powerpoint/2010/main" val="1209638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29;p2">
            <a:extLst>
              <a:ext uri="{FF2B5EF4-FFF2-40B4-BE49-F238E27FC236}">
                <a16:creationId xmlns:a16="http://schemas.microsoft.com/office/drawing/2014/main" id="{9F572960-C25C-B255-2C52-C2BDF29E6046}"/>
              </a:ext>
            </a:extLst>
          </p:cNvPr>
          <p:cNvSpPr>
            <a:spLocks/>
          </p:cNvSpPr>
          <p:nvPr/>
        </p:nvSpPr>
        <p:spPr>
          <a:xfrm>
            <a:off x="-2729" y="1017796"/>
            <a:ext cx="9144000" cy="5840204"/>
          </a:xfrm>
          <a:prstGeom prst="rect">
            <a:avLst/>
          </a:prstGeom>
          <a:gradFill flip="none" rotWithShape="1">
            <a:gsLst>
              <a:gs pos="0">
                <a:srgbClr val="07A9A9">
                  <a:alpha val="72000"/>
                </a:srgbClr>
              </a:gs>
              <a:gs pos="100000">
                <a:srgbClr val="2B6890">
                  <a:alpha val="40000"/>
                  <a:lumMod val="67000"/>
                  <a:lumOff val="33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Careers and Enterprise Company">
            <a:extLst>
              <a:ext uri="{FF2B5EF4-FFF2-40B4-BE49-F238E27FC236}">
                <a16:creationId xmlns:a16="http://schemas.microsoft.com/office/drawing/2014/main" id="{2DF104E5-FA7E-298D-31AB-6783F6433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89" y="177234"/>
            <a:ext cx="1625860" cy="7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794D795-B50F-D89F-A573-622EDB05F992}"/>
              </a:ext>
            </a:extLst>
          </p:cNvPr>
          <p:cNvSpPr txBox="1">
            <a:spLocks/>
          </p:cNvSpPr>
          <p:nvPr/>
        </p:nvSpPr>
        <p:spPr>
          <a:xfrm>
            <a:off x="6368527" y="6556921"/>
            <a:ext cx="2729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 &amp; TheWOWShow2023</a:t>
            </a:r>
          </a:p>
        </p:txBody>
      </p:sp>
      <p:sp>
        <p:nvSpPr>
          <p:cNvPr id="6" name="Pentagon 20">
            <a:extLst>
              <a:ext uri="{FF2B5EF4-FFF2-40B4-BE49-F238E27FC236}">
                <a16:creationId xmlns:a16="http://schemas.microsoft.com/office/drawing/2014/main" id="{02815EF4-BF8F-5F64-F9DB-D808AE05AEB8}"/>
              </a:ext>
            </a:extLst>
          </p:cNvPr>
          <p:cNvSpPr/>
          <p:nvPr/>
        </p:nvSpPr>
        <p:spPr>
          <a:xfrm>
            <a:off x="0" y="177234"/>
            <a:ext cx="758663" cy="538608"/>
          </a:xfrm>
          <a:prstGeom prst="homePlate">
            <a:avLst/>
          </a:prstGeom>
          <a:solidFill>
            <a:srgbClr val="07A9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3</a:t>
            </a:r>
          </a:p>
        </p:txBody>
      </p:sp>
      <p:sp>
        <p:nvSpPr>
          <p:cNvPr id="7" name="Shape 114">
            <a:extLst>
              <a:ext uri="{FF2B5EF4-FFF2-40B4-BE49-F238E27FC236}">
                <a16:creationId xmlns:a16="http://schemas.microsoft.com/office/drawing/2014/main" id="{7ABC2C90-DB77-6710-D27E-4CA42686310D}"/>
              </a:ext>
            </a:extLst>
          </p:cNvPr>
          <p:cNvSpPr/>
          <p:nvPr/>
        </p:nvSpPr>
        <p:spPr>
          <a:xfrm>
            <a:off x="755934" y="179705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What can we do about climate change?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7ED6B0-6E2C-1727-73EA-F8318CA125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83"/>
          <a:stretch/>
        </p:blipFill>
        <p:spPr>
          <a:xfrm flipH="1">
            <a:off x="244576" y="3145764"/>
            <a:ext cx="3578643" cy="397264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9B48832-9547-F1E6-25D7-DAE11736014F}"/>
              </a:ext>
            </a:extLst>
          </p:cNvPr>
          <p:cNvSpPr/>
          <p:nvPr/>
        </p:nvSpPr>
        <p:spPr>
          <a:xfrm>
            <a:off x="4156208" y="1442462"/>
            <a:ext cx="4505629" cy="4505629"/>
          </a:xfrm>
          <a:prstGeom prst="ellipse">
            <a:avLst/>
          </a:prstGeom>
          <a:gradFill flip="none" rotWithShape="1">
            <a:gsLst>
              <a:gs pos="63000">
                <a:schemeClr val="bg1"/>
              </a:gs>
              <a:gs pos="78000">
                <a:srgbClr val="9ECBEA"/>
              </a:gs>
              <a:gs pos="91000">
                <a:srgbClr val="9ECBEA"/>
              </a:gs>
              <a:gs pos="100000">
                <a:srgbClr val="D7F2F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7118F8A6-C3A6-B7B6-1573-91718454F0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4537" y="1677307"/>
            <a:ext cx="4035940" cy="403594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1999CF7-4B3D-3CFD-E724-C5CE0528057B}"/>
              </a:ext>
            </a:extLst>
          </p:cNvPr>
          <p:cNvSpPr/>
          <p:nvPr/>
        </p:nvSpPr>
        <p:spPr>
          <a:xfrm>
            <a:off x="4156208" y="1431163"/>
            <a:ext cx="4505629" cy="4505629"/>
          </a:xfrm>
          <a:prstGeom prst="ellipse">
            <a:avLst/>
          </a:prstGeom>
          <a:gradFill flip="none" rotWithShape="1">
            <a:gsLst>
              <a:gs pos="0">
                <a:srgbClr val="5F5F5F"/>
              </a:gs>
              <a:gs pos="100000">
                <a:schemeClr val="accent1">
                  <a:lumMod val="30000"/>
                  <a:lumOff val="70000"/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59B476-FD1C-8184-1E68-56BD8E8A4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850" y="2342567"/>
            <a:ext cx="833461" cy="742301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A5135D69-80AA-1862-EEB6-5E539A1EE3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94" b="-6240"/>
          <a:stretch/>
        </p:blipFill>
        <p:spPr>
          <a:xfrm rot="199323">
            <a:off x="6746261" y="4353401"/>
            <a:ext cx="938873" cy="730967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2AC4EEF2-DC9F-C05F-C70D-0804F4B11AE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29"/>
          <a:stretch/>
        </p:blipFill>
        <p:spPr>
          <a:xfrm>
            <a:off x="6368212" y="2468848"/>
            <a:ext cx="1201154" cy="717760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F7BD7295-6142-E9D3-1A14-D2F3B68D7CD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57"/>
          <a:stretch/>
        </p:blipFill>
        <p:spPr>
          <a:xfrm>
            <a:off x="5616013" y="4393056"/>
            <a:ext cx="647137" cy="460751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5F139DB1-026E-D090-A196-511CAAD5E2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7365" y="3062360"/>
            <a:ext cx="833462" cy="4846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5FE84F-6D08-9E4D-2C9A-4CDB764579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1279" y="3054297"/>
            <a:ext cx="833461" cy="7423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62DBEE-59CD-DA93-9022-CE949A944F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253" y="3495571"/>
            <a:ext cx="833461" cy="742301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9BFF63F-6B50-9E62-D610-57AF25EB8CA8}"/>
              </a:ext>
            </a:extLst>
          </p:cNvPr>
          <p:cNvSpPr/>
          <p:nvPr/>
        </p:nvSpPr>
        <p:spPr>
          <a:xfrm>
            <a:off x="242916" y="1426696"/>
            <a:ext cx="4505629" cy="1874385"/>
          </a:xfrm>
          <a:prstGeom prst="wedgeRoundRectCallout">
            <a:avLst>
              <a:gd name="adj1" fmla="val 20532"/>
              <a:gd name="adj2" fmla="val 99075"/>
              <a:gd name="adj3" fmla="val 16667"/>
            </a:avLst>
          </a:prstGeom>
          <a:solidFill>
            <a:srgbClr val="08C8C4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Century Gothic" panose="020B0502020202020204" pitchFamily="34" charset="0"/>
              </a:rPr>
              <a:t>The </a:t>
            </a:r>
            <a:r>
              <a:rPr lang="en-GB" sz="2800" b="1" dirty="0">
                <a:latin typeface="Century Gothic" panose="020B0502020202020204" pitchFamily="34" charset="0"/>
              </a:rPr>
              <a:t>leaders</a:t>
            </a:r>
            <a:r>
              <a:rPr lang="en-GB" sz="2800" dirty="0">
                <a:latin typeface="Century Gothic" panose="020B0502020202020204" pitchFamily="34" charset="0"/>
              </a:rPr>
              <a:t> of our country are called </a:t>
            </a:r>
            <a:r>
              <a:rPr lang="en-GB" sz="2800" b="1" dirty="0">
                <a:latin typeface="Century Gothic" panose="020B0502020202020204" pitchFamily="34" charset="0"/>
              </a:rPr>
              <a:t>the Government</a:t>
            </a:r>
            <a:r>
              <a:rPr lang="en-GB" sz="2800" dirty="0">
                <a:latin typeface="Century Gothic" panose="020B0502020202020204" pitchFamily="34" charset="0"/>
              </a:rPr>
              <a:t>.</a:t>
            </a:r>
            <a:r>
              <a:rPr lang="en-GB" sz="2800" b="1" dirty="0">
                <a:latin typeface="Century Gothic" panose="020B0502020202020204" pitchFamily="34" charset="0"/>
              </a:rPr>
              <a:t> </a:t>
            </a:r>
            <a:r>
              <a:rPr lang="en-GB" sz="2800" dirty="0">
                <a:latin typeface="Century Gothic" panose="020B0502020202020204" pitchFamily="34" charset="0"/>
              </a:rPr>
              <a:t>They can </a:t>
            </a:r>
            <a:r>
              <a:rPr lang="en-GB" sz="2800" b="1" dirty="0">
                <a:latin typeface="Century Gothic" panose="020B0502020202020204" pitchFamily="34" charset="0"/>
              </a:rPr>
              <a:t>help in a big way</a:t>
            </a:r>
            <a:r>
              <a:rPr lang="en-GB" sz="2800" dirty="0">
                <a:latin typeface="Century Gothic" panose="020B0502020202020204" pitchFamily="34" charset="0"/>
              </a:rPr>
              <a:t>!</a:t>
            </a:r>
            <a:r>
              <a:rPr lang="en-GB" sz="28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C4F92E85-ECE4-9935-343B-28E62E9D5818}"/>
              </a:ext>
            </a:extLst>
          </p:cNvPr>
          <p:cNvSpPr/>
          <p:nvPr/>
        </p:nvSpPr>
        <p:spPr>
          <a:xfrm>
            <a:off x="242915" y="1504354"/>
            <a:ext cx="4505629" cy="1719068"/>
          </a:xfrm>
          <a:prstGeom prst="wedgeRoundRectCallout">
            <a:avLst>
              <a:gd name="adj1" fmla="val 20293"/>
              <a:gd name="adj2" fmla="val 82269"/>
              <a:gd name="adj3" fmla="val 16667"/>
            </a:avLst>
          </a:prstGeom>
          <a:solidFill>
            <a:srgbClr val="E58F8F"/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Century Gothic" panose="020B0502020202020204" pitchFamily="34" charset="0"/>
              </a:rPr>
              <a:t>So can the </a:t>
            </a:r>
            <a:r>
              <a:rPr lang="en-GB" sz="2800" b="1" dirty="0">
                <a:latin typeface="Century Gothic" panose="020B0502020202020204" pitchFamily="34" charset="0"/>
              </a:rPr>
              <a:t>companies </a:t>
            </a:r>
            <a:r>
              <a:rPr lang="en-GB" sz="2800" dirty="0">
                <a:latin typeface="Century Gothic" panose="020B0502020202020204" pitchFamily="34" charset="0"/>
              </a:rPr>
              <a:t>who </a:t>
            </a:r>
            <a:r>
              <a:rPr lang="en-GB" sz="2800" b="1" dirty="0">
                <a:latin typeface="Century Gothic" panose="020B0502020202020204" pitchFamily="34" charset="0"/>
              </a:rPr>
              <a:t>create buildings, energy and cars.  </a:t>
            </a:r>
          </a:p>
        </p:txBody>
      </p:sp>
    </p:spTree>
    <p:extLst>
      <p:ext uri="{BB962C8B-B14F-4D97-AF65-F5344CB8AC3E}">
        <p14:creationId xmlns:p14="http://schemas.microsoft.com/office/powerpoint/2010/main" val="3094295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 animBg="1"/>
      <p:bldP spid="18" grpId="1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12549</TotalTime>
  <Words>1907</Words>
  <Application>Microsoft Office PowerPoint</Application>
  <PresentationFormat>On-screen Show (4:3)</PresentationFormat>
  <Paragraphs>341</Paragraphs>
  <Slides>32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Lara</dc:creator>
  <cp:lastModifiedBy>Lara</cp:lastModifiedBy>
  <cp:revision>140</cp:revision>
  <cp:lastPrinted>2023-06-16T12:49:01Z</cp:lastPrinted>
  <dcterms:created xsi:type="dcterms:W3CDTF">2023-06-01T07:42:10Z</dcterms:created>
  <dcterms:modified xsi:type="dcterms:W3CDTF">2023-07-01T08:26:52Z</dcterms:modified>
</cp:coreProperties>
</file>