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1340" r:id="rId3"/>
    <p:sldId id="1344" r:id="rId4"/>
    <p:sldId id="1364" r:id="rId5"/>
    <p:sldId id="1341" r:id="rId6"/>
    <p:sldId id="1365" r:id="rId7"/>
    <p:sldId id="1368" r:id="rId8"/>
    <p:sldId id="1369" r:id="rId9"/>
    <p:sldId id="1370" r:id="rId10"/>
  </p:sldIdLst>
  <p:sldSz cx="9144000" cy="6858000" type="screen4x3"/>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B66F"/>
    <a:srgbClr val="6BA9D3"/>
    <a:srgbClr val="07A9A9"/>
    <a:srgbClr val="E58F8F"/>
    <a:srgbClr val="44546A"/>
    <a:srgbClr val="08C8C4"/>
    <a:srgbClr val="DFDEDB"/>
    <a:srgbClr val="E6E6E6"/>
    <a:srgbClr val="3EAAA7"/>
    <a:srgbClr val="DD75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7186" autoAdjust="0"/>
  </p:normalViewPr>
  <p:slideViewPr>
    <p:cSldViewPr snapToGrid="0">
      <p:cViewPr varScale="1">
        <p:scale>
          <a:sx n="71" d="100"/>
          <a:sy n="71" d="100"/>
        </p:scale>
        <p:origin x="174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ECEC3560-7BA0-46DA-832D-E8B0EDF41B0A}" type="datetimeFigureOut">
              <a:rPr lang="en-GB" smtClean="0"/>
              <a:t>28/06/2023</a:t>
            </a:fld>
            <a:endParaRPr lang="en-GB"/>
          </a:p>
        </p:txBody>
      </p:sp>
      <p:sp>
        <p:nvSpPr>
          <p:cNvPr id="4" name="Slide Image Placeholder 3"/>
          <p:cNvSpPr>
            <a:spLocks noGrp="1" noRot="1" noChangeAspect="1"/>
          </p:cNvSpPr>
          <p:nvPr>
            <p:ph type="sldImg" idx="2"/>
          </p:nvPr>
        </p:nvSpPr>
        <p:spPr>
          <a:xfrm>
            <a:off x="1190625" y="1252538"/>
            <a:ext cx="4506913" cy="3381375"/>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2D4D7F6A-D225-4025-99F6-DBD7CE5FF1D4}" type="slidenum">
              <a:rPr lang="en-GB" smtClean="0"/>
              <a:t>‹#›</a:t>
            </a:fld>
            <a:endParaRPr lang="en-GB"/>
          </a:p>
        </p:txBody>
      </p:sp>
    </p:spTree>
    <p:extLst>
      <p:ext uri="{BB962C8B-B14F-4D97-AF65-F5344CB8AC3E}">
        <p14:creationId xmlns:p14="http://schemas.microsoft.com/office/powerpoint/2010/main" val="3522224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1</a:t>
            </a:fld>
            <a:endParaRPr lang="en-GB"/>
          </a:p>
        </p:txBody>
      </p:sp>
    </p:spTree>
    <p:extLst>
      <p:ext uri="{BB962C8B-B14F-4D97-AF65-F5344CB8AC3E}">
        <p14:creationId xmlns:p14="http://schemas.microsoft.com/office/powerpoint/2010/main" val="179713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2</a:t>
            </a:fld>
            <a:endParaRPr lang="en-GB"/>
          </a:p>
        </p:txBody>
      </p:sp>
    </p:spTree>
    <p:extLst>
      <p:ext uri="{BB962C8B-B14F-4D97-AF65-F5344CB8AC3E}">
        <p14:creationId xmlns:p14="http://schemas.microsoft.com/office/powerpoint/2010/main" val="1697471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3</a:t>
            </a:fld>
            <a:endParaRPr lang="en-GB"/>
          </a:p>
        </p:txBody>
      </p:sp>
    </p:spTree>
    <p:extLst>
      <p:ext uri="{BB962C8B-B14F-4D97-AF65-F5344CB8AC3E}">
        <p14:creationId xmlns:p14="http://schemas.microsoft.com/office/powerpoint/2010/main" val="2208294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p>
          <a:p>
            <a:pPr marL="228600" indent="-228600">
              <a:buAutoNum type="arabicParenR"/>
            </a:pPr>
            <a:r>
              <a:rPr lang="en-GB" b="0" dirty="0"/>
              <a:t>Pixabay</a:t>
            </a:r>
          </a:p>
          <a:p>
            <a:pPr marL="0" indent="0">
              <a:buNone/>
            </a:pPr>
            <a:endParaRPr lang="en-GB" b="0" dirty="0"/>
          </a:p>
          <a:p>
            <a:pPr marL="0" indent="0">
              <a:buNone/>
            </a:pPr>
            <a:r>
              <a:rPr lang="en-GB" b="1" dirty="0"/>
              <a:t>References</a:t>
            </a:r>
          </a:p>
          <a:p>
            <a:pPr marL="241539" indent="-241539">
              <a:buAutoNum type="arabicParenR"/>
            </a:pPr>
            <a:r>
              <a:rPr lang="en-GB" b="0" dirty="0"/>
              <a:t>https://icould.com/</a:t>
            </a:r>
          </a:p>
          <a:p>
            <a:pPr marL="241539" indent="-241539">
              <a:buAutoNum type="arabicParenR"/>
            </a:pPr>
            <a:r>
              <a:rPr lang="en-GB" b="0" dirty="0"/>
              <a:t>https://nationalcareers.service.gov.uk/</a:t>
            </a:r>
          </a:p>
          <a:p>
            <a:pPr marL="241539" indent="-241539">
              <a:buAutoNum type="arabicParenR"/>
            </a:pPr>
            <a:r>
              <a:rPr lang="en-GB" b="0" dirty="0"/>
              <a:t>https://www.careerpilot.org.uk/</a:t>
            </a:r>
          </a:p>
          <a:p>
            <a:pPr marL="241539" indent="-241539">
              <a:buAutoNum type="arabicParenR"/>
            </a:pPr>
            <a:r>
              <a:rPr lang="en-GB" b="0" dirty="0"/>
              <a:t>https://www.bbc.co.uk/bitesize/careers</a:t>
            </a:r>
          </a:p>
          <a:p>
            <a:pPr marL="241539" indent="-241539">
              <a:buAutoNum type="arabicParenR"/>
            </a:pPr>
            <a:r>
              <a:rPr lang="en-GB" b="0" dirty="0"/>
              <a:t>https://www.princes-trust.org.uk/help-for-young-people/who-else/employment/careers-advice</a:t>
            </a:r>
          </a:p>
          <a:p>
            <a:pPr marL="241539" indent="-241539">
              <a:buAutoNum type="arabicParenR"/>
            </a:pPr>
            <a:r>
              <a:rPr lang="en-GB" b="0" dirty="0"/>
              <a:t>https://nationalcareersweek.com/</a:t>
            </a:r>
          </a:p>
          <a:p>
            <a:pPr marL="241539" indent="-241539">
              <a:buAutoNum type="arabicParenR"/>
            </a:pPr>
            <a:r>
              <a:rPr lang="en-GB" b="0" dirty="0"/>
              <a:t>https://launchyourcareer.com/en_UK</a:t>
            </a:r>
          </a:p>
          <a:p>
            <a:pPr marL="241539" indent="-241539">
              <a:buAutoNum type="arabicParenR"/>
            </a:pPr>
            <a:r>
              <a:rPr lang="en-GB" b="0" dirty="0"/>
              <a:t>https://www.coursesonline.co.uk/enneagram-personality-test/</a:t>
            </a:r>
          </a:p>
          <a:p>
            <a:pPr marL="241539" indent="-241539">
              <a:buAutoNum type="arabicParenR"/>
            </a:pPr>
            <a:endParaRPr lang="en-GB" b="0" dirty="0"/>
          </a:p>
        </p:txBody>
      </p:sp>
      <p:sp>
        <p:nvSpPr>
          <p:cNvPr id="4" name="Slide Number Placeholder 3"/>
          <p:cNvSpPr>
            <a:spLocks noGrp="1"/>
          </p:cNvSpPr>
          <p:nvPr>
            <p:ph type="sldNum" sz="quarter" idx="5"/>
          </p:nvPr>
        </p:nvSpPr>
        <p:spPr/>
        <p:txBody>
          <a:bodyPr/>
          <a:lstStyle/>
          <a:p>
            <a:fld id="{2D4D7F6A-D225-4025-99F6-DBD7CE5FF1D4}" type="slidenum">
              <a:rPr lang="en-GB" smtClean="0"/>
              <a:t>4</a:t>
            </a:fld>
            <a:endParaRPr lang="en-GB"/>
          </a:p>
        </p:txBody>
      </p:sp>
    </p:spTree>
    <p:extLst>
      <p:ext uri="{BB962C8B-B14F-4D97-AF65-F5344CB8AC3E}">
        <p14:creationId xmlns:p14="http://schemas.microsoft.com/office/powerpoint/2010/main" val="3271067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p>
          <a:p>
            <a:pPr marL="228600" indent="-228600">
              <a:buAutoNum type="arabicParenR"/>
            </a:pPr>
            <a:r>
              <a:rPr lang="en-GB" b="0" dirty="0"/>
              <a:t>Pixabay</a:t>
            </a:r>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5</a:t>
            </a:fld>
            <a:endParaRPr lang="en-GB"/>
          </a:p>
        </p:txBody>
      </p:sp>
    </p:spTree>
    <p:extLst>
      <p:ext uri="{BB962C8B-B14F-4D97-AF65-F5344CB8AC3E}">
        <p14:creationId xmlns:p14="http://schemas.microsoft.com/office/powerpoint/2010/main" val="352892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p>
          <a:p>
            <a:pPr marL="228600" indent="-228600">
              <a:buAutoNum type="arabicParenR"/>
            </a:pPr>
            <a:r>
              <a:rPr lang="en-GB" b="0" dirty="0"/>
              <a:t>Pixabay</a:t>
            </a:r>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6</a:t>
            </a:fld>
            <a:endParaRPr lang="en-GB"/>
          </a:p>
        </p:txBody>
      </p:sp>
    </p:spTree>
    <p:extLst>
      <p:ext uri="{BB962C8B-B14F-4D97-AF65-F5344CB8AC3E}">
        <p14:creationId xmlns:p14="http://schemas.microsoft.com/office/powerpoint/2010/main" val="831268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p>
          <a:p>
            <a:pPr marL="228600" indent="-228600">
              <a:buAutoNum type="arabicParenR"/>
            </a:pPr>
            <a:r>
              <a:rPr lang="en-GB" b="0" dirty="0"/>
              <a:t>Pixabay</a:t>
            </a:r>
          </a:p>
          <a:p>
            <a:pPr marL="228600" indent="-228600">
              <a:buAutoNum type="arabicParenR"/>
            </a:pPr>
            <a:endParaRPr lang="en-GB" b="0" dirty="0"/>
          </a:p>
          <a:p>
            <a:pPr marL="0" indent="0">
              <a:buNone/>
            </a:pPr>
            <a:r>
              <a:rPr lang="en-GB" b="1" dirty="0"/>
              <a:t>References</a:t>
            </a:r>
          </a:p>
          <a:p>
            <a:pPr marL="228600" indent="-228600">
              <a:buAutoNum type="arabicParenR"/>
            </a:pPr>
            <a:r>
              <a:rPr lang="en-GB" dirty="0"/>
              <a:t>https://www.balfourbeattycareers.com/</a:t>
            </a:r>
          </a:p>
          <a:p>
            <a:pPr marL="228600" indent="-228600">
              <a:buAutoNum type="arabicParenR"/>
            </a:pPr>
            <a:r>
              <a:rPr lang="en-GB" dirty="0"/>
              <a:t>https://www.connectedkerb.com/our-story/</a:t>
            </a:r>
          </a:p>
          <a:p>
            <a:pPr marL="228600" indent="-228600">
              <a:buAutoNum type="arabicParenR"/>
            </a:pPr>
            <a:r>
              <a:rPr lang="en-GB" dirty="0"/>
              <a:t>https://dbe.energy/</a:t>
            </a:r>
          </a:p>
          <a:p>
            <a:pPr marL="228600" indent="-228600">
              <a:buAutoNum type="arabicParenR"/>
            </a:pPr>
            <a:r>
              <a:rPr lang="en-GB" dirty="0"/>
              <a:t>https://www.sav-systems.com/</a:t>
            </a:r>
          </a:p>
          <a:p>
            <a:pPr marL="228600" indent="-228600">
              <a:buAutoNum type="arabicParenR"/>
            </a:pPr>
            <a:r>
              <a:rPr lang="en-GB" dirty="0"/>
              <a:t>https://www.surrey.ac.uk/</a:t>
            </a:r>
          </a:p>
          <a:p>
            <a:pPr marL="228600" indent="-228600">
              <a:buAutoNum type="arabicParenR"/>
            </a:pPr>
            <a:r>
              <a:rPr lang="en-GB" dirty="0"/>
              <a:t>https://www.gordonmurrayautomotive.com/</a:t>
            </a:r>
          </a:p>
          <a:p>
            <a:pPr marL="228600" indent="-228600">
              <a:buAutoNum type="arabicParenR"/>
            </a:pPr>
            <a:r>
              <a:rPr lang="en-GB" dirty="0"/>
              <a:t>https://www.nescot.ac.uk/</a:t>
            </a:r>
          </a:p>
          <a:p>
            <a:pPr marL="228600" indent="-228600">
              <a:buAutoNum type="arabicParenR"/>
            </a:pPr>
            <a:r>
              <a:rPr lang="en-GB" dirty="0"/>
              <a:t>https://www.stark.co.uk/</a:t>
            </a:r>
          </a:p>
          <a:p>
            <a:pPr marL="228600" indent="-228600">
              <a:buAutoNum type="arabicParenR"/>
            </a:pPr>
            <a:r>
              <a:rPr lang="en-GB" dirty="0"/>
              <a:t>https://www.watfordboys.org/</a:t>
            </a:r>
          </a:p>
          <a:p>
            <a:pPr marL="0" indent="0">
              <a:buNone/>
            </a:pPr>
            <a:endParaRPr lang="en-GB" b="0" dirty="0"/>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7</a:t>
            </a:fld>
            <a:endParaRPr lang="en-GB"/>
          </a:p>
        </p:txBody>
      </p:sp>
    </p:spTree>
    <p:extLst>
      <p:ext uri="{BB962C8B-B14F-4D97-AF65-F5344CB8AC3E}">
        <p14:creationId xmlns:p14="http://schemas.microsoft.com/office/powerpoint/2010/main" val="1437829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b="1" dirty="0"/>
              <a:t>References:</a:t>
            </a:r>
          </a:p>
          <a:p>
            <a:pPr marL="0" indent="0">
              <a:buNone/>
            </a:pPr>
            <a:r>
              <a:rPr lang="en-GB" b="0" dirty="0"/>
              <a:t>1) https://www.surreycc.gov.uk/community/climate-change/businesses/green-careers/courses-and-skills#linksresources/</a:t>
            </a:r>
          </a:p>
          <a:p>
            <a:pPr marL="0" indent="0">
              <a:buNone/>
            </a:pPr>
            <a:endParaRPr lang="en-GB" b="0" dirty="0"/>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8</a:t>
            </a:fld>
            <a:endParaRPr lang="en-GB"/>
          </a:p>
        </p:txBody>
      </p:sp>
    </p:spTree>
    <p:extLst>
      <p:ext uri="{BB962C8B-B14F-4D97-AF65-F5344CB8AC3E}">
        <p14:creationId xmlns:p14="http://schemas.microsoft.com/office/powerpoint/2010/main" val="584216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b="0" dirty="0"/>
              <a:t>References:</a:t>
            </a:r>
          </a:p>
          <a:p>
            <a:pPr marL="0" indent="0">
              <a:buNone/>
            </a:pPr>
            <a:r>
              <a:rPr lang="en-GB" b="0" dirty="0"/>
              <a:t>1) https://www.surreycc.gov.uk/community/climate-change/businesses/green-careers/courses-and-skills#linksresources/</a:t>
            </a:r>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9</a:t>
            </a:fld>
            <a:endParaRPr lang="en-GB"/>
          </a:p>
        </p:txBody>
      </p:sp>
    </p:spTree>
    <p:extLst>
      <p:ext uri="{BB962C8B-B14F-4D97-AF65-F5344CB8AC3E}">
        <p14:creationId xmlns:p14="http://schemas.microsoft.com/office/powerpoint/2010/main" val="1772137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EFB8CB-4E78-4957-9A3D-9336940B6F72}"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423336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EFB8CB-4E78-4957-9A3D-9336940B6F72}"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2902767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EFB8CB-4E78-4957-9A3D-9336940B6F72}"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3748172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EFB8CB-4E78-4957-9A3D-9336940B6F72}"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3123711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EFB8CB-4E78-4957-9A3D-9336940B6F72}"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2367562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EFB8CB-4E78-4957-9A3D-9336940B6F72}" type="datetimeFigureOut">
              <a:rPr lang="en-GB" smtClean="0"/>
              <a:t>28/06/2023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127844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EFB8CB-4E78-4957-9A3D-9336940B6F72}" type="datetimeFigureOut">
              <a:rPr lang="en-GB" smtClean="0"/>
              <a:t>28/06/2023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2650829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EFB8CB-4E78-4957-9A3D-9336940B6F72}" type="datetimeFigureOut">
              <a:rPr lang="en-GB" smtClean="0"/>
              <a:t>28/06/2023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4273993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EFB8CB-4E78-4957-9A3D-9336940B6F72}" type="datetimeFigureOut">
              <a:rPr lang="en-GB" smtClean="0"/>
              <a:t>28/06/2023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1890913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EFB8CB-4E78-4957-9A3D-9336940B6F72}" type="datetimeFigureOut">
              <a:rPr lang="en-GB" smtClean="0"/>
              <a:t>28/06/2023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214592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EFB8CB-4E78-4957-9A3D-9336940B6F72}" type="datetimeFigureOut">
              <a:rPr lang="en-GB" smtClean="0"/>
              <a:t>28/06/2023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837037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C6869">
                <a:alpha val="43000"/>
                <a:lumMod val="99000"/>
                <a:lumOff val="1000"/>
              </a:srgbClr>
            </a:gs>
            <a:gs pos="100000">
              <a:srgbClr val="2B6890">
                <a:alpha val="43000"/>
              </a:srgbClr>
            </a:gs>
          </a:gsLst>
          <a:lin ang="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EFB8CB-4E78-4957-9A3D-9336940B6F72}" type="datetimeFigureOut">
              <a:rPr lang="en-GB" smtClean="0"/>
              <a:t>28/06/2023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A2F1F6-3997-40BB-961E-EF688B19835E}" type="slidenum">
              <a:rPr lang="en-GB" smtClean="0"/>
              <a:t>‹#›</a:t>
            </a:fld>
            <a:endParaRPr lang="en-GB"/>
          </a:p>
        </p:txBody>
      </p:sp>
    </p:spTree>
    <p:extLst>
      <p:ext uri="{BB962C8B-B14F-4D97-AF65-F5344CB8AC3E}">
        <p14:creationId xmlns:p14="http://schemas.microsoft.com/office/powerpoint/2010/main" val="21226820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surreycc.gov.uk/community/climate-change/businesses/green-careers/courses-and-skills#linksresources/"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princes-trust.org.uk/help-for-young-people/who-else/employment/careers-advice" TargetMode="External"/><Relationship Id="rId3" Type="http://schemas.openxmlformats.org/officeDocument/2006/relationships/image" Target="../media/image6.png"/><Relationship Id="rId7" Type="http://schemas.openxmlformats.org/officeDocument/2006/relationships/hyperlink" Target="https://www.coursesonline.co.uk/enneagram-personality-test/" TargetMode="External"/><Relationship Id="rId12"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launchyourcareer.com/en_UK" TargetMode="External"/><Relationship Id="rId11" Type="http://schemas.openxmlformats.org/officeDocument/2006/relationships/hyperlink" Target="https://nationalcareers.service.gov.uk/" TargetMode="External"/><Relationship Id="rId5" Type="http://schemas.openxmlformats.org/officeDocument/2006/relationships/hyperlink" Target="https://www.bbc.co.uk/bitesize/careers" TargetMode="External"/><Relationship Id="rId10" Type="http://schemas.openxmlformats.org/officeDocument/2006/relationships/hyperlink" Target="https://nationalcareersweek.com/" TargetMode="External"/><Relationship Id="rId4" Type="http://schemas.openxmlformats.org/officeDocument/2006/relationships/hyperlink" Target="https://icould.com/" TargetMode="External"/><Relationship Id="rId9" Type="http://schemas.openxmlformats.org/officeDocument/2006/relationships/hyperlink" Target="https://www.careerpilot.org.uk/"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surreywildlifetrust.org/support-us/volunteer" TargetMode="External"/><Relationship Id="rId13" Type="http://schemas.openxmlformats.org/officeDocument/2006/relationships/image" Target="../media/image7.png"/><Relationship Id="rId3" Type="http://schemas.openxmlformats.org/officeDocument/2006/relationships/hyperlink" Target="https://www.surreycc.gov.uk/community/voluntary-community-and-faith-sector/be-a-volunteer/search-for-volunteering-opportunities-online" TargetMode="External"/><Relationship Id="rId7" Type="http://schemas.openxmlformats.org/officeDocument/2006/relationships/hyperlink" Target="https://getvolunteering.co.uk/places/surrey/guildford" TargetMode="External"/><Relationship Id="rId12"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voluntaryactionsws.org.uk/volunteering/i-want-to-volunteer/" TargetMode="External"/><Relationship Id="rId11" Type="http://schemas.openxmlformats.org/officeDocument/2006/relationships/hyperlink" Target="https://www.mypocketskill.com/" TargetMode="External"/><Relationship Id="rId5" Type="http://schemas.openxmlformats.org/officeDocument/2006/relationships/hyperlink" Target="https://www.centralsurreyvoluntaryaction.co.uk/volunteering" TargetMode="External"/><Relationship Id="rId10" Type="http://schemas.openxmlformats.org/officeDocument/2006/relationships/hyperlink" Target="https://doit.life/volunteer/i-want-to-volunteer" TargetMode="External"/><Relationship Id="rId4" Type="http://schemas.openxmlformats.org/officeDocument/2006/relationships/hyperlink" Target="https://www.surreyvolunteering.com/" TargetMode="External"/><Relationship Id="rId9" Type="http://schemas.openxmlformats.org/officeDocument/2006/relationships/hyperlink" Target="https://www.nationaltrust.org.uk/visit/surrey/volunteerin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successatschool.org/jobscourses" TargetMode="External"/><Relationship Id="rId13" Type="http://schemas.openxmlformats.org/officeDocument/2006/relationships/hyperlink" Target="https://careerfinder.ucas.com/jobs/apprenticeship/surrey/" TargetMode="External"/><Relationship Id="rId18" Type="http://schemas.openxmlformats.org/officeDocument/2006/relationships/image" Target="../media/image7.png"/><Relationship Id="rId3" Type="http://schemas.openxmlformats.org/officeDocument/2006/relationships/hyperlink" Target="https://www.gov.uk/apply-apprenticeship" TargetMode="External"/><Relationship Id="rId7" Type="http://schemas.openxmlformats.org/officeDocument/2006/relationships/hyperlink" Target="https://www.allaboutschoolleavers.co.uk/" TargetMode="External"/><Relationship Id="rId12" Type="http://schemas.openxmlformats.org/officeDocument/2006/relationships/hyperlink" Target="https://www.notgoingtouni.co.uk/" TargetMode="External"/><Relationship Id="rId17" Type="http://schemas.openxmlformats.org/officeDocument/2006/relationships/image" Target="../media/image6.png"/><Relationship Id="rId2" Type="http://schemas.openxmlformats.org/officeDocument/2006/relationships/notesSlide" Target="../notesSlides/notesSlide6.xml"/><Relationship Id="rId16" Type="http://schemas.openxmlformats.org/officeDocument/2006/relationships/hyperlink" Target="https://www.findapprenticeships.co.uk/location/apprenticeships-in-surrey/" TargetMode="External"/><Relationship Id="rId1" Type="http://schemas.openxmlformats.org/officeDocument/2006/relationships/slideLayout" Target="../slideLayouts/slideLayout2.xml"/><Relationship Id="rId6" Type="http://schemas.openxmlformats.org/officeDocument/2006/relationships/hyperlink" Target="https://www.studentladder.co.uk/apprenticeships/" TargetMode="External"/><Relationship Id="rId11" Type="http://schemas.openxmlformats.org/officeDocument/2006/relationships/hyperlink" Target="https://www.ratemyapprenticeship.co.uk/search?show=jobs" TargetMode="External"/><Relationship Id="rId5" Type="http://schemas.openxmlformats.org/officeDocument/2006/relationships/hyperlink" Target="https://careermap.co.uk/" TargetMode="External"/><Relationship Id="rId15" Type="http://schemas.openxmlformats.org/officeDocument/2006/relationships/hyperlink" Target="https://www.reed.co.uk/jobs/apprenticeships-jobs-in-surrey" TargetMode="External"/><Relationship Id="rId10" Type="http://schemas.openxmlformats.org/officeDocument/2006/relationships/hyperlink" Target="https://www.getmyfirstjob.co.uk/" TargetMode="External"/><Relationship Id="rId4" Type="http://schemas.openxmlformats.org/officeDocument/2006/relationships/hyperlink" Target="https://amazingapprenticeships.com/vacancy-snapshot-offers-latest-in-apprenticeship-vacancies/" TargetMode="External"/><Relationship Id="rId9" Type="http://schemas.openxmlformats.org/officeDocument/2006/relationships/hyperlink" Target="https://formthefuture.org.uk/apprenticeship-search/" TargetMode="External"/><Relationship Id="rId14" Type="http://schemas.openxmlformats.org/officeDocument/2006/relationships/hyperlink" Target="https://uk.indeed.com/Apprenticeships-jobs-in-Surrey?vjk=c4ea1948a565eb38"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gordonmurrayautomotive.com/" TargetMode="External"/><Relationship Id="rId3" Type="http://schemas.openxmlformats.org/officeDocument/2006/relationships/hyperlink" Target="https://www.balfourbeattycareers.com/" TargetMode="External"/><Relationship Id="rId7" Type="http://schemas.openxmlformats.org/officeDocument/2006/relationships/hyperlink" Target="https://www.surrey.ac.uk/" TargetMode="External"/><Relationship Id="rId12"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sav-systems.com/" TargetMode="External"/><Relationship Id="rId11" Type="http://schemas.openxmlformats.org/officeDocument/2006/relationships/image" Target="../media/image6.png"/><Relationship Id="rId5" Type="http://schemas.openxmlformats.org/officeDocument/2006/relationships/hyperlink" Target="https://dbe.energy/" TargetMode="External"/><Relationship Id="rId10" Type="http://schemas.openxmlformats.org/officeDocument/2006/relationships/hyperlink" Target="https://www.stark.co.uk/" TargetMode="External"/><Relationship Id="rId4" Type="http://schemas.openxmlformats.org/officeDocument/2006/relationships/hyperlink" Target="https://www.connectedkerb.com/our-story/" TargetMode="External"/><Relationship Id="rId9" Type="http://schemas.openxmlformats.org/officeDocument/2006/relationships/hyperlink" Target="https://www.nescot.ac.uk/"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nescot.ac.uk/find-your-course/" TargetMode="External"/><Relationship Id="rId3" Type="http://schemas.openxmlformats.org/officeDocument/2006/relationships/image" Target="../media/image6.png"/><Relationship Id="rId7" Type="http://schemas.openxmlformats.org/officeDocument/2006/relationships/hyperlink" Target="https://guildford.activatelearning.ac.uk/course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esc.ac.uk/full-time/full-time-course-areas" TargetMode="External"/><Relationship Id="rId5" Type="http://schemas.openxmlformats.org/officeDocument/2006/relationships/hyperlink" Target="https://www.brooklands.ac.uk/courses/" TargetMode="External"/><Relationship Id="rId4" Type="http://schemas.openxmlformats.org/officeDocument/2006/relationships/image" Target="../media/image7.png"/><Relationship Id="rId9" Type="http://schemas.openxmlformats.org/officeDocument/2006/relationships/hyperlink" Target="https://www.reigate.ac.uk/"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royalholloway.ac.uk/ug-prospectus/" TargetMode="External"/><Relationship Id="rId5" Type="http://schemas.openxmlformats.org/officeDocument/2006/relationships/hyperlink" Target="https://www.surrey.ac.uk/subjects" TargetMode="Externa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7A9A9"/>
        </a:solidFill>
        <a:effectLst/>
      </p:bgPr>
    </p:bg>
    <p:spTree>
      <p:nvGrpSpPr>
        <p:cNvPr id="1" name=""/>
        <p:cNvGrpSpPr/>
        <p:nvPr/>
      </p:nvGrpSpPr>
      <p:grpSpPr>
        <a:xfrm>
          <a:off x="0" y="0"/>
          <a:ext cx="0" cy="0"/>
          <a:chOff x="0" y="0"/>
          <a:chExt cx="0" cy="0"/>
        </a:xfrm>
      </p:grpSpPr>
      <p:pic>
        <p:nvPicPr>
          <p:cNvPr id="5" name="Picture 4" descr="A black and white sign with white text&#10;&#10;Description automatically generated with low confidence">
            <a:extLst>
              <a:ext uri="{FF2B5EF4-FFF2-40B4-BE49-F238E27FC236}">
                <a16:creationId xmlns:a16="http://schemas.microsoft.com/office/drawing/2014/main" id="{F7F8FD64-AF60-02F2-0E87-9D3D5A5C8C0D}"/>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8170" y="378408"/>
            <a:ext cx="3782766" cy="1241711"/>
          </a:xfrm>
          <a:prstGeom prst="rect">
            <a:avLst/>
          </a:prstGeom>
        </p:spPr>
      </p:pic>
      <p:pic>
        <p:nvPicPr>
          <p:cNvPr id="7" name="Picture 6" descr="A white logo with a leaf&#10;&#10;Description automatically generated with low confidence">
            <a:extLst>
              <a:ext uri="{FF2B5EF4-FFF2-40B4-BE49-F238E27FC236}">
                <a16:creationId xmlns:a16="http://schemas.microsoft.com/office/drawing/2014/main" id="{BB42BCEB-EB40-CA1E-2E83-B393331BB05C}"/>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7419131" y="378407"/>
            <a:ext cx="1376699" cy="1241712"/>
          </a:xfrm>
          <a:prstGeom prst="rect">
            <a:avLst/>
          </a:prstGeom>
        </p:spPr>
      </p:pic>
      <p:sp>
        <p:nvSpPr>
          <p:cNvPr id="2" name="Slide Number Placeholder 1">
            <a:extLst>
              <a:ext uri="{FF2B5EF4-FFF2-40B4-BE49-F238E27FC236}">
                <a16:creationId xmlns:a16="http://schemas.microsoft.com/office/drawing/2014/main" id="{247F73A0-37C2-714D-4D98-D1F9180FA130}"/>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&amp; TheWOWShow2023</a:t>
            </a:r>
          </a:p>
        </p:txBody>
      </p:sp>
      <p:pic>
        <p:nvPicPr>
          <p:cNvPr id="10" name="Picture 9" descr="A picture containing text, font, graphics, screenshot&#10;&#10;Description automatically generated">
            <a:extLst>
              <a:ext uri="{FF2B5EF4-FFF2-40B4-BE49-F238E27FC236}">
                <a16:creationId xmlns:a16="http://schemas.microsoft.com/office/drawing/2014/main" id="{D9212A51-FE29-DC76-2CF0-00F8A4059348}"/>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14982" y="4990011"/>
            <a:ext cx="5379095" cy="2272992"/>
          </a:xfrm>
          <a:prstGeom prst="rect">
            <a:avLst/>
          </a:prstGeom>
        </p:spPr>
      </p:pic>
      <p:sp>
        <p:nvSpPr>
          <p:cNvPr id="12" name="Subtitle 2">
            <a:extLst>
              <a:ext uri="{FF2B5EF4-FFF2-40B4-BE49-F238E27FC236}">
                <a16:creationId xmlns:a16="http://schemas.microsoft.com/office/drawing/2014/main" id="{FD1167B5-B492-B48E-2606-017A2D3C8F3B}"/>
              </a:ext>
            </a:extLst>
          </p:cNvPr>
          <p:cNvSpPr>
            <a:spLocks noGrp="1"/>
          </p:cNvSpPr>
          <p:nvPr>
            <p:ph type="subTitle" idx="1"/>
          </p:nvPr>
        </p:nvSpPr>
        <p:spPr>
          <a:xfrm>
            <a:off x="1143000" y="2484708"/>
            <a:ext cx="6858000" cy="1241711"/>
          </a:xfrm>
        </p:spPr>
        <p:txBody>
          <a:bodyPr>
            <a:normAutofit/>
          </a:bodyPr>
          <a:lstStyle/>
          <a:p>
            <a:r>
              <a:rPr lang="en-GB" sz="3600" b="1" dirty="0">
                <a:latin typeface="Century Gothic" panose="020B0502020202020204" pitchFamily="34" charset="0"/>
              </a:rPr>
              <a:t>Jobs That Can Save the Planet</a:t>
            </a:r>
          </a:p>
          <a:p>
            <a:r>
              <a:rPr lang="en-GB" sz="3600" b="1" dirty="0">
                <a:latin typeface="Century Gothic" panose="020B0502020202020204" pitchFamily="34" charset="0"/>
              </a:rPr>
              <a:t>KS4 Short Lesson Plan</a:t>
            </a:r>
          </a:p>
        </p:txBody>
      </p:sp>
      <p:grpSp>
        <p:nvGrpSpPr>
          <p:cNvPr id="13" name="Group 12">
            <a:extLst>
              <a:ext uri="{FF2B5EF4-FFF2-40B4-BE49-F238E27FC236}">
                <a16:creationId xmlns:a16="http://schemas.microsoft.com/office/drawing/2014/main" id="{F6EAEBCA-9CF5-F132-91B3-AF15DB719F6E}"/>
              </a:ext>
            </a:extLst>
          </p:cNvPr>
          <p:cNvGrpSpPr/>
          <p:nvPr/>
        </p:nvGrpSpPr>
        <p:grpSpPr>
          <a:xfrm>
            <a:off x="1036520" y="4591289"/>
            <a:ext cx="7070960" cy="791711"/>
            <a:chOff x="1036520" y="4487062"/>
            <a:chExt cx="7070960" cy="791711"/>
          </a:xfrm>
        </p:grpSpPr>
        <p:pic>
          <p:nvPicPr>
            <p:cNvPr id="14" name="Picture 13" descr="A picture containing screenshot, graphics, font, graphic design&#10;&#10;Description automatically generated">
              <a:extLst>
                <a:ext uri="{FF2B5EF4-FFF2-40B4-BE49-F238E27FC236}">
                  <a16:creationId xmlns:a16="http://schemas.microsoft.com/office/drawing/2014/main" id="{6F6C4FBC-12E0-BBEA-80F8-26DBA6F06C79}"/>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3151035" y="4655126"/>
              <a:ext cx="3017554" cy="455584"/>
            </a:xfrm>
            <a:prstGeom prst="rect">
              <a:avLst/>
            </a:prstGeom>
          </p:spPr>
        </p:pic>
        <p:pic>
          <p:nvPicPr>
            <p:cNvPr id="15" name="Picture 14">
              <a:extLst>
                <a:ext uri="{FF2B5EF4-FFF2-40B4-BE49-F238E27FC236}">
                  <a16:creationId xmlns:a16="http://schemas.microsoft.com/office/drawing/2014/main" id="{B91F3E85-7C59-241D-6F72-4645A8BAB03D}"/>
                </a:ext>
              </a:extLst>
            </p:cNvPr>
            <p:cNvPicPr>
              <a:picLocks noChangeAspect="1"/>
            </p:cNvPicPr>
            <p:nvPr/>
          </p:nvPicPr>
          <p:blipFill>
            <a:blip r:embed="rId7"/>
            <a:stretch>
              <a:fillRect/>
            </a:stretch>
          </p:blipFill>
          <p:spPr>
            <a:xfrm>
              <a:off x="7044449" y="4487062"/>
              <a:ext cx="1063031" cy="791711"/>
            </a:xfrm>
            <a:prstGeom prst="rect">
              <a:avLst/>
            </a:prstGeom>
          </p:spPr>
        </p:pic>
        <p:sp>
          <p:nvSpPr>
            <p:cNvPr id="16" name="TextBox 15">
              <a:extLst>
                <a:ext uri="{FF2B5EF4-FFF2-40B4-BE49-F238E27FC236}">
                  <a16:creationId xmlns:a16="http://schemas.microsoft.com/office/drawing/2014/main" id="{BA25ADA3-5F86-BF19-A78E-8A9A8B104E58}"/>
                </a:ext>
              </a:extLst>
            </p:cNvPr>
            <p:cNvSpPr txBox="1"/>
            <p:nvPr/>
          </p:nvSpPr>
          <p:spPr>
            <a:xfrm>
              <a:off x="1036520" y="4713641"/>
              <a:ext cx="2074773" cy="338554"/>
            </a:xfrm>
            <a:prstGeom prst="rect">
              <a:avLst/>
            </a:prstGeom>
            <a:noFill/>
          </p:spPr>
          <p:txBody>
            <a:bodyPr wrap="square" rtlCol="0">
              <a:spAutoFit/>
            </a:bodyPr>
            <a:lstStyle/>
            <a:p>
              <a:pPr algn="ctr"/>
              <a:r>
                <a:rPr lang="en-GB" sz="1600" i="1" dirty="0">
                  <a:latin typeface="Century Gothic" panose="020B0502020202020204" pitchFamily="34" charset="0"/>
                </a:rPr>
                <a:t>In association with</a:t>
              </a:r>
            </a:p>
          </p:txBody>
        </p:sp>
        <p:sp>
          <p:nvSpPr>
            <p:cNvPr id="17" name="TextBox 16">
              <a:extLst>
                <a:ext uri="{FF2B5EF4-FFF2-40B4-BE49-F238E27FC236}">
                  <a16:creationId xmlns:a16="http://schemas.microsoft.com/office/drawing/2014/main" id="{ADAB574B-BAA5-37D4-48BE-E545D84652B0}"/>
                </a:ext>
              </a:extLst>
            </p:cNvPr>
            <p:cNvSpPr txBox="1"/>
            <p:nvPr/>
          </p:nvSpPr>
          <p:spPr>
            <a:xfrm>
              <a:off x="6208331" y="4713641"/>
              <a:ext cx="796376" cy="338554"/>
            </a:xfrm>
            <a:prstGeom prst="rect">
              <a:avLst/>
            </a:prstGeom>
            <a:noFill/>
          </p:spPr>
          <p:txBody>
            <a:bodyPr wrap="square" rtlCol="0">
              <a:spAutoFit/>
            </a:bodyPr>
            <a:lstStyle/>
            <a:p>
              <a:pPr algn="ctr"/>
              <a:r>
                <a:rPr lang="en-GB" sz="1600" i="1" dirty="0">
                  <a:latin typeface="Century Gothic" panose="020B0502020202020204" pitchFamily="34" charset="0"/>
                </a:rPr>
                <a:t>and</a:t>
              </a:r>
            </a:p>
          </p:txBody>
        </p:sp>
      </p:grpSp>
    </p:spTree>
    <p:extLst>
      <p:ext uri="{BB962C8B-B14F-4D97-AF65-F5344CB8AC3E}">
        <p14:creationId xmlns:p14="http://schemas.microsoft.com/office/powerpoint/2010/main" val="1859491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12254"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1">
            <a:extLst>
              <a:ext uri="{FF2B5EF4-FFF2-40B4-BE49-F238E27FC236}">
                <a16:creationId xmlns:a16="http://schemas.microsoft.com/office/drawing/2014/main" id="{567998D8-E9E9-5EBB-D6D2-0D0BA429DCBF}"/>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&amp; TheWOWShow2023</a:t>
            </a:r>
          </a:p>
        </p:txBody>
      </p:sp>
      <p:sp>
        <p:nvSpPr>
          <p:cNvPr id="2" name="Google Shape;328;p2">
            <a:extLst>
              <a:ext uri="{FF2B5EF4-FFF2-40B4-BE49-F238E27FC236}">
                <a16:creationId xmlns:a16="http://schemas.microsoft.com/office/drawing/2014/main" id="{EC36D4DD-E44F-917F-33AB-57637CEE5C89}"/>
              </a:ext>
            </a:extLst>
          </p:cNvPr>
          <p:cNvSpPr/>
          <p:nvPr/>
        </p:nvSpPr>
        <p:spPr>
          <a:xfrm>
            <a:off x="109163" y="233869"/>
            <a:ext cx="7759105"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625"/>
              <a:buFont typeface="Century Gothic"/>
              <a:buNone/>
            </a:pPr>
            <a:r>
              <a:rPr lang="en-GB" sz="2500" b="1" i="0" u="none" strike="noStrike" cap="none" dirty="0">
                <a:solidFill>
                  <a:schemeClr val="bg1"/>
                </a:solidFill>
                <a:latin typeface="Century Gothic"/>
                <a:ea typeface="Century Gothic"/>
                <a:cs typeface="Century Gothic"/>
                <a:sym typeface="Century Gothic"/>
              </a:rPr>
              <a:t>KS4 Lesson Plan (</a:t>
            </a:r>
            <a:r>
              <a:rPr lang="en-GB" sz="2500" b="1" dirty="0">
                <a:solidFill>
                  <a:schemeClr val="bg1"/>
                </a:solidFill>
                <a:latin typeface="Century Gothic"/>
                <a:ea typeface="Century Gothic"/>
                <a:cs typeface="Century Gothic"/>
                <a:sym typeface="Century Gothic"/>
              </a:rPr>
              <a:t>20-30</a:t>
            </a:r>
            <a:r>
              <a:rPr lang="en-GB" sz="2500" b="1" i="0" u="none" strike="noStrike" cap="none" dirty="0">
                <a:solidFill>
                  <a:schemeClr val="bg1"/>
                </a:solidFill>
                <a:latin typeface="Century Gothic"/>
                <a:ea typeface="Century Gothic"/>
                <a:cs typeface="Century Gothic"/>
                <a:sym typeface="Century Gothic"/>
              </a:rPr>
              <a:t> mins)</a:t>
            </a:r>
            <a:endParaRPr dirty="0">
              <a:solidFill>
                <a:schemeClr val="bg1"/>
              </a:solidFill>
            </a:endParaRPr>
          </a:p>
        </p:txBody>
      </p:sp>
      <p:graphicFrame>
        <p:nvGraphicFramePr>
          <p:cNvPr id="6" name="Google Shape;329;p2">
            <a:extLst>
              <a:ext uri="{FF2B5EF4-FFF2-40B4-BE49-F238E27FC236}">
                <a16:creationId xmlns:a16="http://schemas.microsoft.com/office/drawing/2014/main" id="{0BF023C3-E940-D6FA-21DA-CE1C483922E9}"/>
              </a:ext>
            </a:extLst>
          </p:cNvPr>
          <p:cNvGraphicFramePr/>
          <p:nvPr>
            <p:extLst>
              <p:ext uri="{D42A27DB-BD31-4B8C-83A1-F6EECF244321}">
                <p14:modId xmlns:p14="http://schemas.microsoft.com/office/powerpoint/2010/main" val="2929031889"/>
              </p:ext>
            </p:extLst>
          </p:nvPr>
        </p:nvGraphicFramePr>
        <p:xfrm>
          <a:off x="238421" y="1317785"/>
          <a:ext cx="8642650" cy="4907082"/>
        </p:xfrm>
        <a:graphic>
          <a:graphicData uri="http://schemas.openxmlformats.org/drawingml/2006/table">
            <a:tbl>
              <a:tblPr>
                <a:noFill/>
              </a:tblPr>
              <a:tblGrid>
                <a:gridCol w="662187">
                  <a:extLst>
                    <a:ext uri="{9D8B030D-6E8A-4147-A177-3AD203B41FA5}">
                      <a16:colId xmlns:a16="http://schemas.microsoft.com/office/drawing/2014/main" val="20000"/>
                    </a:ext>
                  </a:extLst>
                </a:gridCol>
                <a:gridCol w="1717332">
                  <a:extLst>
                    <a:ext uri="{9D8B030D-6E8A-4147-A177-3AD203B41FA5}">
                      <a16:colId xmlns:a16="http://schemas.microsoft.com/office/drawing/2014/main" val="20001"/>
                    </a:ext>
                  </a:extLst>
                </a:gridCol>
                <a:gridCol w="814192">
                  <a:extLst>
                    <a:ext uri="{9D8B030D-6E8A-4147-A177-3AD203B41FA5}">
                      <a16:colId xmlns:a16="http://schemas.microsoft.com/office/drawing/2014/main" val="20002"/>
                    </a:ext>
                  </a:extLst>
                </a:gridCol>
                <a:gridCol w="5448939">
                  <a:extLst>
                    <a:ext uri="{9D8B030D-6E8A-4147-A177-3AD203B41FA5}">
                      <a16:colId xmlns:a16="http://schemas.microsoft.com/office/drawing/2014/main" val="20003"/>
                    </a:ext>
                  </a:extLst>
                </a:gridCol>
              </a:tblGrid>
              <a:tr h="515082">
                <a:tc>
                  <a:txBody>
                    <a:bodyPr/>
                    <a:lstStyle/>
                    <a:p>
                      <a:pPr marL="0" marR="0" lvl="0" indent="0" algn="ctr" rtl="0">
                        <a:spcBef>
                          <a:spcPts val="0"/>
                        </a:spcBef>
                        <a:spcAft>
                          <a:spcPts val="0"/>
                        </a:spcAft>
                        <a:buClr>
                          <a:schemeClr val="dk1"/>
                        </a:buClr>
                        <a:buSzPts val="1000"/>
                        <a:buFont typeface="Century Gothic"/>
                        <a:buNone/>
                      </a:pPr>
                      <a:r>
                        <a:rPr lang="en-GB" sz="1400" b="1" u="none" strike="noStrike" cap="none" dirty="0">
                          <a:solidFill>
                            <a:schemeClr val="bg1"/>
                          </a:solidFill>
                          <a:latin typeface="Century Gothic" panose="020B0502020202020204" pitchFamily="34" charset="0"/>
                          <a:ea typeface="Century Gothic"/>
                          <a:cs typeface="Century Gothic"/>
                          <a:sym typeface="Century Gothic"/>
                        </a:rPr>
                        <a:t>Time</a:t>
                      </a:r>
                      <a:endParaRPr sz="1400" b="1" u="none" strike="noStrike" cap="none" dirty="0">
                        <a:solidFill>
                          <a:schemeClr val="bg1"/>
                        </a:solidFill>
                        <a:latin typeface="Century Gothic" panose="020B0502020202020204" pitchFamily="34" charset="0"/>
                        <a:ea typeface="Century Gothic"/>
                        <a:cs typeface="Century Gothic"/>
                        <a:sym typeface="Century Gothic"/>
                      </a:endParaRPr>
                    </a:p>
                  </a:txBody>
                  <a:tcPr marL="91450" marR="91450" marT="45725" marB="45725" anchor="ctr">
                    <a:solidFill>
                      <a:srgbClr val="07A9A9"/>
                    </a:solidFill>
                  </a:tcPr>
                </a:tc>
                <a:tc>
                  <a:txBody>
                    <a:bodyPr/>
                    <a:lstStyle/>
                    <a:p>
                      <a:pPr marL="0" marR="0" lvl="0" indent="0" algn="ctr" rtl="0">
                        <a:spcBef>
                          <a:spcPts val="0"/>
                        </a:spcBef>
                        <a:spcAft>
                          <a:spcPts val="0"/>
                        </a:spcAft>
                        <a:buClr>
                          <a:schemeClr val="dk1"/>
                        </a:buClr>
                        <a:buSzPts val="1000"/>
                        <a:buFont typeface="Century Gothic"/>
                        <a:buNone/>
                      </a:pPr>
                      <a:r>
                        <a:rPr lang="en-GB" sz="1400" b="1" u="none" strike="noStrike" cap="none" dirty="0">
                          <a:solidFill>
                            <a:schemeClr val="bg1"/>
                          </a:solidFill>
                          <a:latin typeface="Century Gothic" panose="020B0502020202020204" pitchFamily="34" charset="0"/>
                          <a:ea typeface="Century Gothic"/>
                          <a:cs typeface="Century Gothic"/>
                          <a:sym typeface="Century Gothic"/>
                        </a:rPr>
                        <a:t>Objective </a:t>
                      </a:r>
                      <a:endParaRPr sz="1400" b="1" u="none" strike="noStrike" cap="none" dirty="0">
                        <a:solidFill>
                          <a:schemeClr val="bg1"/>
                        </a:solidFill>
                        <a:latin typeface="Century Gothic" panose="020B0502020202020204" pitchFamily="34" charset="0"/>
                        <a:ea typeface="Century Gothic"/>
                        <a:cs typeface="Century Gothic"/>
                        <a:sym typeface="Century Gothic"/>
                      </a:endParaRPr>
                    </a:p>
                  </a:txBody>
                  <a:tcPr marL="32150" marR="32150" marT="0" marB="0" anchor="ctr">
                    <a:solidFill>
                      <a:srgbClr val="07A9A9"/>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GB" sz="1400" b="1" u="none" strike="noStrike" cap="none" dirty="0">
                          <a:solidFill>
                            <a:schemeClr val="bg1"/>
                          </a:solidFill>
                          <a:latin typeface="Century Gothic" panose="020B0502020202020204" pitchFamily="34" charset="0"/>
                          <a:ea typeface="Century Gothic"/>
                          <a:cs typeface="Century Gothic"/>
                          <a:sym typeface="Century Gothic"/>
                        </a:rPr>
                        <a:t>Group</a:t>
                      </a:r>
                      <a:endParaRPr sz="1400" b="1" u="none" strike="noStrike" cap="none" dirty="0">
                        <a:solidFill>
                          <a:schemeClr val="bg1"/>
                        </a:solidFill>
                        <a:latin typeface="Century Gothic" panose="020B0502020202020204" pitchFamily="34" charset="0"/>
                        <a:ea typeface="Century Gothic"/>
                        <a:cs typeface="Century Gothic"/>
                        <a:sym typeface="Century Gothic"/>
                      </a:endParaRPr>
                    </a:p>
                  </a:txBody>
                  <a:tcPr marL="32150" marR="32150" marT="50300" marB="50300" anchor="ctr">
                    <a:solidFill>
                      <a:srgbClr val="07A9A9"/>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GB" sz="1400" b="1" u="none" strike="noStrike" cap="none" dirty="0">
                          <a:solidFill>
                            <a:schemeClr val="bg1"/>
                          </a:solidFill>
                          <a:latin typeface="Century Gothic" panose="020B0502020202020204" pitchFamily="34" charset="0"/>
                          <a:ea typeface="Century Gothic"/>
                          <a:cs typeface="Century Gothic"/>
                          <a:sym typeface="Century Gothic"/>
                        </a:rPr>
                        <a:t>Task</a:t>
                      </a:r>
                      <a:endParaRPr sz="1400" b="1" u="none" strike="noStrike" cap="none" dirty="0">
                        <a:solidFill>
                          <a:schemeClr val="bg1"/>
                        </a:solidFill>
                        <a:latin typeface="Century Gothic" panose="020B0502020202020204" pitchFamily="34" charset="0"/>
                        <a:ea typeface="Century Gothic"/>
                        <a:cs typeface="Century Gothic"/>
                        <a:sym typeface="Century Gothic"/>
                      </a:endParaRPr>
                    </a:p>
                  </a:txBody>
                  <a:tcPr marL="32150" marR="32150" marT="50300" marB="50300" anchor="ctr">
                    <a:solidFill>
                      <a:srgbClr val="07A9A9"/>
                    </a:solidFill>
                  </a:tcPr>
                </a:tc>
                <a:extLst>
                  <a:ext uri="{0D108BD9-81ED-4DB2-BD59-A6C34878D82A}">
                    <a16:rowId xmlns:a16="http://schemas.microsoft.com/office/drawing/2014/main" val="10000"/>
                  </a:ext>
                </a:extLst>
              </a:tr>
              <a:tr h="720000">
                <a:tc>
                  <a:txBody>
                    <a:bodyPr/>
                    <a:lstStyle/>
                    <a:p>
                      <a:pPr marL="0" marR="0" lvl="0" indent="0" algn="ctr" rtl="0">
                        <a:spcBef>
                          <a:spcPts val="0"/>
                        </a:spcBef>
                        <a:spcAft>
                          <a:spcPts val="0"/>
                        </a:spcAft>
                        <a:buClr>
                          <a:schemeClr val="lt1"/>
                        </a:buClr>
                        <a:buSzPts val="1000"/>
                        <a:buFont typeface="Century Gothic"/>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2-4 mins</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1. What do you know about climate change?</a:t>
                      </a:r>
                    </a:p>
                  </a:txBody>
                  <a:tcPr marL="32150" marR="32150" marT="0" marB="0" anchor="ctr">
                    <a:solidFill>
                      <a:srgbClr val="E0B66F"/>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Pair</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dirty="0">
                          <a:solidFill>
                            <a:schemeClr val="tx1"/>
                          </a:solidFill>
                          <a:latin typeface="Century Gothic" panose="020B0502020202020204" pitchFamily="34" charset="0"/>
                        </a:rPr>
                        <a:t>Students review what climate change is and how it happens.  </a:t>
                      </a:r>
                    </a:p>
                  </a:txBody>
                  <a:tcPr marL="32150" marR="32150" marT="0" marB="0" anchor="ctr">
                    <a:solidFill>
                      <a:srgbClr val="E0B66F"/>
                    </a:solidFill>
                  </a:tcPr>
                </a:tc>
                <a:extLst>
                  <a:ext uri="{0D108BD9-81ED-4DB2-BD59-A6C34878D82A}">
                    <a16:rowId xmlns:a16="http://schemas.microsoft.com/office/drawing/2014/main" val="1802768587"/>
                  </a:ext>
                </a:extLst>
              </a:tr>
              <a:tr h="576000">
                <a:tc>
                  <a:txBody>
                    <a:bodyPr/>
                    <a:lstStyle/>
                    <a:p>
                      <a:pPr marL="0" marR="0" lvl="0" indent="0" algn="ctr" rtl="0">
                        <a:spcBef>
                          <a:spcPts val="0"/>
                        </a:spcBef>
                        <a:spcAft>
                          <a:spcPts val="0"/>
                        </a:spcAft>
                        <a:buClr>
                          <a:schemeClr val="lt1"/>
                        </a:buClr>
                        <a:buSzPts val="1000"/>
                        <a:buFont typeface="Century Gothic"/>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3-5 mins</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2. What are green careers?</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Class</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50300" marB="50300"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Students discuss the term “green careers” and what that means to them. </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50300" marB="50300" anchor="ctr">
                    <a:solidFill>
                      <a:srgbClr val="6BA9D3"/>
                    </a:solidFill>
                  </a:tcPr>
                </a:tc>
                <a:extLst>
                  <a:ext uri="{0D108BD9-81ED-4DB2-BD59-A6C34878D82A}">
                    <a16:rowId xmlns:a16="http://schemas.microsoft.com/office/drawing/2014/main" val="10001"/>
                  </a:ext>
                </a:extLst>
              </a:tr>
              <a:tr h="576000">
                <a:tc>
                  <a:txBody>
                    <a:bodyPr/>
                    <a:lstStyle/>
                    <a:p>
                      <a:pPr marL="0" marR="0" lvl="0" indent="0" algn="ctr" rtl="0">
                        <a:spcBef>
                          <a:spcPts val="0"/>
                        </a:spcBef>
                        <a:spcAft>
                          <a:spcPts val="0"/>
                        </a:spcAft>
                        <a:buClr>
                          <a:schemeClr val="lt1"/>
                        </a:buClr>
                        <a:buSzPts val="1000"/>
                        <a:buFont typeface="Century Gothic"/>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3-5 mins</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3. Why are they important?</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Class</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50300" marB="50300" anchor="ctr">
                    <a:solidFill>
                      <a:srgbClr val="E0B66F"/>
                    </a:solidFill>
                  </a:tcPr>
                </a:tc>
                <a:tc>
                  <a:txBody>
                    <a:bodyPr/>
                    <a:lstStyle/>
                    <a:p>
                      <a:pPr marL="0" marR="0" lvl="0" indent="0" algn="l" rtl="0">
                        <a:spcBef>
                          <a:spcPts val="0"/>
                        </a:spcBef>
                        <a:spcAft>
                          <a:spcPts val="0"/>
                        </a:spcAft>
                        <a:buClr>
                          <a:schemeClr val="lt1"/>
                        </a:buClr>
                        <a:buSzPts val="1000"/>
                        <a:buFont typeface="Century Gothic"/>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Students think about the careers they have discussed and how they can help with carbon emissions &amp; climate change.  </a:t>
                      </a:r>
                    </a:p>
                  </a:txBody>
                  <a:tcPr marL="32150" marR="32150" marT="50300" marB="50300" anchor="ctr">
                    <a:solidFill>
                      <a:srgbClr val="E0B66F"/>
                    </a:solidFill>
                  </a:tcPr>
                </a:tc>
                <a:extLst>
                  <a:ext uri="{0D108BD9-81ED-4DB2-BD59-A6C34878D82A}">
                    <a16:rowId xmlns:a16="http://schemas.microsoft.com/office/drawing/2014/main" val="10002"/>
                  </a:ext>
                </a:extLst>
              </a:tr>
              <a:tr h="792000">
                <a:tc>
                  <a:txBody>
                    <a:bodyPr/>
                    <a:lstStyle/>
                    <a:p>
                      <a:pPr marL="0" marR="0" lvl="0" indent="0" algn="ctr" rtl="0">
                        <a:spcBef>
                          <a:spcPts val="0"/>
                        </a:spcBef>
                        <a:spcAft>
                          <a:spcPts val="0"/>
                        </a:spcAft>
                        <a:buClr>
                          <a:schemeClr val="lt1"/>
                        </a:buClr>
                        <a:buSzPts val="1000"/>
                        <a:buFont typeface="Century Gothic"/>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8-12 mins</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4. Which skills do you need?</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Class</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Students think about their skills and then what skills are needed for green jobs. Students watch three short WOW Show  films on energy, transport and construction and think about any jobs they would enjoy.  </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extLst>
                  <a:ext uri="{0D108BD9-81ED-4DB2-BD59-A6C34878D82A}">
                    <a16:rowId xmlns:a16="http://schemas.microsoft.com/office/drawing/2014/main" val="10003"/>
                  </a:ext>
                </a:extLst>
              </a:tr>
              <a:tr h="576000">
                <a:tc>
                  <a:txBody>
                    <a:bodyPr/>
                    <a:lstStyle/>
                    <a:p>
                      <a:pPr marL="0" marR="0" lvl="0" indent="0" algn="ctr" rtl="0">
                        <a:spcBef>
                          <a:spcPts val="0"/>
                        </a:spcBef>
                        <a:spcAft>
                          <a:spcPts val="0"/>
                        </a:spcAft>
                        <a:buClr>
                          <a:schemeClr val="lt1"/>
                        </a:buClr>
                        <a:buSzPts val="1000"/>
                        <a:buFont typeface="Century Gothic"/>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8-10 mins</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5. Thinking about your future</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Class</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Students think about their choices after Y11. They watch a short film about the options available and talk about their ideas for their future.  </a:t>
                      </a:r>
                    </a:p>
                  </a:txBody>
                  <a:tcPr marL="32150" marR="32150" marT="0" marB="0" anchor="ctr">
                    <a:solidFill>
                      <a:srgbClr val="E0B66F"/>
                    </a:solidFill>
                  </a:tcPr>
                </a:tc>
                <a:extLst>
                  <a:ext uri="{0D108BD9-81ED-4DB2-BD59-A6C34878D82A}">
                    <a16:rowId xmlns:a16="http://schemas.microsoft.com/office/drawing/2014/main" val="10005"/>
                  </a:ext>
                </a:extLst>
              </a:tr>
              <a:tr h="576000">
                <a:tc>
                  <a:txBody>
                    <a:bodyPr/>
                    <a:lstStyle/>
                    <a:p>
                      <a:pPr marL="0" marR="0" lvl="0" indent="0" algn="ctr" rtl="0">
                        <a:spcBef>
                          <a:spcPts val="0"/>
                        </a:spcBef>
                        <a:spcAft>
                          <a:spcPts val="0"/>
                        </a:spcAft>
                        <a:buClr>
                          <a:schemeClr val="lt1"/>
                        </a:buClr>
                        <a:buSzPts val="1000"/>
                        <a:buFont typeface="Century Gothic"/>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5+ mins</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Extension (Optional)</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Class</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Time-permitting, students can have a go at the myth busters quiz about green jobs.  </a:t>
                      </a:r>
                    </a:p>
                  </a:txBody>
                  <a:tcPr marL="32150" marR="32150" marT="0" marB="0" anchor="ctr">
                    <a:solidFill>
                      <a:srgbClr val="6BA9D3"/>
                    </a:solidFill>
                  </a:tcPr>
                </a:tc>
                <a:extLst>
                  <a:ext uri="{0D108BD9-81ED-4DB2-BD59-A6C34878D82A}">
                    <a16:rowId xmlns:a16="http://schemas.microsoft.com/office/drawing/2014/main" val="10006"/>
                  </a:ext>
                </a:extLst>
              </a:tr>
              <a:tr h="576000">
                <a:tc>
                  <a:txBody>
                    <a:bodyPr/>
                    <a:lstStyle/>
                    <a:p>
                      <a:pPr marL="0" marR="0" lvl="0" indent="0" algn="ctr" rtl="0">
                        <a:spcBef>
                          <a:spcPts val="0"/>
                        </a:spcBef>
                        <a:spcAft>
                          <a:spcPts val="0"/>
                        </a:spcAft>
                        <a:buClr>
                          <a:schemeClr val="lt1"/>
                        </a:buClr>
                        <a:buSzPts val="1000"/>
                        <a:buFont typeface="Century Gothic"/>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N/A</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Information and support</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Class</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Further information on training and careers for students and teachers.  </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41753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2299A3C4-70F0-5264-B26A-AFEA881868E2}"/>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&amp; TheWOWShow2023</a:t>
            </a:r>
          </a:p>
        </p:txBody>
      </p:sp>
      <p:sp>
        <p:nvSpPr>
          <p:cNvPr id="2" name="Google Shape;337;p3">
            <a:extLst>
              <a:ext uri="{FF2B5EF4-FFF2-40B4-BE49-F238E27FC236}">
                <a16:creationId xmlns:a16="http://schemas.microsoft.com/office/drawing/2014/main" id="{012A2C0C-BF5A-FF28-3B2C-4F9DAD29055E}"/>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a:solidFill>
                  <a:schemeClr val="bg1"/>
                </a:solidFill>
                <a:latin typeface="Century Gothic"/>
                <a:ea typeface="Century Gothic"/>
                <a:cs typeface="Century Gothic"/>
                <a:sym typeface="Century Gothic"/>
              </a:rPr>
              <a:t>Using the resources</a:t>
            </a:r>
            <a:endParaRPr>
              <a:solidFill>
                <a:schemeClr val="bg1"/>
              </a:solidFill>
            </a:endParaRPr>
          </a:p>
        </p:txBody>
      </p:sp>
      <p:sp>
        <p:nvSpPr>
          <p:cNvPr id="6" name="Google Shape;336;p3">
            <a:extLst>
              <a:ext uri="{FF2B5EF4-FFF2-40B4-BE49-F238E27FC236}">
                <a16:creationId xmlns:a16="http://schemas.microsoft.com/office/drawing/2014/main" id="{60ED463F-D074-ED82-1DE9-46B3C54B45DE}"/>
              </a:ext>
            </a:extLst>
          </p:cNvPr>
          <p:cNvSpPr txBox="1"/>
          <p:nvPr/>
        </p:nvSpPr>
        <p:spPr>
          <a:xfrm>
            <a:off x="220156" y="1132392"/>
            <a:ext cx="8698230" cy="5509160"/>
          </a:xfrm>
          <a:prstGeom prst="rect">
            <a:avLst/>
          </a:prstGeom>
          <a:noFill/>
          <a:ln>
            <a:noFill/>
          </a:ln>
        </p:spPr>
        <p:txBody>
          <a:bodyPr spcFirstLastPara="1" wrap="square" lIns="91425" tIns="45700" rIns="91425" bIns="45700" anchor="ctr" anchorCtr="0">
            <a:spAutoFit/>
          </a:bodyPr>
          <a:lstStyle/>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The following lesson has been prepared for minimum teacher preparation time. Each slide has information and a discussion or activity for learners.</a:t>
            </a:r>
            <a:endParaRPr dirty="0"/>
          </a:p>
          <a:p>
            <a:pPr marL="387350" marR="0" lvl="0" indent="-285750" algn="l" rtl="0">
              <a:spcBef>
                <a:spcPts val="0"/>
              </a:spcBef>
              <a:spcAft>
                <a:spcPts val="0"/>
              </a:spcAft>
              <a:buClr>
                <a:schemeClr val="bg1"/>
              </a:buClr>
              <a:buSzPts val="1600"/>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Film clips are uploaded through SafeShare TV, meaning they can be played directly from the link on the slide without adverts or using YouTube. Timings are displayed in the box alongside the linked image.  </a:t>
            </a:r>
            <a:endParaRPr dirty="0"/>
          </a:p>
          <a:p>
            <a:pPr marL="387350" marR="0" lvl="0" indent="-285750" algn="l" rtl="0">
              <a:spcBef>
                <a:spcPts val="0"/>
              </a:spcBef>
              <a:spcAft>
                <a:spcPts val="0"/>
              </a:spcAft>
              <a:buClr>
                <a:schemeClr val="bg1"/>
              </a:buClr>
              <a:buSzPts val="1600"/>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Please view the lesson in “Slide Show” mode in PowerPoint. This is to ensure animations are displayed in the correct order, including any answers.</a:t>
            </a:r>
            <a:endParaRPr dirty="0"/>
          </a:p>
          <a:p>
            <a:pPr marL="387350" marR="0" lvl="0" indent="-285750" algn="l" rtl="0">
              <a:spcBef>
                <a:spcPts val="0"/>
              </a:spcBef>
              <a:spcAft>
                <a:spcPts val="0"/>
              </a:spcAft>
              <a:buClr>
                <a:schemeClr val="bg1"/>
              </a:buClr>
              <a:buSzPts val="1600"/>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All links and references are in the “Notes” section under the slide should you need any further information.</a:t>
            </a:r>
            <a:endParaRPr dirty="0"/>
          </a:p>
          <a:p>
            <a:pPr marL="387350" marR="0" lvl="0" indent="-285750" algn="l" rtl="0">
              <a:spcBef>
                <a:spcPts val="0"/>
              </a:spcBef>
              <a:spcAft>
                <a:spcPts val="0"/>
              </a:spcAft>
              <a:buClr>
                <a:schemeClr val="bg1"/>
              </a:buClr>
              <a:buSzPts val="1600"/>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At the end of the lesson, there are further help and support links if you would like to go further in a particular area or wish to find out more.</a:t>
            </a:r>
            <a:endParaRPr dirty="0"/>
          </a:p>
          <a:p>
            <a:pPr marL="285750" marR="0" lvl="0" indent="-285750" algn="l" rtl="0">
              <a:spcBef>
                <a:spcPts val="0"/>
              </a:spcBef>
              <a:spcAft>
                <a:spcPts val="0"/>
              </a:spcAft>
              <a:buClr>
                <a:schemeClr val="bg1"/>
              </a:buClr>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This lesson is one in a series of nine lessons KS3, KS4, KS5, (long).  KS3, KS4, KS5, (short) and SEND versions for KS3, KS4 and KS5.  </a:t>
            </a:r>
          </a:p>
          <a:p>
            <a:pPr marL="285750" marR="0" lvl="0" indent="-285750" algn="l" rtl="0">
              <a:spcBef>
                <a:spcPts val="0"/>
              </a:spcBef>
              <a:spcAft>
                <a:spcPts val="0"/>
              </a:spcAft>
              <a:buClr>
                <a:schemeClr val="bg1"/>
              </a:buClr>
              <a:buSzPts val="1600"/>
              <a:buFont typeface="Arial" panose="020B0604020202020204" pitchFamily="34" charset="0"/>
              <a:buChar char="•"/>
            </a:pPr>
            <a:endParaRPr lang="en-GB" sz="1600" dirty="0">
              <a:latin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dirty="0">
                <a:latin typeface="Century Gothic"/>
                <a:sym typeface="Century Gothic"/>
              </a:rPr>
              <a:t>Surrey County Council are developing a central resource for all their resources: </a:t>
            </a:r>
            <a:r>
              <a:rPr lang="en-GB" sz="1600" dirty="0">
                <a:latin typeface="Century Gothic"/>
                <a:sym typeface="Century Gothic"/>
                <a:hlinkClick r:id="rId4"/>
              </a:rPr>
              <a:t>https://www.surreycc.gov.uk/community/climate-change/businesses/green-careers/courses-and-skills#linksresources/</a:t>
            </a:r>
            <a:endParaRPr lang="en-GB" sz="1600" dirty="0">
              <a:latin typeface="Century Gothic"/>
              <a:sym typeface="Century Gothic"/>
            </a:endParaRPr>
          </a:p>
        </p:txBody>
      </p:sp>
    </p:spTree>
    <p:extLst>
      <p:ext uri="{BB962C8B-B14F-4D97-AF65-F5344CB8AC3E}">
        <p14:creationId xmlns:p14="http://schemas.microsoft.com/office/powerpoint/2010/main" val="704493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12" name="Slide Number Placeholder 1">
            <a:extLst>
              <a:ext uri="{FF2B5EF4-FFF2-40B4-BE49-F238E27FC236}">
                <a16:creationId xmlns:a16="http://schemas.microsoft.com/office/drawing/2014/main" id="{5494DB60-20B6-9970-884C-B5442EEF4716}"/>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&amp; TheWOWShow2023</a:t>
            </a:r>
          </a:p>
        </p:txBody>
      </p:sp>
      <p:sp>
        <p:nvSpPr>
          <p:cNvPr id="9" name="Google Shape;402;p6">
            <a:extLst>
              <a:ext uri="{FF2B5EF4-FFF2-40B4-BE49-F238E27FC236}">
                <a16:creationId xmlns:a16="http://schemas.microsoft.com/office/drawing/2014/main" id="{4638A843-50D8-B90E-9087-6240438E86F6}"/>
              </a:ext>
            </a:extLst>
          </p:cNvPr>
          <p:cNvSpPr/>
          <p:nvPr/>
        </p:nvSpPr>
        <p:spPr>
          <a:xfrm>
            <a:off x="354863" y="1843126"/>
            <a:ext cx="3928218" cy="1082761"/>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1600" dirty="0">
                <a:solidFill>
                  <a:schemeClr val="tx1"/>
                </a:solidFill>
                <a:latin typeface="Century Gothic" panose="020B0502020202020204" pitchFamily="34" charset="0"/>
                <a:hlinkClick r:id="rId4"/>
              </a:rPr>
              <a:t>icould</a:t>
            </a:r>
            <a:r>
              <a:rPr lang="en-GB" sz="1600" dirty="0">
                <a:solidFill>
                  <a:schemeClr val="tx1"/>
                </a:solidFill>
                <a:latin typeface="Century Gothic" panose="020B0502020202020204" pitchFamily="34" charset="0"/>
              </a:rPr>
              <a:t> </a:t>
            </a:r>
            <a:r>
              <a:rPr lang="en-GB" sz="1600" dirty="0">
                <a:solidFill>
                  <a:schemeClr val="bg1"/>
                </a:solidFill>
                <a:latin typeface="Century Gothic" panose="020B0502020202020204" pitchFamily="34" charset="0"/>
              </a:rPr>
              <a:t>is a great place to get tips on GCSE options, apprenticeships, university, finding work (and more!).</a:t>
            </a:r>
          </a:p>
        </p:txBody>
      </p:sp>
      <p:sp>
        <p:nvSpPr>
          <p:cNvPr id="10" name="Google Shape;403;p6">
            <a:extLst>
              <a:ext uri="{FF2B5EF4-FFF2-40B4-BE49-F238E27FC236}">
                <a16:creationId xmlns:a16="http://schemas.microsoft.com/office/drawing/2014/main" id="{8F374D51-0242-48B9-4BEF-1B50B6827BBB}"/>
              </a:ext>
            </a:extLst>
          </p:cNvPr>
          <p:cNvSpPr/>
          <p:nvPr/>
        </p:nvSpPr>
        <p:spPr>
          <a:xfrm>
            <a:off x="354863" y="3053471"/>
            <a:ext cx="3928218" cy="1082761"/>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5"/>
              </a:rPr>
              <a:t>BBC Bitesize </a:t>
            </a:r>
            <a:r>
              <a:rPr lang="en-GB" sz="1600" dirty="0">
                <a:solidFill>
                  <a:schemeClr val="lt1"/>
                </a:solidFill>
                <a:latin typeface="Century Gothic"/>
                <a:ea typeface="Century Gothic"/>
                <a:cs typeface="Century Gothic"/>
                <a:sym typeface="Century Gothic"/>
              </a:rPr>
              <a:t>has lots of information on course choices, CVs, interviews and much more.  </a:t>
            </a:r>
            <a:endParaRPr sz="1600" dirty="0">
              <a:solidFill>
                <a:schemeClr val="lt1"/>
              </a:solidFill>
              <a:latin typeface="Century Gothic"/>
              <a:ea typeface="Century Gothic"/>
              <a:cs typeface="Century Gothic"/>
              <a:sym typeface="Century Gothic"/>
            </a:endParaRPr>
          </a:p>
        </p:txBody>
      </p:sp>
      <p:sp>
        <p:nvSpPr>
          <p:cNvPr id="15" name="Google Shape;404;p6">
            <a:extLst>
              <a:ext uri="{FF2B5EF4-FFF2-40B4-BE49-F238E27FC236}">
                <a16:creationId xmlns:a16="http://schemas.microsoft.com/office/drawing/2014/main" id="{CCF4CAB8-6501-AF6A-8710-372727353E5D}"/>
              </a:ext>
            </a:extLst>
          </p:cNvPr>
          <p:cNvSpPr/>
          <p:nvPr/>
        </p:nvSpPr>
        <p:spPr>
          <a:xfrm>
            <a:off x="354863" y="4263816"/>
            <a:ext cx="3928218" cy="1082761"/>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6"/>
              </a:rPr>
              <a:t>Launch Your Career </a:t>
            </a:r>
            <a:r>
              <a:rPr lang="en-GB" sz="1600" dirty="0">
                <a:solidFill>
                  <a:schemeClr val="lt1"/>
                </a:solidFill>
                <a:latin typeface="Century Gothic"/>
                <a:ea typeface="Century Gothic"/>
                <a:cs typeface="Century Gothic"/>
                <a:sym typeface="Century Gothic"/>
              </a:rPr>
              <a:t>will help you find pathways to colleges, courses, apprenticeships and more.  </a:t>
            </a:r>
            <a:endParaRPr sz="1600" dirty="0">
              <a:solidFill>
                <a:schemeClr val="lt1"/>
              </a:solidFill>
              <a:latin typeface="Century Gothic"/>
              <a:ea typeface="Century Gothic"/>
              <a:cs typeface="Century Gothic"/>
              <a:sym typeface="Century Gothic"/>
            </a:endParaRPr>
          </a:p>
        </p:txBody>
      </p:sp>
      <p:sp>
        <p:nvSpPr>
          <p:cNvPr id="16" name="Google Shape;405;p6">
            <a:extLst>
              <a:ext uri="{FF2B5EF4-FFF2-40B4-BE49-F238E27FC236}">
                <a16:creationId xmlns:a16="http://schemas.microsoft.com/office/drawing/2014/main" id="{7109B63B-A51A-A92B-5E14-C6FD21959017}"/>
              </a:ext>
            </a:extLst>
          </p:cNvPr>
          <p:cNvSpPr/>
          <p:nvPr/>
        </p:nvSpPr>
        <p:spPr>
          <a:xfrm>
            <a:off x="354863" y="5474160"/>
            <a:ext cx="3928218" cy="1082761"/>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7"/>
              </a:rPr>
              <a:t>Coursesonline</a:t>
            </a:r>
            <a:r>
              <a:rPr lang="en-GB" sz="1600" dirty="0">
                <a:solidFill>
                  <a:schemeClr val="lt1"/>
                </a:solidFill>
                <a:latin typeface="Century Gothic"/>
                <a:ea typeface="Century Gothic"/>
                <a:cs typeface="Century Gothic"/>
                <a:sym typeface="Century Gothic"/>
              </a:rPr>
              <a:t> has a quiz to help see which careers you are suited to.  </a:t>
            </a:r>
            <a:endParaRPr sz="1600" dirty="0">
              <a:solidFill>
                <a:schemeClr val="lt1"/>
              </a:solidFill>
              <a:latin typeface="Century Gothic"/>
              <a:ea typeface="Century Gothic"/>
              <a:cs typeface="Century Gothic"/>
              <a:sym typeface="Century Gothic"/>
            </a:endParaRPr>
          </a:p>
        </p:txBody>
      </p:sp>
      <p:sp>
        <p:nvSpPr>
          <p:cNvPr id="17" name="Google Shape;406;p6">
            <a:extLst>
              <a:ext uri="{FF2B5EF4-FFF2-40B4-BE49-F238E27FC236}">
                <a16:creationId xmlns:a16="http://schemas.microsoft.com/office/drawing/2014/main" id="{8B0603C4-D8D6-64F3-57E2-9332B14A47AF}"/>
              </a:ext>
            </a:extLst>
          </p:cNvPr>
          <p:cNvSpPr/>
          <p:nvPr/>
        </p:nvSpPr>
        <p:spPr>
          <a:xfrm>
            <a:off x="4860919" y="1843126"/>
            <a:ext cx="3928218" cy="1082761"/>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8"/>
              </a:rPr>
              <a:t>The Prince’s Trust </a:t>
            </a:r>
            <a:r>
              <a:rPr lang="en-GB" sz="1600" dirty="0">
                <a:solidFill>
                  <a:schemeClr val="lt1"/>
                </a:solidFill>
                <a:latin typeface="Century Gothic"/>
                <a:ea typeface="Century Gothic"/>
                <a:cs typeface="Century Gothic"/>
                <a:sym typeface="Century Gothic"/>
              </a:rPr>
              <a:t>has lots of links to websites and resources to help career teaching.  </a:t>
            </a:r>
            <a:endParaRPr sz="1600" dirty="0">
              <a:solidFill>
                <a:schemeClr val="lt1"/>
              </a:solidFill>
              <a:latin typeface="Century Gothic"/>
              <a:ea typeface="Century Gothic"/>
              <a:cs typeface="Century Gothic"/>
              <a:sym typeface="Century Gothic"/>
            </a:endParaRPr>
          </a:p>
        </p:txBody>
      </p:sp>
      <p:sp>
        <p:nvSpPr>
          <p:cNvPr id="18" name="Google Shape;407;p6">
            <a:extLst>
              <a:ext uri="{FF2B5EF4-FFF2-40B4-BE49-F238E27FC236}">
                <a16:creationId xmlns:a16="http://schemas.microsoft.com/office/drawing/2014/main" id="{EA720DA9-DB8D-D352-6D54-8EE4BB789BB0}"/>
              </a:ext>
            </a:extLst>
          </p:cNvPr>
          <p:cNvSpPr/>
          <p:nvPr/>
        </p:nvSpPr>
        <p:spPr>
          <a:xfrm>
            <a:off x="4860919" y="3053471"/>
            <a:ext cx="3928218" cy="1082761"/>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9"/>
              </a:rPr>
              <a:t>Careerpilot </a:t>
            </a:r>
            <a:r>
              <a:rPr lang="en-GB" sz="1600" dirty="0">
                <a:solidFill>
                  <a:schemeClr val="lt1"/>
                </a:solidFill>
                <a:latin typeface="Century Gothic"/>
                <a:ea typeface="Century Gothic"/>
                <a:cs typeface="Century Gothic"/>
                <a:sym typeface="Century Gothic"/>
              </a:rPr>
              <a:t>has lots of information  including quizzes, course information and an action planner.   </a:t>
            </a:r>
            <a:endParaRPr sz="1600" dirty="0">
              <a:solidFill>
                <a:schemeClr val="lt1"/>
              </a:solidFill>
              <a:latin typeface="Century Gothic"/>
              <a:ea typeface="Century Gothic"/>
              <a:cs typeface="Century Gothic"/>
              <a:sym typeface="Century Gothic"/>
            </a:endParaRPr>
          </a:p>
        </p:txBody>
      </p:sp>
      <p:sp>
        <p:nvSpPr>
          <p:cNvPr id="19" name="Google Shape;408;p6">
            <a:extLst>
              <a:ext uri="{FF2B5EF4-FFF2-40B4-BE49-F238E27FC236}">
                <a16:creationId xmlns:a16="http://schemas.microsoft.com/office/drawing/2014/main" id="{7CDFAB9A-93F7-F738-7C54-67E18E2B12BC}"/>
              </a:ext>
            </a:extLst>
          </p:cNvPr>
          <p:cNvSpPr/>
          <p:nvPr/>
        </p:nvSpPr>
        <p:spPr>
          <a:xfrm>
            <a:off x="4860919" y="4263816"/>
            <a:ext cx="3928218" cy="1082761"/>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10"/>
              </a:rPr>
              <a:t>National Careers Week </a:t>
            </a:r>
            <a:r>
              <a:rPr lang="en-GB" sz="1600" dirty="0">
                <a:solidFill>
                  <a:schemeClr val="lt1"/>
                </a:solidFill>
                <a:latin typeface="Century Gothic"/>
                <a:ea typeface="Century Gothic"/>
                <a:cs typeface="Century Gothic"/>
                <a:sym typeface="Century Gothic"/>
              </a:rPr>
              <a:t>has a huge collection of information and resources.  </a:t>
            </a:r>
            <a:endParaRPr sz="1600" dirty="0">
              <a:solidFill>
                <a:schemeClr val="lt1"/>
              </a:solidFill>
              <a:latin typeface="Century Gothic"/>
              <a:ea typeface="Century Gothic"/>
              <a:cs typeface="Century Gothic"/>
              <a:sym typeface="Century Gothic"/>
            </a:endParaRPr>
          </a:p>
        </p:txBody>
      </p:sp>
      <p:sp>
        <p:nvSpPr>
          <p:cNvPr id="20" name="Google Shape;409;p6">
            <a:extLst>
              <a:ext uri="{FF2B5EF4-FFF2-40B4-BE49-F238E27FC236}">
                <a16:creationId xmlns:a16="http://schemas.microsoft.com/office/drawing/2014/main" id="{3D3E166C-E9C8-29D9-6C41-D5CDD2E3DD80}"/>
              </a:ext>
            </a:extLst>
          </p:cNvPr>
          <p:cNvSpPr/>
          <p:nvPr/>
        </p:nvSpPr>
        <p:spPr>
          <a:xfrm>
            <a:off x="4860919" y="5474160"/>
            <a:ext cx="3928218" cy="1082761"/>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1600" dirty="0">
                <a:solidFill>
                  <a:schemeClr val="tx1"/>
                </a:solidFill>
                <a:latin typeface="Century Gothic" panose="020B0502020202020204" pitchFamily="34" charset="0"/>
                <a:ea typeface="Helvetica Neue" panose="02000503000000020004" pitchFamily="2" charset="0"/>
                <a:cs typeface="Arial" panose="020B0604020202020204" pitchFamily="34" charset="0"/>
                <a:hlinkClick r:id="rId11"/>
              </a:rPr>
              <a:t>The National Careers Service </a:t>
            </a:r>
            <a:r>
              <a:rPr lang="en-GB" sz="1600" dirty="0">
                <a:solidFill>
                  <a:schemeClr val="bg1"/>
                </a:solidFill>
                <a:latin typeface="Century Gothic" panose="020B0502020202020204" pitchFamily="34" charset="0"/>
                <a:ea typeface="Helvetica Neue" panose="02000503000000020004" pitchFamily="2" charset="0"/>
                <a:cs typeface="Arial" panose="020B0604020202020204" pitchFamily="34" charset="0"/>
              </a:rPr>
              <a:t>provides careers information, advice and guidance for students age 13+. </a:t>
            </a:r>
          </a:p>
        </p:txBody>
      </p:sp>
      <p:sp>
        <p:nvSpPr>
          <p:cNvPr id="21" name="Google Shape;412;p6">
            <a:extLst>
              <a:ext uri="{FF2B5EF4-FFF2-40B4-BE49-F238E27FC236}">
                <a16:creationId xmlns:a16="http://schemas.microsoft.com/office/drawing/2014/main" id="{E0065684-4861-BCE4-0458-17CB3135499A}"/>
              </a:ext>
            </a:extLst>
          </p:cNvPr>
          <p:cNvSpPr txBox="1"/>
          <p:nvPr/>
        </p:nvSpPr>
        <p:spPr>
          <a:xfrm>
            <a:off x="417298" y="1138627"/>
            <a:ext cx="8309404"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600" b="1" i="1" dirty="0">
                <a:solidFill>
                  <a:schemeClr val="lt1"/>
                </a:solidFill>
                <a:latin typeface="Century Gothic"/>
                <a:ea typeface="Century Gothic"/>
                <a:cs typeface="Century Gothic"/>
                <a:sym typeface="Century Gothic"/>
              </a:rPr>
              <a:t>Click the links to visit the websites, or make a note of their names to look at later.</a:t>
            </a:r>
          </a:p>
          <a:p>
            <a:pPr marL="0" marR="0" lvl="0" indent="0" algn="ctr" rtl="0">
              <a:spcBef>
                <a:spcPts val="0"/>
              </a:spcBef>
              <a:spcAft>
                <a:spcPts val="0"/>
              </a:spcAft>
              <a:buNone/>
            </a:pPr>
            <a:r>
              <a:rPr lang="en-GB" sz="1600" b="1" i="1" dirty="0">
                <a:solidFill>
                  <a:schemeClr val="lt1"/>
                </a:solidFill>
                <a:latin typeface="Century Gothic"/>
                <a:sym typeface="Century Gothic"/>
              </a:rPr>
              <a:t>You may wish to print this.  </a:t>
            </a:r>
            <a:endParaRPr dirty="0"/>
          </a:p>
        </p:txBody>
      </p:sp>
      <p:pic>
        <p:nvPicPr>
          <p:cNvPr id="25" name="Picture 2" descr="Free tape adhesive ribbon vector">
            <a:extLst>
              <a:ext uri="{FF2B5EF4-FFF2-40B4-BE49-F238E27FC236}">
                <a16:creationId xmlns:a16="http://schemas.microsoft.com/office/drawing/2014/main" id="{8554F347-B2E0-7B6E-E4F1-EAC19687008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161925" y="1801858"/>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Free tape adhesive ribbon vector">
            <a:extLst>
              <a:ext uri="{FF2B5EF4-FFF2-40B4-BE49-F238E27FC236}">
                <a16:creationId xmlns:a16="http://schemas.microsoft.com/office/drawing/2014/main" id="{A89AC38C-9FB9-A157-9CD7-2F22DF37D12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3823547" y="2598733"/>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Free tape adhesive ribbon vector">
            <a:extLst>
              <a:ext uri="{FF2B5EF4-FFF2-40B4-BE49-F238E27FC236}">
                <a16:creationId xmlns:a16="http://schemas.microsoft.com/office/drawing/2014/main" id="{82B9A2B1-6AE1-E7C4-8EDF-63AAAE0A1E0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2975867">
            <a:off x="137416" y="3778525"/>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Free tape adhesive ribbon vector">
            <a:extLst>
              <a:ext uri="{FF2B5EF4-FFF2-40B4-BE49-F238E27FC236}">
                <a16:creationId xmlns:a16="http://schemas.microsoft.com/office/drawing/2014/main" id="{3303B2DE-85F1-8D11-9FBE-08209BF751C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5896202">
            <a:off x="3953696" y="3410640"/>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24" name="Picture 2" descr="Free tape adhesive ribbon vector">
            <a:extLst>
              <a:ext uri="{FF2B5EF4-FFF2-40B4-BE49-F238E27FC236}">
                <a16:creationId xmlns:a16="http://schemas.microsoft.com/office/drawing/2014/main" id="{F1B4E387-1D16-2A51-CBE3-9B8D70D0173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3791687" y="4988870"/>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2" descr="Free tape adhesive ribbon vector">
            <a:extLst>
              <a:ext uri="{FF2B5EF4-FFF2-40B4-BE49-F238E27FC236}">
                <a16:creationId xmlns:a16="http://schemas.microsoft.com/office/drawing/2014/main" id="{B225B6DD-1F2E-3A57-68DE-D578DF49426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5328432">
            <a:off x="-13560" y="4736121"/>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2" descr="Free tape adhesive ribbon vector">
            <a:extLst>
              <a:ext uri="{FF2B5EF4-FFF2-40B4-BE49-F238E27FC236}">
                <a16:creationId xmlns:a16="http://schemas.microsoft.com/office/drawing/2014/main" id="{1274C187-1975-6001-D696-C1C7FE71B4D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21173569">
            <a:off x="1950548" y="5315482"/>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2" descr="Free tape adhesive ribbon vector">
            <a:extLst>
              <a:ext uri="{FF2B5EF4-FFF2-40B4-BE49-F238E27FC236}">
                <a16:creationId xmlns:a16="http://schemas.microsoft.com/office/drawing/2014/main" id="{6D479DCC-F130-FB22-446E-501C37D7B47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3802906">
            <a:off x="54877" y="6220258"/>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2" descr="Free tape adhesive ribbon vector">
            <a:extLst>
              <a:ext uri="{FF2B5EF4-FFF2-40B4-BE49-F238E27FC236}">
                <a16:creationId xmlns:a16="http://schemas.microsoft.com/office/drawing/2014/main" id="{76C6AFD5-0DE1-D178-E579-FAA28694B8A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374041">
            <a:off x="3735395" y="6200486"/>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2" descr="Free tape adhesive ribbon vector">
            <a:extLst>
              <a:ext uri="{FF2B5EF4-FFF2-40B4-BE49-F238E27FC236}">
                <a16:creationId xmlns:a16="http://schemas.microsoft.com/office/drawing/2014/main" id="{7A50291D-3AB6-397E-A09F-19657F69490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4652651" y="1750525"/>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2" descr="Free tape adhesive ribbon vector">
            <a:extLst>
              <a:ext uri="{FF2B5EF4-FFF2-40B4-BE49-F238E27FC236}">
                <a16:creationId xmlns:a16="http://schemas.microsoft.com/office/drawing/2014/main" id="{240A10D0-E51C-B1DF-B5D2-4ABF3380E85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8314273" y="2547400"/>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2" descr="Free tape adhesive ribbon vector">
            <a:extLst>
              <a:ext uri="{FF2B5EF4-FFF2-40B4-BE49-F238E27FC236}">
                <a16:creationId xmlns:a16="http://schemas.microsoft.com/office/drawing/2014/main" id="{56E30B23-0B06-CAF8-8711-A06555312CD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2975867">
            <a:off x="4628142" y="3727192"/>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2" descr="Free tape adhesive ribbon vector">
            <a:extLst>
              <a:ext uri="{FF2B5EF4-FFF2-40B4-BE49-F238E27FC236}">
                <a16:creationId xmlns:a16="http://schemas.microsoft.com/office/drawing/2014/main" id="{5F7A727C-B41B-03FD-9F2D-CCA3042AE7D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5896202">
            <a:off x="8444422" y="3359307"/>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2" descr="Free tape adhesive ribbon vector">
            <a:extLst>
              <a:ext uri="{FF2B5EF4-FFF2-40B4-BE49-F238E27FC236}">
                <a16:creationId xmlns:a16="http://schemas.microsoft.com/office/drawing/2014/main" id="{66260921-DFAC-7583-179B-9465127DD71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8282413" y="4937537"/>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2" descr="Free tape adhesive ribbon vector">
            <a:extLst>
              <a:ext uri="{FF2B5EF4-FFF2-40B4-BE49-F238E27FC236}">
                <a16:creationId xmlns:a16="http://schemas.microsoft.com/office/drawing/2014/main" id="{253047CB-55A1-1DC7-1FE4-0415AD424E6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5328432">
            <a:off x="4477166" y="4684788"/>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2" descr="Free tape adhesive ribbon vector">
            <a:extLst>
              <a:ext uri="{FF2B5EF4-FFF2-40B4-BE49-F238E27FC236}">
                <a16:creationId xmlns:a16="http://schemas.microsoft.com/office/drawing/2014/main" id="{5AC88EBC-B513-D148-8A7A-B41D9C74117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21173569">
            <a:off x="6441274" y="5264149"/>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2" descr="Free tape adhesive ribbon vector">
            <a:extLst>
              <a:ext uri="{FF2B5EF4-FFF2-40B4-BE49-F238E27FC236}">
                <a16:creationId xmlns:a16="http://schemas.microsoft.com/office/drawing/2014/main" id="{8EA066CC-3C77-8B41-BBE5-19143E750C9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3802906">
            <a:off x="4545603" y="6168925"/>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2" descr="Free tape adhesive ribbon vector">
            <a:extLst>
              <a:ext uri="{FF2B5EF4-FFF2-40B4-BE49-F238E27FC236}">
                <a16:creationId xmlns:a16="http://schemas.microsoft.com/office/drawing/2014/main" id="{8F77F844-1D2D-F5B3-B81A-9E58925C4FFA}"/>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374041">
            <a:off x="8226121" y="6149153"/>
            <a:ext cx="736846" cy="368423"/>
          </a:xfrm>
          <a:prstGeom prst="rect">
            <a:avLst/>
          </a:prstGeom>
          <a:noFill/>
          <a:extLst>
            <a:ext uri="{909E8E84-426E-40DD-AFC4-6F175D3DCCD1}">
              <a14:hiddenFill xmlns:a14="http://schemas.microsoft.com/office/drawing/2010/main">
                <a:solidFill>
                  <a:srgbClr val="FFFFFF"/>
                </a:solidFill>
              </a14:hiddenFill>
            </a:ext>
          </a:extLst>
        </p:spPr>
      </p:pic>
      <p:sp>
        <p:nvSpPr>
          <p:cNvPr id="2" name="Google Shape;337;p3">
            <a:extLst>
              <a:ext uri="{FF2B5EF4-FFF2-40B4-BE49-F238E27FC236}">
                <a16:creationId xmlns:a16="http://schemas.microsoft.com/office/drawing/2014/main" id="{FC73F1C6-8F64-9B16-13E9-0A1BFDECF6CB}"/>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Information and support</a:t>
            </a:r>
            <a:endParaRPr dirty="0">
              <a:solidFill>
                <a:schemeClr val="bg1"/>
              </a:solidFill>
            </a:endParaRPr>
          </a:p>
        </p:txBody>
      </p:sp>
    </p:spTree>
    <p:extLst>
      <p:ext uri="{BB962C8B-B14F-4D97-AF65-F5344CB8AC3E}">
        <p14:creationId xmlns:p14="http://schemas.microsoft.com/office/powerpoint/2010/main" val="2558637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2000" b="1" i="0" dirty="0">
                <a:solidFill>
                  <a:schemeClr val="bg1"/>
                </a:solidFill>
                <a:effectLst/>
                <a:latin typeface="Century Gothic" panose="020B0502020202020204" pitchFamily="34" charset="0"/>
              </a:rPr>
              <a:t>Volunteering opportunities</a:t>
            </a:r>
          </a:p>
          <a:p>
            <a:pPr algn="ctr"/>
            <a:endParaRPr lang="en-GB" sz="1000" b="1" i="0" dirty="0">
              <a:solidFill>
                <a:schemeClr val="bg1"/>
              </a:solidFill>
              <a:effectLst/>
              <a:latin typeface="Century Gothic" panose="020B0502020202020204" pitchFamily="34" charset="0"/>
            </a:endParaRPr>
          </a:p>
          <a:p>
            <a:pPr>
              <a:lnSpc>
                <a:spcPct val="150000"/>
              </a:lnSpc>
            </a:pPr>
            <a:r>
              <a:rPr lang="en-GB" sz="1600" b="0" i="0" dirty="0">
                <a:solidFill>
                  <a:schemeClr val="bg1"/>
                </a:solidFill>
                <a:effectLst/>
                <a:latin typeface="Century Gothic" panose="020B0502020202020204" pitchFamily="34" charset="0"/>
              </a:rPr>
              <a:t>V</a:t>
            </a:r>
            <a:r>
              <a:rPr lang="en-GB" sz="1600" i="0" dirty="0">
                <a:solidFill>
                  <a:schemeClr val="bg1"/>
                </a:solidFill>
                <a:effectLst/>
                <a:latin typeface="Century Gothic" panose="020B0502020202020204" pitchFamily="34" charset="0"/>
              </a:rPr>
              <a:t>olunteering</a:t>
            </a:r>
            <a:r>
              <a:rPr lang="en-GB" sz="1600" b="0" i="0" dirty="0">
                <a:solidFill>
                  <a:schemeClr val="bg1"/>
                </a:solidFill>
                <a:effectLst/>
                <a:latin typeface="Century Gothic" panose="020B0502020202020204" pitchFamily="34" charset="0"/>
              </a:rPr>
              <a:t> opportunities in Surrey:</a:t>
            </a: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3"/>
              </a:rPr>
              <a:t>Surrey County Council – Search for Volunteering Opportunities</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4"/>
              </a:rPr>
              <a:t>Surrey Volunteering</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5"/>
              </a:rPr>
              <a:t>Central Surrey Volunteering Action</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6"/>
              </a:rPr>
              <a:t>Voluntary Action South West Surrey</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7"/>
              </a:rPr>
              <a:t>Get Volunteering</a:t>
            </a:r>
            <a:endParaRPr lang="en-GB" sz="1600" b="0" i="0" dirty="0">
              <a:solidFill>
                <a:srgbClr val="222222"/>
              </a:solidFill>
              <a:effectLst/>
              <a:latin typeface="Century Gothic" panose="020B0502020202020204" pitchFamily="34" charset="0"/>
            </a:endParaRPr>
          </a:p>
          <a:p>
            <a:pPr algn="l"/>
            <a:r>
              <a:rPr lang="en-GB" sz="1600" b="0" i="0" dirty="0">
                <a:solidFill>
                  <a:srgbClr val="222222"/>
                </a:solidFill>
                <a:effectLst/>
                <a:latin typeface="Century Gothic" panose="020B0502020202020204" pitchFamily="34" charset="0"/>
              </a:rPr>
              <a:t> </a:t>
            </a:r>
          </a:p>
          <a:p>
            <a:pPr algn="l">
              <a:lnSpc>
                <a:spcPct val="150000"/>
              </a:lnSpc>
            </a:pPr>
            <a:r>
              <a:rPr lang="en-GB" sz="1600" b="0" i="0" dirty="0">
                <a:solidFill>
                  <a:schemeClr val="bg1"/>
                </a:solidFill>
                <a:effectLst/>
                <a:latin typeface="Century Gothic" panose="020B0502020202020204" pitchFamily="34" charset="0"/>
              </a:rPr>
              <a:t>Volunteering with Green Skills links:</a:t>
            </a: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8"/>
              </a:rPr>
              <a:t>Surrey Wildlife Trust</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9"/>
              </a:rPr>
              <a:t>National Trust</a:t>
            </a:r>
            <a:endParaRPr lang="en-GB" sz="1600" b="0" i="0" dirty="0">
              <a:solidFill>
                <a:srgbClr val="222222"/>
              </a:solidFill>
              <a:effectLst/>
              <a:latin typeface="Century Gothic" panose="020B0502020202020204" pitchFamily="34" charset="0"/>
            </a:endParaRPr>
          </a:p>
          <a:p>
            <a:pPr algn="l"/>
            <a:r>
              <a:rPr lang="en-GB" sz="1600" b="0" i="0" dirty="0">
                <a:solidFill>
                  <a:srgbClr val="222222"/>
                </a:solidFill>
                <a:effectLst/>
                <a:latin typeface="Century Gothic" panose="020B0502020202020204" pitchFamily="34" charset="0"/>
              </a:rPr>
              <a:t> </a:t>
            </a:r>
          </a:p>
          <a:p>
            <a:pPr algn="l">
              <a:lnSpc>
                <a:spcPct val="150000"/>
              </a:lnSpc>
            </a:pPr>
            <a:r>
              <a:rPr lang="en-GB" sz="1600" b="0" i="0" dirty="0">
                <a:solidFill>
                  <a:schemeClr val="bg1"/>
                </a:solidFill>
                <a:effectLst/>
                <a:latin typeface="Century Gothic" panose="020B0502020202020204" pitchFamily="34" charset="0"/>
              </a:rPr>
              <a:t>National Volunteering initiatives:</a:t>
            </a: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0"/>
              </a:rPr>
              <a:t>Do it</a:t>
            </a:r>
            <a:endParaRPr lang="en-GB" sz="1600" b="0" i="0" dirty="0">
              <a:solidFill>
                <a:srgbClr val="222222"/>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1"/>
              </a:rPr>
              <a:t>My Pocket Skill</a:t>
            </a:r>
            <a:endParaRPr lang="en-GB" sz="1600" dirty="0">
              <a:solidFill>
                <a:schemeClr val="bg1"/>
              </a:solidFill>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12"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6" name="Picture 2" descr="Free tape adhesive ribbon vector">
            <a:extLst>
              <a:ext uri="{FF2B5EF4-FFF2-40B4-BE49-F238E27FC236}">
                <a16:creationId xmlns:a16="http://schemas.microsoft.com/office/drawing/2014/main" id="{42D7C0DB-1454-F8F6-AF5A-F11B3A6B504F}"/>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rot="19971923">
            <a:off x="241270" y="1368742"/>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ree tape adhesive ribbon vector">
            <a:extLst>
              <a:ext uri="{FF2B5EF4-FFF2-40B4-BE49-F238E27FC236}">
                <a16:creationId xmlns:a16="http://schemas.microsoft.com/office/drawing/2014/main" id="{D0F02CBE-6E02-EECB-E43E-27F9B3D1BDEE}"/>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rot="19971923">
            <a:off x="7601352" y="5749196"/>
            <a:ext cx="1413744" cy="706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0960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2000" b="1" i="0" dirty="0">
                <a:solidFill>
                  <a:schemeClr val="bg1"/>
                </a:solidFill>
                <a:effectLst/>
                <a:latin typeface="Century Gothic" panose="020B0502020202020204" pitchFamily="34" charset="0"/>
              </a:rPr>
              <a:t>Apprenticeshi</a:t>
            </a:r>
            <a:r>
              <a:rPr lang="en-GB" sz="2000" b="1" dirty="0">
                <a:solidFill>
                  <a:schemeClr val="bg1"/>
                </a:solidFill>
                <a:latin typeface="Century Gothic" panose="020B0502020202020204" pitchFamily="34" charset="0"/>
              </a:rPr>
              <a:t>ps and traineeships</a:t>
            </a:r>
            <a:endParaRPr lang="en-GB" sz="2000" b="1" i="0" dirty="0">
              <a:solidFill>
                <a:schemeClr val="bg1"/>
              </a:solidFill>
              <a:effectLst/>
              <a:latin typeface="Century Gothic" panose="020B0502020202020204" pitchFamily="34" charset="0"/>
            </a:endParaRPr>
          </a:p>
          <a:p>
            <a:pPr algn="ctr"/>
            <a:endParaRPr lang="en-GB" sz="1000" b="1" i="0" dirty="0">
              <a:solidFill>
                <a:schemeClr val="bg1"/>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3"/>
              </a:rPr>
              <a:t>Find an Apprenticeship</a:t>
            </a:r>
            <a:r>
              <a:rPr lang="en-GB" sz="1600" b="0" i="0" spc="-15" dirty="0">
                <a:solidFill>
                  <a:srgbClr val="1155CC"/>
                </a:solidFill>
                <a:effectLst/>
                <a:latin typeface="Century Gothic" panose="020B0502020202020204" pitchFamily="34" charset="0"/>
              </a:rPr>
              <a:t> </a:t>
            </a:r>
            <a:r>
              <a:rPr lang="en-GB" sz="1400" b="0" i="1" spc="-15" dirty="0">
                <a:solidFill>
                  <a:schemeClr val="bg1"/>
                </a:solidFill>
                <a:effectLst/>
                <a:latin typeface="Century Gothic" panose="020B0502020202020204" pitchFamily="34" charset="0"/>
              </a:rPr>
              <a:t>(Government website where most vacancies are advertised)</a:t>
            </a:r>
            <a:endParaRPr lang="en-GB" sz="1400" i="1" spc="-15" dirty="0">
              <a:solidFill>
                <a:schemeClr val="bg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4"/>
              </a:rPr>
              <a:t>Amazing Apprenticeships Vacancy Snapshot</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5"/>
              </a:rPr>
              <a:t>Career Map</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6"/>
              </a:rPr>
              <a:t>Student Ladder</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7"/>
              </a:rPr>
              <a:t>All About School Leavers</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8"/>
              </a:rPr>
              <a:t>Success at School</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9"/>
              </a:rPr>
              <a:t>Form the Future</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10"/>
              </a:rPr>
              <a:t>Get my first job</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11"/>
              </a:rPr>
              <a:t>Rate my Apprenticeship</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12"/>
              </a:rPr>
              <a:t>Not Going to Uni</a:t>
            </a:r>
            <a:endParaRPr lang="en-GB" sz="1600" b="0" i="0" dirty="0">
              <a:solidFill>
                <a:srgbClr val="222222"/>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3"/>
              </a:rPr>
              <a:t>UCAS</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4"/>
              </a:rPr>
              <a:t>Indeed Jobs</a:t>
            </a:r>
            <a:endParaRPr lang="en-GB" sz="1600" b="0" i="0" dirty="0">
              <a:solidFill>
                <a:srgbClr val="222222"/>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5"/>
              </a:rPr>
              <a:t>Reed Jobs</a:t>
            </a:r>
            <a:endParaRPr lang="en-GB" sz="1600" b="0" i="0" dirty="0">
              <a:solidFill>
                <a:srgbClr val="222222"/>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6"/>
              </a:rPr>
              <a:t>Find Apprenticeships</a:t>
            </a:r>
            <a:endParaRPr lang="en-GB" sz="1600" dirty="0">
              <a:solidFill>
                <a:schemeClr val="bg1"/>
              </a:solidFill>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17"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9" name="Picture 2" descr="Free tape adhesive ribbon vector">
            <a:extLst>
              <a:ext uri="{FF2B5EF4-FFF2-40B4-BE49-F238E27FC236}">
                <a16:creationId xmlns:a16="http://schemas.microsoft.com/office/drawing/2014/main" id="{3C2882D2-C466-C549-D969-89AD3B8954E4}"/>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rot="1320462">
            <a:off x="7598892" y="1324383"/>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Free tape adhesive ribbon vector">
            <a:extLst>
              <a:ext uri="{FF2B5EF4-FFF2-40B4-BE49-F238E27FC236}">
                <a16:creationId xmlns:a16="http://schemas.microsoft.com/office/drawing/2014/main" id="{B21E4F76-078B-77A7-3879-F826984BBB85}"/>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rot="1320462">
            <a:off x="189803" y="5793477"/>
            <a:ext cx="1413744" cy="706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979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6BA9D3"/>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2000" b="1" i="0" dirty="0">
                <a:solidFill>
                  <a:schemeClr val="bg1"/>
                </a:solidFill>
                <a:effectLst/>
                <a:latin typeface="Century Gothic" panose="020B0502020202020204" pitchFamily="34" charset="0"/>
              </a:rPr>
              <a:t>Employers and </a:t>
            </a:r>
            <a:r>
              <a:rPr lang="en-GB" sz="2000" b="1" i="0">
                <a:solidFill>
                  <a:schemeClr val="bg1"/>
                </a:solidFill>
                <a:effectLst/>
                <a:latin typeface="Century Gothic" panose="020B0502020202020204" pitchFamily="34" charset="0"/>
              </a:rPr>
              <a:t>Education Providers </a:t>
            </a:r>
            <a:r>
              <a:rPr lang="en-GB" sz="2000" b="1" i="0" dirty="0">
                <a:solidFill>
                  <a:schemeClr val="bg1"/>
                </a:solidFill>
                <a:effectLst/>
                <a:latin typeface="Century Gothic" panose="020B0502020202020204" pitchFamily="34" charset="0"/>
              </a:rPr>
              <a:t>featured in The WOW Show Film</a:t>
            </a:r>
          </a:p>
          <a:p>
            <a:pPr algn="ctr"/>
            <a:endParaRPr lang="en-GB" sz="1000" b="1" i="0" dirty="0">
              <a:solidFill>
                <a:schemeClr val="bg1"/>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b="0" i="0" dirty="0">
                <a:solidFill>
                  <a:srgbClr val="222222"/>
                </a:solidFill>
                <a:effectLst/>
                <a:latin typeface="Century Gothic" panose="020B0502020202020204" pitchFamily="34" charset="0"/>
                <a:hlinkClick r:id="rId3"/>
              </a:rPr>
              <a:t>Balfour Beatty</a:t>
            </a:r>
            <a:endParaRPr lang="en-GB" sz="1600" b="0" i="0" dirty="0">
              <a:solidFill>
                <a:srgbClr val="222222"/>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dirty="0">
                <a:solidFill>
                  <a:srgbClr val="222222"/>
                </a:solidFill>
                <a:latin typeface="Century Gothic" panose="020B0502020202020204" pitchFamily="34" charset="0"/>
                <a:hlinkClick r:id="rId4"/>
              </a:rPr>
              <a:t>Connected Kerb</a:t>
            </a:r>
            <a:endParaRPr lang="en-GB" sz="1600" dirty="0">
              <a:solidFill>
                <a:srgbClr val="222222"/>
              </a:solidFill>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b="0" i="0" dirty="0">
                <a:solidFill>
                  <a:srgbClr val="222222"/>
                </a:solidFill>
                <a:effectLst/>
                <a:latin typeface="Century Gothic" panose="020B0502020202020204" pitchFamily="34" charset="0"/>
                <a:hlinkClick r:id="rId5"/>
              </a:rPr>
              <a:t>DBE Energy Ltd</a:t>
            </a:r>
            <a:endParaRPr lang="en-GB" sz="1600" b="0" i="0" dirty="0">
              <a:solidFill>
                <a:srgbClr val="222222"/>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dirty="0">
                <a:solidFill>
                  <a:srgbClr val="222222"/>
                </a:solidFill>
                <a:latin typeface="Century Gothic" panose="020B0502020202020204" pitchFamily="34" charset="0"/>
                <a:hlinkClick r:id="rId6"/>
              </a:rPr>
              <a:t>SAV Systems Ltd</a:t>
            </a:r>
            <a:endParaRPr lang="en-GB" sz="1600" dirty="0">
              <a:solidFill>
                <a:srgbClr val="222222"/>
              </a:solidFill>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b="0" i="0" dirty="0">
                <a:solidFill>
                  <a:srgbClr val="222222"/>
                </a:solidFill>
                <a:effectLst/>
                <a:latin typeface="Century Gothic" panose="020B0502020202020204" pitchFamily="34" charset="0"/>
                <a:hlinkClick r:id="rId7"/>
              </a:rPr>
              <a:t>University of Surrey</a:t>
            </a:r>
            <a:endParaRPr lang="en-GB" sz="1600" b="0" i="0" dirty="0">
              <a:solidFill>
                <a:srgbClr val="222222"/>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dirty="0">
                <a:solidFill>
                  <a:srgbClr val="222222"/>
                </a:solidFill>
                <a:latin typeface="Century Gothic" panose="020B0502020202020204" pitchFamily="34" charset="0"/>
                <a:hlinkClick r:id="rId8"/>
              </a:rPr>
              <a:t>Gordan Murray Automotive</a:t>
            </a:r>
            <a:endParaRPr lang="en-GB" sz="1600" dirty="0">
              <a:solidFill>
                <a:srgbClr val="222222"/>
              </a:solidFill>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b="0" i="0" dirty="0">
                <a:solidFill>
                  <a:srgbClr val="222222"/>
                </a:solidFill>
                <a:effectLst/>
                <a:latin typeface="Century Gothic" panose="020B0502020202020204" pitchFamily="34" charset="0"/>
                <a:hlinkClick r:id="rId9"/>
              </a:rPr>
              <a:t>Nescot</a:t>
            </a:r>
            <a:endParaRPr lang="en-GB" sz="1600" b="0" i="0" dirty="0">
              <a:solidFill>
                <a:srgbClr val="222222"/>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dirty="0">
                <a:solidFill>
                  <a:srgbClr val="222222"/>
                </a:solidFill>
                <a:latin typeface="Century Gothic" panose="020B0502020202020204" pitchFamily="34" charset="0"/>
                <a:hlinkClick r:id="rId10"/>
              </a:rPr>
              <a:t>Stark</a:t>
            </a:r>
            <a:endParaRPr lang="en-GB" sz="1600" dirty="0">
              <a:solidFill>
                <a:srgbClr val="222222"/>
              </a:solidFill>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11"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6" name="Picture 2" descr="Free tape adhesive ribbon vector">
            <a:extLst>
              <a:ext uri="{FF2B5EF4-FFF2-40B4-BE49-F238E27FC236}">
                <a16:creationId xmlns:a16="http://schemas.microsoft.com/office/drawing/2014/main" id="{42D7C0DB-1454-F8F6-AF5A-F11B3A6B504F}"/>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241270" y="1368742"/>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ree tape adhesive ribbon vector">
            <a:extLst>
              <a:ext uri="{FF2B5EF4-FFF2-40B4-BE49-F238E27FC236}">
                <a16:creationId xmlns:a16="http://schemas.microsoft.com/office/drawing/2014/main" id="{D0F02CBE-6E02-EECB-E43E-27F9B3D1BDE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7601352" y="5749196"/>
            <a:ext cx="1413744" cy="706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5603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6BA9D3"/>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endParaRPr lang="en-GB" sz="1000" b="1" dirty="0">
              <a:solidFill>
                <a:schemeClr val="bg1"/>
              </a:solidFill>
              <a:latin typeface="Century Gothic" panose="020B0502020202020204" pitchFamily="34" charset="0"/>
            </a:endParaRPr>
          </a:p>
          <a:p>
            <a:pPr algn="ctr"/>
            <a:endParaRPr lang="en-GB" sz="1000" b="1" i="0" dirty="0">
              <a:solidFill>
                <a:schemeClr val="bg1"/>
              </a:solidFill>
              <a:effectLst/>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6" name="Picture 2" descr="Free tape adhesive ribbon vector">
            <a:extLst>
              <a:ext uri="{FF2B5EF4-FFF2-40B4-BE49-F238E27FC236}">
                <a16:creationId xmlns:a16="http://schemas.microsoft.com/office/drawing/2014/main" id="{42D7C0DB-1454-F8F6-AF5A-F11B3A6B50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971923">
            <a:off x="241270" y="1368742"/>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ree tape adhesive ribbon vector">
            <a:extLst>
              <a:ext uri="{FF2B5EF4-FFF2-40B4-BE49-F238E27FC236}">
                <a16:creationId xmlns:a16="http://schemas.microsoft.com/office/drawing/2014/main" id="{D0F02CBE-6E02-EECB-E43E-27F9B3D1BD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971923">
            <a:off x="7601352" y="5749196"/>
            <a:ext cx="1413744" cy="70687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6">
            <a:extLst>
              <a:ext uri="{FF2B5EF4-FFF2-40B4-BE49-F238E27FC236}">
                <a16:creationId xmlns:a16="http://schemas.microsoft.com/office/drawing/2014/main" id="{E400EE56-B06A-2F84-B380-A00CF801C750}"/>
              </a:ext>
            </a:extLst>
          </p:cNvPr>
          <p:cNvGraphicFramePr>
            <a:graphicFrameLocks noGrp="1"/>
          </p:cNvGraphicFramePr>
          <p:nvPr/>
        </p:nvGraphicFramePr>
        <p:xfrm>
          <a:off x="932387" y="2290958"/>
          <a:ext cx="7342584" cy="3055528"/>
        </p:xfrm>
        <a:graphic>
          <a:graphicData uri="http://schemas.openxmlformats.org/drawingml/2006/table">
            <a:tbl>
              <a:tblPr/>
              <a:tblGrid>
                <a:gridCol w="917823">
                  <a:extLst>
                    <a:ext uri="{9D8B030D-6E8A-4147-A177-3AD203B41FA5}">
                      <a16:colId xmlns:a16="http://schemas.microsoft.com/office/drawing/2014/main" val="1564305032"/>
                    </a:ext>
                  </a:extLst>
                </a:gridCol>
                <a:gridCol w="644796">
                  <a:extLst>
                    <a:ext uri="{9D8B030D-6E8A-4147-A177-3AD203B41FA5}">
                      <a16:colId xmlns:a16="http://schemas.microsoft.com/office/drawing/2014/main" val="1532051402"/>
                    </a:ext>
                  </a:extLst>
                </a:gridCol>
                <a:gridCol w="1005840">
                  <a:extLst>
                    <a:ext uri="{9D8B030D-6E8A-4147-A177-3AD203B41FA5}">
                      <a16:colId xmlns:a16="http://schemas.microsoft.com/office/drawing/2014/main" val="3346763454"/>
                    </a:ext>
                  </a:extLst>
                </a:gridCol>
                <a:gridCol w="1102833">
                  <a:extLst>
                    <a:ext uri="{9D8B030D-6E8A-4147-A177-3AD203B41FA5}">
                      <a16:colId xmlns:a16="http://schemas.microsoft.com/office/drawing/2014/main" val="994232586"/>
                    </a:ext>
                  </a:extLst>
                </a:gridCol>
                <a:gridCol w="917823">
                  <a:extLst>
                    <a:ext uri="{9D8B030D-6E8A-4147-A177-3AD203B41FA5}">
                      <a16:colId xmlns:a16="http://schemas.microsoft.com/office/drawing/2014/main" val="3374467780"/>
                    </a:ext>
                  </a:extLst>
                </a:gridCol>
                <a:gridCol w="591915">
                  <a:extLst>
                    <a:ext uri="{9D8B030D-6E8A-4147-A177-3AD203B41FA5}">
                      <a16:colId xmlns:a16="http://schemas.microsoft.com/office/drawing/2014/main" val="2737030301"/>
                    </a:ext>
                  </a:extLst>
                </a:gridCol>
                <a:gridCol w="1243731">
                  <a:extLst>
                    <a:ext uri="{9D8B030D-6E8A-4147-A177-3AD203B41FA5}">
                      <a16:colId xmlns:a16="http://schemas.microsoft.com/office/drawing/2014/main" val="2118625403"/>
                    </a:ext>
                  </a:extLst>
                </a:gridCol>
                <a:gridCol w="917823">
                  <a:extLst>
                    <a:ext uri="{9D8B030D-6E8A-4147-A177-3AD203B41FA5}">
                      <a16:colId xmlns:a16="http://schemas.microsoft.com/office/drawing/2014/main" val="3077706653"/>
                    </a:ext>
                  </a:extLst>
                </a:gridCol>
              </a:tblGrid>
              <a:tr h="1013945">
                <a:tc>
                  <a:txBody>
                    <a:bodyPr/>
                    <a:lstStyle/>
                    <a:p>
                      <a:pPr algn="l"/>
                      <a:r>
                        <a:rPr lang="en-GB" sz="1100" b="1">
                          <a:effectLst/>
                        </a:rPr>
                        <a:t>Organisation</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Science</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Business /</a:t>
                      </a:r>
                      <a:br>
                        <a:rPr lang="en-GB" sz="1100" b="1">
                          <a:effectLst/>
                        </a:rPr>
                      </a:br>
                      <a:r>
                        <a:rPr lang="en-GB" sz="1100" b="1">
                          <a:effectLst/>
                        </a:rPr>
                        <a:t>business management</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Health and Safety /</a:t>
                      </a:r>
                      <a:br>
                        <a:rPr lang="en-GB" sz="1100" b="1">
                          <a:effectLst/>
                        </a:rPr>
                      </a:br>
                      <a:r>
                        <a:rPr lang="en-GB" sz="1100" b="1">
                          <a:effectLst/>
                        </a:rPr>
                        <a:t>Environmental management</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Engineering</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IT</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Architecture /</a:t>
                      </a:r>
                      <a:br>
                        <a:rPr lang="en-GB" sz="1100" b="1">
                          <a:effectLst/>
                        </a:rPr>
                      </a:br>
                      <a:r>
                        <a:rPr lang="en-GB" sz="1100" b="1">
                          <a:effectLst/>
                        </a:rPr>
                        <a:t>urban planning</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Construction</a:t>
                      </a:r>
                    </a:p>
                  </a:txBody>
                  <a:tcPr marL="56511" marR="56511" marT="28255" marB="28255" anchor="ctr">
                    <a:lnL>
                      <a:noFill/>
                    </a:lnL>
                    <a:lnR>
                      <a:noFill/>
                    </a:lnR>
                    <a:lnT>
                      <a:noFill/>
                    </a:lnT>
                    <a:lnB>
                      <a:noFill/>
                    </a:lnB>
                    <a:solidFill>
                      <a:srgbClr val="DDDDDD"/>
                    </a:solidFill>
                  </a:tcPr>
                </a:tc>
                <a:extLst>
                  <a:ext uri="{0D108BD9-81ED-4DB2-BD59-A6C34878D82A}">
                    <a16:rowId xmlns:a16="http://schemas.microsoft.com/office/drawing/2014/main" val="259087392"/>
                  </a:ext>
                </a:extLst>
              </a:tr>
              <a:tr h="576969">
                <a:tc>
                  <a:txBody>
                    <a:bodyPr/>
                    <a:lstStyle/>
                    <a:p>
                      <a:pPr algn="l"/>
                      <a:r>
                        <a:rPr lang="en-GB" sz="1100" b="1" u="none" strike="noStrike">
                          <a:solidFill>
                            <a:srgbClr val="005BAB"/>
                          </a:solidFill>
                          <a:effectLst/>
                          <a:hlinkClick r:id="rId5"/>
                        </a:rPr>
                        <a:t>Brooklands College</a:t>
                      </a:r>
                      <a:endParaRPr lang="en-GB" sz="1100">
                        <a:effectLst/>
                      </a:endParaRP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extLst>
                  <a:ext uri="{0D108BD9-81ED-4DB2-BD59-A6C34878D82A}">
                    <a16:rowId xmlns:a16="http://schemas.microsoft.com/office/drawing/2014/main" val="1996368568"/>
                  </a:ext>
                </a:extLst>
              </a:tr>
              <a:tr h="576969">
                <a:tc>
                  <a:txBody>
                    <a:bodyPr/>
                    <a:lstStyle/>
                    <a:p>
                      <a:pPr algn="l"/>
                      <a:r>
                        <a:rPr lang="en-GB" sz="1100" b="1" u="none" strike="noStrike">
                          <a:solidFill>
                            <a:srgbClr val="005BAB"/>
                          </a:solidFill>
                          <a:effectLst/>
                          <a:hlinkClick r:id="rId6"/>
                        </a:rPr>
                        <a:t>East Surrey College</a:t>
                      </a:r>
                      <a:endParaRPr lang="en-GB" sz="1100">
                        <a:effectLst/>
                      </a:endParaRP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extLst>
                  <a:ext uri="{0D108BD9-81ED-4DB2-BD59-A6C34878D82A}">
                    <a16:rowId xmlns:a16="http://schemas.microsoft.com/office/drawing/2014/main" val="3392938741"/>
                  </a:ext>
                </a:extLst>
              </a:tr>
              <a:tr h="576969">
                <a:tc>
                  <a:txBody>
                    <a:bodyPr/>
                    <a:lstStyle/>
                    <a:p>
                      <a:pPr algn="l"/>
                      <a:r>
                        <a:rPr lang="en-GB" sz="1100" b="1" u="none" strike="noStrike">
                          <a:solidFill>
                            <a:srgbClr val="005BAB"/>
                          </a:solidFill>
                          <a:effectLst/>
                          <a:hlinkClick r:id="rId7"/>
                        </a:rPr>
                        <a:t>Guildford College</a:t>
                      </a:r>
                      <a:endParaRPr lang="en-GB" sz="1100">
                        <a:effectLst/>
                      </a:endParaRP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extLst>
                  <a:ext uri="{0D108BD9-81ED-4DB2-BD59-A6C34878D82A}">
                    <a16:rowId xmlns:a16="http://schemas.microsoft.com/office/drawing/2014/main" val="2918412937"/>
                  </a:ext>
                </a:extLst>
              </a:tr>
              <a:tr h="310676">
                <a:tc>
                  <a:txBody>
                    <a:bodyPr/>
                    <a:lstStyle/>
                    <a:p>
                      <a:pPr algn="l"/>
                      <a:r>
                        <a:rPr lang="en-GB" sz="1100" b="1" u="none" strike="noStrike">
                          <a:solidFill>
                            <a:srgbClr val="005BAB"/>
                          </a:solidFill>
                          <a:effectLst/>
                          <a:hlinkClick r:id="rId8"/>
                        </a:rPr>
                        <a:t>NESCOT</a:t>
                      </a:r>
                      <a:endParaRPr lang="en-GB" sz="1100">
                        <a:effectLst/>
                      </a:endParaRP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dirty="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dirty="0">
                          <a:effectLst/>
                        </a:rPr>
                        <a:t>Yes</a:t>
                      </a:r>
                    </a:p>
                  </a:txBody>
                  <a:tcPr marL="56511" marR="56511" marT="28255" marB="28255" anchor="ctr">
                    <a:lnL>
                      <a:noFill/>
                    </a:lnL>
                    <a:lnR>
                      <a:noFill/>
                    </a:lnR>
                    <a:lnT>
                      <a:noFill/>
                    </a:lnT>
                    <a:lnB>
                      <a:noFill/>
                    </a:lnB>
                    <a:solidFill>
                      <a:srgbClr val="EEEEEE"/>
                    </a:solidFill>
                  </a:tcPr>
                </a:tc>
                <a:extLst>
                  <a:ext uri="{0D108BD9-81ED-4DB2-BD59-A6C34878D82A}">
                    <a16:rowId xmlns:a16="http://schemas.microsoft.com/office/drawing/2014/main" val="1708980766"/>
                  </a:ext>
                </a:extLst>
              </a:tr>
            </a:tbl>
          </a:graphicData>
        </a:graphic>
      </p:graphicFrame>
      <p:sp>
        <p:nvSpPr>
          <p:cNvPr id="9" name="TextBox 8">
            <a:extLst>
              <a:ext uri="{FF2B5EF4-FFF2-40B4-BE49-F238E27FC236}">
                <a16:creationId xmlns:a16="http://schemas.microsoft.com/office/drawing/2014/main" id="{9F874716-7EEB-4785-E5B9-8070A023A4A9}"/>
              </a:ext>
            </a:extLst>
          </p:cNvPr>
          <p:cNvSpPr txBox="1"/>
          <p:nvPr/>
        </p:nvSpPr>
        <p:spPr>
          <a:xfrm>
            <a:off x="1738410" y="1711234"/>
            <a:ext cx="5672279" cy="400110"/>
          </a:xfrm>
          <a:prstGeom prst="rect">
            <a:avLst/>
          </a:prstGeom>
          <a:noFill/>
        </p:spPr>
        <p:txBody>
          <a:bodyPr wrap="square" rtlCol="0">
            <a:spAutoFit/>
          </a:bodyPr>
          <a:lstStyle/>
          <a:p>
            <a:pPr algn="ctr"/>
            <a:r>
              <a:rPr lang="en-GB" sz="2000" dirty="0">
                <a:solidFill>
                  <a:schemeClr val="bg1"/>
                </a:solidFill>
              </a:rPr>
              <a:t>Further Education Colleges</a:t>
            </a:r>
          </a:p>
        </p:txBody>
      </p:sp>
      <p:sp>
        <p:nvSpPr>
          <p:cNvPr id="10" name="TextBox 9">
            <a:extLst>
              <a:ext uri="{FF2B5EF4-FFF2-40B4-BE49-F238E27FC236}">
                <a16:creationId xmlns:a16="http://schemas.microsoft.com/office/drawing/2014/main" id="{2793142E-1FE0-4095-3449-6A5D5E40EF4E}"/>
              </a:ext>
            </a:extLst>
          </p:cNvPr>
          <p:cNvSpPr txBox="1"/>
          <p:nvPr/>
        </p:nvSpPr>
        <p:spPr>
          <a:xfrm>
            <a:off x="928542" y="5526100"/>
            <a:ext cx="7281458" cy="461665"/>
          </a:xfrm>
          <a:prstGeom prst="rect">
            <a:avLst/>
          </a:prstGeom>
          <a:noFill/>
        </p:spPr>
        <p:txBody>
          <a:bodyPr wrap="square" rtlCol="0">
            <a:spAutoFit/>
          </a:bodyPr>
          <a:lstStyle/>
          <a:p>
            <a:r>
              <a:rPr lang="en-GB" sz="1200" b="0" i="0" dirty="0">
                <a:solidFill>
                  <a:srgbClr val="1155CC"/>
                </a:solidFill>
                <a:effectLst/>
                <a:latin typeface="Arial" panose="020B0604020202020204" pitchFamily="34" charset="0"/>
                <a:hlinkClick r:id="rId9"/>
              </a:rPr>
              <a:t>Reigate College</a:t>
            </a:r>
            <a:r>
              <a:rPr lang="en-GB" sz="1200" b="0" i="0" dirty="0">
                <a:solidFill>
                  <a:srgbClr val="222222"/>
                </a:solidFill>
                <a:effectLst/>
                <a:latin typeface="Arial" panose="020B0604020202020204" pitchFamily="34" charset="0"/>
              </a:rPr>
              <a:t> who offer courses in Biology and Applied Science, Business and Economics, Engineering and Product Design, Computer Science and IT. </a:t>
            </a:r>
            <a:endParaRPr lang="en-GB" sz="1200" dirty="0"/>
          </a:p>
        </p:txBody>
      </p:sp>
    </p:spTree>
    <p:extLst>
      <p:ext uri="{BB962C8B-B14F-4D97-AF65-F5344CB8AC3E}">
        <p14:creationId xmlns:p14="http://schemas.microsoft.com/office/powerpoint/2010/main" val="570397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6BA9D3"/>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endParaRPr lang="en-GB" sz="1000" b="1" dirty="0">
              <a:solidFill>
                <a:schemeClr val="bg1"/>
              </a:solidFill>
              <a:latin typeface="Century Gothic" panose="020B0502020202020204" pitchFamily="34" charset="0"/>
            </a:endParaRPr>
          </a:p>
          <a:p>
            <a:pPr algn="ctr"/>
            <a:endParaRPr lang="en-GB" sz="1000" b="1" i="0" dirty="0">
              <a:solidFill>
                <a:schemeClr val="bg1"/>
              </a:solidFill>
              <a:effectLst/>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6" name="Picture 2" descr="Free tape adhesive ribbon vector">
            <a:extLst>
              <a:ext uri="{FF2B5EF4-FFF2-40B4-BE49-F238E27FC236}">
                <a16:creationId xmlns:a16="http://schemas.microsoft.com/office/drawing/2014/main" id="{42D7C0DB-1454-F8F6-AF5A-F11B3A6B50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971923">
            <a:off x="241270" y="1368742"/>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ree tape adhesive ribbon vector">
            <a:extLst>
              <a:ext uri="{FF2B5EF4-FFF2-40B4-BE49-F238E27FC236}">
                <a16:creationId xmlns:a16="http://schemas.microsoft.com/office/drawing/2014/main" id="{D0F02CBE-6E02-EECB-E43E-27F9B3D1BD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971923">
            <a:off x="7601352" y="5749196"/>
            <a:ext cx="1413744" cy="70687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9F874716-7EEB-4785-E5B9-8070A023A4A9}"/>
              </a:ext>
            </a:extLst>
          </p:cNvPr>
          <p:cNvSpPr txBox="1"/>
          <p:nvPr/>
        </p:nvSpPr>
        <p:spPr>
          <a:xfrm>
            <a:off x="1738410" y="1711234"/>
            <a:ext cx="5672279" cy="400110"/>
          </a:xfrm>
          <a:prstGeom prst="rect">
            <a:avLst/>
          </a:prstGeom>
          <a:noFill/>
        </p:spPr>
        <p:txBody>
          <a:bodyPr wrap="square" rtlCol="0">
            <a:spAutoFit/>
          </a:bodyPr>
          <a:lstStyle/>
          <a:p>
            <a:pPr algn="ctr"/>
            <a:r>
              <a:rPr lang="en-GB" sz="2000" dirty="0">
                <a:solidFill>
                  <a:schemeClr val="bg1"/>
                </a:solidFill>
              </a:rPr>
              <a:t>Universities</a:t>
            </a:r>
          </a:p>
        </p:txBody>
      </p:sp>
      <p:graphicFrame>
        <p:nvGraphicFramePr>
          <p:cNvPr id="10" name="Table 9">
            <a:extLst>
              <a:ext uri="{FF2B5EF4-FFF2-40B4-BE49-F238E27FC236}">
                <a16:creationId xmlns:a16="http://schemas.microsoft.com/office/drawing/2014/main" id="{03F41F81-57C5-7BDC-43AE-43C3444FEC76}"/>
              </a:ext>
            </a:extLst>
          </p:cNvPr>
          <p:cNvGraphicFramePr>
            <a:graphicFrameLocks noGrp="1"/>
          </p:cNvGraphicFramePr>
          <p:nvPr/>
        </p:nvGraphicFramePr>
        <p:xfrm>
          <a:off x="763199" y="2831787"/>
          <a:ext cx="7680960" cy="2867526"/>
        </p:xfrm>
        <a:graphic>
          <a:graphicData uri="http://schemas.openxmlformats.org/drawingml/2006/table">
            <a:tbl>
              <a:tblPr/>
              <a:tblGrid>
                <a:gridCol w="1175657">
                  <a:extLst>
                    <a:ext uri="{9D8B030D-6E8A-4147-A177-3AD203B41FA5}">
                      <a16:colId xmlns:a16="http://schemas.microsoft.com/office/drawing/2014/main" val="145547230"/>
                    </a:ext>
                  </a:extLst>
                </a:gridCol>
                <a:gridCol w="744583">
                  <a:extLst>
                    <a:ext uri="{9D8B030D-6E8A-4147-A177-3AD203B41FA5}">
                      <a16:colId xmlns:a16="http://schemas.microsoft.com/office/drawing/2014/main" val="1790552906"/>
                    </a:ext>
                  </a:extLst>
                </a:gridCol>
                <a:gridCol w="960120">
                  <a:extLst>
                    <a:ext uri="{9D8B030D-6E8A-4147-A177-3AD203B41FA5}">
                      <a16:colId xmlns:a16="http://schemas.microsoft.com/office/drawing/2014/main" val="3565894974"/>
                    </a:ext>
                  </a:extLst>
                </a:gridCol>
                <a:gridCol w="960120">
                  <a:extLst>
                    <a:ext uri="{9D8B030D-6E8A-4147-A177-3AD203B41FA5}">
                      <a16:colId xmlns:a16="http://schemas.microsoft.com/office/drawing/2014/main" val="2577312682"/>
                    </a:ext>
                  </a:extLst>
                </a:gridCol>
                <a:gridCol w="1018903">
                  <a:extLst>
                    <a:ext uri="{9D8B030D-6E8A-4147-A177-3AD203B41FA5}">
                      <a16:colId xmlns:a16="http://schemas.microsoft.com/office/drawing/2014/main" val="820608399"/>
                    </a:ext>
                  </a:extLst>
                </a:gridCol>
                <a:gridCol w="444137">
                  <a:extLst>
                    <a:ext uri="{9D8B030D-6E8A-4147-A177-3AD203B41FA5}">
                      <a16:colId xmlns:a16="http://schemas.microsoft.com/office/drawing/2014/main" val="1006943710"/>
                    </a:ext>
                  </a:extLst>
                </a:gridCol>
                <a:gridCol w="1417320">
                  <a:extLst>
                    <a:ext uri="{9D8B030D-6E8A-4147-A177-3AD203B41FA5}">
                      <a16:colId xmlns:a16="http://schemas.microsoft.com/office/drawing/2014/main" val="66581310"/>
                    </a:ext>
                  </a:extLst>
                </a:gridCol>
                <a:gridCol w="960120">
                  <a:extLst>
                    <a:ext uri="{9D8B030D-6E8A-4147-A177-3AD203B41FA5}">
                      <a16:colId xmlns:a16="http://schemas.microsoft.com/office/drawing/2014/main" val="1396975021"/>
                    </a:ext>
                  </a:extLst>
                </a:gridCol>
              </a:tblGrid>
              <a:tr h="1387243">
                <a:tc>
                  <a:txBody>
                    <a:bodyPr/>
                    <a:lstStyle/>
                    <a:p>
                      <a:pPr algn="l"/>
                      <a:r>
                        <a:rPr lang="en-GB" sz="1400" b="1">
                          <a:effectLst/>
                        </a:rPr>
                        <a:t>Organisation</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Science</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Business /</a:t>
                      </a:r>
                      <a:br>
                        <a:rPr lang="en-GB" sz="1400" b="1">
                          <a:effectLst/>
                        </a:rPr>
                      </a:br>
                      <a:r>
                        <a:rPr lang="en-GB" sz="1400" b="1">
                          <a:effectLst/>
                        </a:rPr>
                        <a:t>business management</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Health and Safety /</a:t>
                      </a:r>
                      <a:br>
                        <a:rPr lang="en-GB" sz="1400" b="1">
                          <a:effectLst/>
                        </a:rPr>
                      </a:br>
                      <a:r>
                        <a:rPr lang="en-GB" sz="1400" b="1">
                          <a:effectLst/>
                        </a:rPr>
                        <a:t>Environmental management</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Engineering</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IT</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Architecture /</a:t>
                      </a:r>
                      <a:br>
                        <a:rPr lang="en-GB" sz="1400" b="1">
                          <a:effectLst/>
                        </a:rPr>
                      </a:br>
                      <a:r>
                        <a:rPr lang="en-GB" sz="1400" b="1">
                          <a:effectLst/>
                        </a:rPr>
                        <a:t>urban planning</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Construction</a:t>
                      </a:r>
                    </a:p>
                  </a:txBody>
                  <a:tcPr marL="69069" marR="69069" marT="34534" marB="34534" anchor="ctr">
                    <a:lnL>
                      <a:noFill/>
                    </a:lnL>
                    <a:lnR>
                      <a:noFill/>
                    </a:lnR>
                    <a:lnT>
                      <a:noFill/>
                    </a:lnT>
                    <a:lnB>
                      <a:noFill/>
                    </a:lnB>
                    <a:solidFill>
                      <a:srgbClr val="DDDDDD"/>
                    </a:solidFill>
                  </a:tcPr>
                </a:tc>
                <a:extLst>
                  <a:ext uri="{0D108BD9-81ED-4DB2-BD59-A6C34878D82A}">
                    <a16:rowId xmlns:a16="http://schemas.microsoft.com/office/drawing/2014/main" val="4147154149"/>
                  </a:ext>
                </a:extLst>
              </a:tr>
              <a:tr h="447497">
                <a:tc>
                  <a:txBody>
                    <a:bodyPr/>
                    <a:lstStyle/>
                    <a:p>
                      <a:pPr algn="l"/>
                      <a:r>
                        <a:rPr lang="en-GB" sz="1400" b="1" u="none" strike="noStrike">
                          <a:solidFill>
                            <a:srgbClr val="005BAB"/>
                          </a:solidFill>
                          <a:effectLst/>
                          <a:hlinkClick r:id="rId5"/>
                        </a:rPr>
                        <a:t>University of Surrey</a:t>
                      </a:r>
                      <a:endParaRPr lang="en-GB" sz="1400">
                        <a:effectLst/>
                      </a:endParaRP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No</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No</a:t>
                      </a:r>
                    </a:p>
                  </a:txBody>
                  <a:tcPr marL="69069" marR="69069" marT="34534" marB="34534" anchor="ctr">
                    <a:lnL>
                      <a:noFill/>
                    </a:lnL>
                    <a:lnR>
                      <a:noFill/>
                    </a:lnR>
                    <a:lnT>
                      <a:noFill/>
                    </a:lnT>
                    <a:lnB>
                      <a:noFill/>
                    </a:lnB>
                    <a:solidFill>
                      <a:srgbClr val="FFFFFF"/>
                    </a:solidFill>
                  </a:tcPr>
                </a:tc>
                <a:extLst>
                  <a:ext uri="{0D108BD9-81ED-4DB2-BD59-A6C34878D82A}">
                    <a16:rowId xmlns:a16="http://schemas.microsoft.com/office/drawing/2014/main" val="420247223"/>
                  </a:ext>
                </a:extLst>
              </a:tr>
              <a:tr h="984495">
                <a:tc>
                  <a:txBody>
                    <a:bodyPr/>
                    <a:lstStyle/>
                    <a:p>
                      <a:pPr algn="l"/>
                      <a:r>
                        <a:rPr lang="en-GB" sz="1400" b="1" u="none" strike="noStrike">
                          <a:solidFill>
                            <a:srgbClr val="005BAB"/>
                          </a:solidFill>
                          <a:effectLst/>
                          <a:hlinkClick r:id="rId6"/>
                        </a:rPr>
                        <a:t>Royal Holloway, University of London</a:t>
                      </a:r>
                      <a:endParaRPr lang="en-GB" sz="1400">
                        <a:effectLst/>
                      </a:endParaRPr>
                    </a:p>
                  </a:txBody>
                  <a:tcPr marL="69069" marR="69069" marT="34534" marB="34534" anchor="ctr">
                    <a:lnL>
                      <a:noFill/>
                    </a:lnL>
                    <a:lnR>
                      <a:noFill/>
                    </a:lnR>
                    <a:lnT>
                      <a:noFill/>
                    </a:lnT>
                    <a:lnB>
                      <a:noFill/>
                    </a:lnB>
                    <a:solidFill>
                      <a:srgbClr val="EEEEEE"/>
                    </a:solidFill>
                  </a:tcPr>
                </a:tc>
                <a:tc>
                  <a:txBody>
                    <a:bodyPr/>
                    <a:lstStyle/>
                    <a:p>
                      <a:pPr algn="l"/>
                      <a:r>
                        <a:rPr lang="en-GB" sz="1400">
                          <a:effectLst/>
                        </a:rPr>
                        <a:t>No</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Yes</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No</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Yes</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Yes</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No</a:t>
                      </a:r>
                    </a:p>
                  </a:txBody>
                  <a:tcPr marL="69069" marR="69069" marT="34534" marB="34534" anchor="ctr">
                    <a:lnL>
                      <a:noFill/>
                    </a:lnL>
                    <a:lnR>
                      <a:noFill/>
                    </a:lnR>
                    <a:lnT>
                      <a:noFill/>
                    </a:lnT>
                    <a:lnB>
                      <a:noFill/>
                    </a:lnB>
                    <a:solidFill>
                      <a:srgbClr val="EEEEEE"/>
                    </a:solidFill>
                  </a:tcPr>
                </a:tc>
                <a:tc>
                  <a:txBody>
                    <a:bodyPr/>
                    <a:lstStyle/>
                    <a:p>
                      <a:pPr algn="l"/>
                      <a:r>
                        <a:rPr lang="en-GB" sz="1400" dirty="0">
                          <a:effectLst/>
                        </a:rPr>
                        <a:t>No</a:t>
                      </a:r>
                    </a:p>
                  </a:txBody>
                  <a:tcPr marL="69069" marR="69069" marT="34534" marB="34534" anchor="ctr">
                    <a:lnL>
                      <a:noFill/>
                    </a:lnL>
                    <a:lnR>
                      <a:noFill/>
                    </a:lnR>
                    <a:lnT>
                      <a:noFill/>
                    </a:lnT>
                    <a:lnB>
                      <a:noFill/>
                    </a:lnB>
                    <a:solidFill>
                      <a:srgbClr val="EEEEEE"/>
                    </a:solidFill>
                  </a:tcPr>
                </a:tc>
                <a:extLst>
                  <a:ext uri="{0D108BD9-81ED-4DB2-BD59-A6C34878D82A}">
                    <a16:rowId xmlns:a16="http://schemas.microsoft.com/office/drawing/2014/main" val="218007754"/>
                  </a:ext>
                </a:extLst>
              </a:tr>
            </a:tbl>
          </a:graphicData>
        </a:graphic>
      </p:graphicFrame>
    </p:spTree>
    <p:extLst>
      <p:ext uri="{BB962C8B-B14F-4D97-AF65-F5344CB8AC3E}">
        <p14:creationId xmlns:p14="http://schemas.microsoft.com/office/powerpoint/2010/main" val="41216121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8356</TotalTime>
  <Words>1155</Words>
  <Application>Microsoft Office PowerPoint</Application>
  <PresentationFormat>On-screen Show (4:3)</PresentationFormat>
  <Paragraphs>227</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Lara</dc:creator>
  <cp:lastModifiedBy>Lara</cp:lastModifiedBy>
  <cp:revision>76</cp:revision>
  <cp:lastPrinted>2023-06-16T12:49:01Z</cp:lastPrinted>
  <dcterms:created xsi:type="dcterms:W3CDTF">2023-06-01T07:42:10Z</dcterms:created>
  <dcterms:modified xsi:type="dcterms:W3CDTF">2023-06-28T08:06:59Z</dcterms:modified>
</cp:coreProperties>
</file>