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1340" r:id="rId3"/>
    <p:sldId id="1343" r:id="rId4"/>
    <p:sldId id="1366" r:id="rId5"/>
    <p:sldId id="1341" r:id="rId6"/>
    <p:sldId id="1367" r:id="rId7"/>
    <p:sldId id="1368" r:id="rId8"/>
    <p:sldId id="1369" r:id="rId9"/>
    <p:sldId id="1370" r:id="rId10"/>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B66F"/>
    <a:srgbClr val="07A9A9"/>
    <a:srgbClr val="6BA9D3"/>
    <a:srgbClr val="E58F8F"/>
    <a:srgbClr val="44546A"/>
    <a:srgbClr val="08C8C4"/>
    <a:srgbClr val="DFDEDB"/>
    <a:srgbClr val="E6E6E6"/>
    <a:srgbClr val="3EAAA7"/>
    <a:srgbClr val="DD75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487" autoAdjust="0"/>
  </p:normalViewPr>
  <p:slideViewPr>
    <p:cSldViewPr snapToGrid="0">
      <p:cViewPr varScale="1">
        <p:scale>
          <a:sx n="59" d="100"/>
          <a:sy n="59" d="100"/>
        </p:scale>
        <p:origin x="210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ECEC3560-7BA0-46DA-832D-E8B0EDF41B0A}" type="datetimeFigureOut">
              <a:rPr lang="en-GB" smtClean="0"/>
              <a:t>28/06/2023</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2D4D7F6A-D225-4025-99F6-DBD7CE5FF1D4}" type="slidenum">
              <a:rPr lang="en-GB" smtClean="0"/>
              <a:t>‹#›</a:t>
            </a:fld>
            <a:endParaRPr lang="en-GB"/>
          </a:p>
        </p:txBody>
      </p:sp>
    </p:spTree>
    <p:extLst>
      <p:ext uri="{BB962C8B-B14F-4D97-AF65-F5344CB8AC3E}">
        <p14:creationId xmlns:p14="http://schemas.microsoft.com/office/powerpoint/2010/main" val="352222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1</a:t>
            </a:fld>
            <a:endParaRPr lang="en-GB"/>
          </a:p>
        </p:txBody>
      </p:sp>
    </p:spTree>
    <p:extLst>
      <p:ext uri="{BB962C8B-B14F-4D97-AF65-F5344CB8AC3E}">
        <p14:creationId xmlns:p14="http://schemas.microsoft.com/office/powerpoint/2010/main" val="4992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2</a:t>
            </a:fld>
            <a:endParaRPr lang="en-GB"/>
          </a:p>
        </p:txBody>
      </p:sp>
    </p:spTree>
    <p:extLst>
      <p:ext uri="{BB962C8B-B14F-4D97-AF65-F5344CB8AC3E}">
        <p14:creationId xmlns:p14="http://schemas.microsoft.com/office/powerpoint/2010/main" val="1697471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3</a:t>
            </a:fld>
            <a:endParaRPr lang="en-GB"/>
          </a:p>
        </p:txBody>
      </p:sp>
    </p:spTree>
    <p:extLst>
      <p:ext uri="{BB962C8B-B14F-4D97-AF65-F5344CB8AC3E}">
        <p14:creationId xmlns:p14="http://schemas.microsoft.com/office/powerpoint/2010/main" val="2208294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0" indent="0">
              <a:buNone/>
            </a:pPr>
            <a:endParaRPr lang="en-GB" b="0" dirty="0"/>
          </a:p>
          <a:p>
            <a:pPr marL="0" indent="0">
              <a:buNone/>
            </a:pPr>
            <a:r>
              <a:rPr lang="en-GB" b="1" dirty="0"/>
              <a:t>References</a:t>
            </a:r>
          </a:p>
          <a:p>
            <a:pPr marL="241539" indent="-241539">
              <a:buAutoNum type="arabicParenR"/>
            </a:pPr>
            <a:r>
              <a:rPr lang="en-GB" b="0" dirty="0"/>
              <a:t>https://icould.com/</a:t>
            </a:r>
          </a:p>
          <a:p>
            <a:pPr marL="241539" indent="-241539">
              <a:buAutoNum type="arabicParenR"/>
            </a:pPr>
            <a:r>
              <a:rPr lang="en-GB" b="0" dirty="0"/>
              <a:t>https://nationalcareers.service.gov.uk/</a:t>
            </a:r>
          </a:p>
          <a:p>
            <a:pPr marL="241539" indent="-241539">
              <a:buAutoNum type="arabicParenR"/>
            </a:pPr>
            <a:r>
              <a:rPr lang="en-GB" b="0" dirty="0"/>
              <a:t>https://www.careerpilot.org.uk/</a:t>
            </a:r>
          </a:p>
          <a:p>
            <a:pPr marL="241539" indent="-241539">
              <a:buAutoNum type="arabicParenR"/>
            </a:pPr>
            <a:r>
              <a:rPr lang="en-GB" b="0" dirty="0"/>
              <a:t>https://www.bbc.co.uk/bitesize/careers</a:t>
            </a:r>
          </a:p>
          <a:p>
            <a:pPr marL="241539" indent="-241539">
              <a:buAutoNum type="arabicParenR"/>
            </a:pPr>
            <a:r>
              <a:rPr lang="en-GB" b="0" dirty="0"/>
              <a:t>https://www.princes-trust.org.uk/help-for-young-people/who-else/employment/careers-advice</a:t>
            </a:r>
          </a:p>
          <a:p>
            <a:pPr marL="241539" indent="-241539">
              <a:buAutoNum type="arabicParenR"/>
            </a:pPr>
            <a:r>
              <a:rPr lang="en-GB" b="0" dirty="0"/>
              <a:t>https://nationalcareersweek.com/</a:t>
            </a:r>
          </a:p>
          <a:p>
            <a:pPr marL="241539" indent="-241539">
              <a:buAutoNum type="arabicParenR"/>
            </a:pPr>
            <a:r>
              <a:rPr lang="en-GB" b="0" dirty="0"/>
              <a:t>https://launchyourcareer.com/en_UK</a:t>
            </a:r>
          </a:p>
          <a:p>
            <a:pPr marL="241539" indent="-241539">
              <a:buAutoNum type="arabicParenR"/>
            </a:pPr>
            <a:r>
              <a:rPr lang="en-GB" b="0" dirty="0"/>
              <a:t>https://www.coursesonline.co.uk/enneagram-personality-test/</a:t>
            </a:r>
          </a:p>
          <a:p>
            <a:pPr marL="241539" indent="-241539">
              <a:buAutoNum type="arabicParenR"/>
            </a:pPr>
            <a:endParaRPr lang="en-GB" b="0" dirty="0"/>
          </a:p>
        </p:txBody>
      </p:sp>
      <p:sp>
        <p:nvSpPr>
          <p:cNvPr id="4" name="Slide Number Placeholder 3"/>
          <p:cNvSpPr>
            <a:spLocks noGrp="1"/>
          </p:cNvSpPr>
          <p:nvPr>
            <p:ph type="sldNum" sz="quarter" idx="5"/>
          </p:nvPr>
        </p:nvSpPr>
        <p:spPr/>
        <p:txBody>
          <a:bodyPr/>
          <a:lstStyle/>
          <a:p>
            <a:fld id="{2D4D7F6A-D225-4025-99F6-DBD7CE5FF1D4}" type="slidenum">
              <a:rPr lang="en-GB" smtClean="0"/>
              <a:t>4</a:t>
            </a:fld>
            <a:endParaRPr lang="en-GB"/>
          </a:p>
        </p:txBody>
      </p:sp>
    </p:spTree>
    <p:extLst>
      <p:ext uri="{BB962C8B-B14F-4D97-AF65-F5344CB8AC3E}">
        <p14:creationId xmlns:p14="http://schemas.microsoft.com/office/powerpoint/2010/main" val="3271067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5</a:t>
            </a:fld>
            <a:endParaRPr lang="en-GB"/>
          </a:p>
        </p:txBody>
      </p:sp>
    </p:spTree>
    <p:extLst>
      <p:ext uri="{BB962C8B-B14F-4D97-AF65-F5344CB8AC3E}">
        <p14:creationId xmlns:p14="http://schemas.microsoft.com/office/powerpoint/2010/main" val="352892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6</a:t>
            </a:fld>
            <a:endParaRPr lang="en-GB"/>
          </a:p>
        </p:txBody>
      </p:sp>
    </p:spTree>
    <p:extLst>
      <p:ext uri="{BB962C8B-B14F-4D97-AF65-F5344CB8AC3E}">
        <p14:creationId xmlns:p14="http://schemas.microsoft.com/office/powerpoint/2010/main" val="83126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228600" indent="-228600">
              <a:buAutoNum type="arabicParenR"/>
            </a:pPr>
            <a:endParaRPr lang="en-GB" b="0" dirty="0"/>
          </a:p>
          <a:p>
            <a:pPr marL="0" indent="0">
              <a:buNone/>
            </a:pPr>
            <a:r>
              <a:rPr lang="en-GB" b="1" dirty="0"/>
              <a:t>References</a:t>
            </a:r>
          </a:p>
          <a:p>
            <a:pPr marL="228600" indent="-228600">
              <a:buAutoNum type="arabicParenR"/>
            </a:pPr>
            <a:r>
              <a:rPr lang="en-GB" dirty="0"/>
              <a:t>https://www.balfourbeattycareers.com/</a:t>
            </a:r>
          </a:p>
          <a:p>
            <a:pPr marL="228600" indent="-228600">
              <a:buAutoNum type="arabicParenR"/>
            </a:pPr>
            <a:r>
              <a:rPr lang="en-GB" dirty="0"/>
              <a:t>https://www.connectedkerb.com/our-story/</a:t>
            </a:r>
          </a:p>
          <a:p>
            <a:pPr marL="228600" indent="-228600">
              <a:buAutoNum type="arabicParenR"/>
            </a:pPr>
            <a:r>
              <a:rPr lang="en-GB" dirty="0"/>
              <a:t>https://dbe.energy/</a:t>
            </a:r>
          </a:p>
          <a:p>
            <a:pPr marL="228600" indent="-228600">
              <a:buAutoNum type="arabicParenR"/>
            </a:pPr>
            <a:r>
              <a:rPr lang="en-GB" dirty="0"/>
              <a:t>https://www.sav-systems.com/</a:t>
            </a:r>
          </a:p>
          <a:p>
            <a:pPr marL="228600" indent="-228600">
              <a:buAutoNum type="arabicParenR"/>
            </a:pPr>
            <a:r>
              <a:rPr lang="en-GB" dirty="0"/>
              <a:t>https://www.surrey.ac.uk/</a:t>
            </a:r>
          </a:p>
          <a:p>
            <a:pPr marL="228600" indent="-228600">
              <a:buAutoNum type="arabicParenR"/>
            </a:pPr>
            <a:r>
              <a:rPr lang="en-GB" dirty="0"/>
              <a:t>https://www.gordonmurrayautomotive.com/</a:t>
            </a:r>
          </a:p>
          <a:p>
            <a:pPr marL="228600" indent="-228600">
              <a:buAutoNum type="arabicParenR"/>
            </a:pPr>
            <a:r>
              <a:rPr lang="en-GB" dirty="0"/>
              <a:t>https://www.nescot.ac.uk/</a:t>
            </a:r>
          </a:p>
          <a:p>
            <a:pPr marL="228600" indent="-228600">
              <a:buAutoNum type="arabicParenR"/>
            </a:pPr>
            <a:r>
              <a:rPr lang="en-GB" dirty="0"/>
              <a:t>https://www.stark.co.uk/</a:t>
            </a:r>
          </a:p>
          <a:p>
            <a:pPr marL="228600" indent="-228600">
              <a:buAutoNum type="arabicParenR"/>
            </a:pPr>
            <a:r>
              <a:rPr lang="en-GB" dirty="0"/>
              <a:t>https://www.watfordboys.org/</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7</a:t>
            </a:fld>
            <a:endParaRPr lang="en-GB"/>
          </a:p>
        </p:txBody>
      </p:sp>
    </p:spTree>
    <p:extLst>
      <p:ext uri="{BB962C8B-B14F-4D97-AF65-F5344CB8AC3E}">
        <p14:creationId xmlns:p14="http://schemas.microsoft.com/office/powerpoint/2010/main" val="1437829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References:</a:t>
            </a:r>
          </a:p>
          <a:p>
            <a:pPr marL="0" indent="0">
              <a:buNone/>
            </a:pPr>
            <a:r>
              <a:rPr lang="en-GB" b="0" dirty="0"/>
              <a:t>1) https://www.surreycc.gov.uk/community/climate-change/businesses/green-careers/courses-and-skills#linksresources/</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8</a:t>
            </a:fld>
            <a:endParaRPr lang="en-GB"/>
          </a:p>
        </p:txBody>
      </p:sp>
    </p:spTree>
    <p:extLst>
      <p:ext uri="{BB962C8B-B14F-4D97-AF65-F5344CB8AC3E}">
        <p14:creationId xmlns:p14="http://schemas.microsoft.com/office/powerpoint/2010/main" val="584216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0" dirty="0"/>
              <a:t>References:</a:t>
            </a:r>
          </a:p>
          <a:p>
            <a:pPr marL="0" indent="0">
              <a:buNone/>
            </a:pPr>
            <a:r>
              <a:rPr lang="en-GB" b="0" dirty="0"/>
              <a:t>1) https://www.surreycc.gov.uk/community/climate-change/businesses/green-careers/courses-and-skills#linksresources/</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9</a:t>
            </a:fld>
            <a:endParaRPr lang="en-GB"/>
          </a:p>
        </p:txBody>
      </p:sp>
    </p:spTree>
    <p:extLst>
      <p:ext uri="{BB962C8B-B14F-4D97-AF65-F5344CB8AC3E}">
        <p14:creationId xmlns:p14="http://schemas.microsoft.com/office/powerpoint/2010/main" val="177213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333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90276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74817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12371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36756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2784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EFB8CB-4E78-4957-9A3D-9336940B6F72}" type="datetimeFigureOut">
              <a:rPr lang="en-GB" smtClean="0"/>
              <a:t>28/06/2023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65082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EFB8CB-4E78-4957-9A3D-9336940B6F72}" type="datetimeFigureOut">
              <a:rPr lang="en-GB" smtClean="0"/>
              <a:t>28/06/2023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7399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FB8CB-4E78-4957-9A3D-9336940B6F72}" type="datetimeFigureOut">
              <a:rPr lang="en-GB" smtClean="0"/>
              <a:t>28/06/2023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89091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145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83703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6869">
                <a:alpha val="43000"/>
                <a:lumMod val="99000"/>
                <a:lumOff val="1000"/>
              </a:srgbClr>
            </a:gs>
            <a:gs pos="100000">
              <a:srgbClr val="2B6890">
                <a:alpha val="43000"/>
              </a:srgbClr>
            </a:gs>
          </a:gsLst>
          <a:lin ang="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FB8CB-4E78-4957-9A3D-9336940B6F72}" type="datetimeFigureOut">
              <a:rPr lang="en-GB" smtClean="0"/>
              <a:t>28/06/2023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2F1F6-3997-40BB-961E-EF688B19835E}" type="slidenum">
              <a:rPr lang="en-GB" smtClean="0"/>
              <a:t>‹#›</a:t>
            </a:fld>
            <a:endParaRPr lang="en-GB"/>
          </a:p>
        </p:txBody>
      </p:sp>
    </p:spTree>
    <p:extLst>
      <p:ext uri="{BB962C8B-B14F-4D97-AF65-F5344CB8AC3E}">
        <p14:creationId xmlns:p14="http://schemas.microsoft.com/office/powerpoint/2010/main" val="2122682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surreycc.gov.uk/community/climate-change/businesses/green-careers/courses-and-skills#linksresource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rinces-trust.org.uk/help-for-young-people/who-else/employment/careers-advice" TargetMode="External"/><Relationship Id="rId3" Type="http://schemas.openxmlformats.org/officeDocument/2006/relationships/image" Target="../media/image6.png"/><Relationship Id="rId7" Type="http://schemas.openxmlformats.org/officeDocument/2006/relationships/hyperlink" Target="https://www.coursesonline.co.uk/enneagram-personality-test/" TargetMode="External"/><Relationship Id="rId12"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launchyourcareer.com/en_UK" TargetMode="External"/><Relationship Id="rId11" Type="http://schemas.openxmlformats.org/officeDocument/2006/relationships/hyperlink" Target="https://nationalcareers.service.gov.uk/" TargetMode="External"/><Relationship Id="rId5" Type="http://schemas.openxmlformats.org/officeDocument/2006/relationships/hyperlink" Target="https://www.bbc.co.uk/bitesize/careers" TargetMode="External"/><Relationship Id="rId10" Type="http://schemas.openxmlformats.org/officeDocument/2006/relationships/hyperlink" Target="https://nationalcareersweek.com/" TargetMode="External"/><Relationship Id="rId4" Type="http://schemas.openxmlformats.org/officeDocument/2006/relationships/hyperlink" Target="https://icould.com/" TargetMode="External"/><Relationship Id="rId9" Type="http://schemas.openxmlformats.org/officeDocument/2006/relationships/hyperlink" Target="https://www.careerpilot.org.uk/"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surreywildlifetrust.org/support-us/volunteer" TargetMode="External"/><Relationship Id="rId13" Type="http://schemas.openxmlformats.org/officeDocument/2006/relationships/image" Target="../media/image7.png"/><Relationship Id="rId3" Type="http://schemas.openxmlformats.org/officeDocument/2006/relationships/hyperlink" Target="https://www.surreycc.gov.uk/community/voluntary-community-and-faith-sector/be-a-volunteer/search-for-volunteering-opportunities-online" TargetMode="External"/><Relationship Id="rId7" Type="http://schemas.openxmlformats.org/officeDocument/2006/relationships/hyperlink" Target="https://getvolunteering.co.uk/places/surrey/guildford" TargetMode="External"/><Relationship Id="rId12"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voluntaryactionsws.org.uk/volunteering/i-want-to-volunteer/" TargetMode="External"/><Relationship Id="rId11" Type="http://schemas.openxmlformats.org/officeDocument/2006/relationships/hyperlink" Target="https://www.mypocketskill.com/" TargetMode="External"/><Relationship Id="rId5" Type="http://schemas.openxmlformats.org/officeDocument/2006/relationships/hyperlink" Target="https://www.centralsurreyvoluntaryaction.co.uk/volunteering" TargetMode="External"/><Relationship Id="rId10" Type="http://schemas.openxmlformats.org/officeDocument/2006/relationships/hyperlink" Target="https://doit.life/volunteer/i-want-to-volunteer" TargetMode="External"/><Relationship Id="rId4" Type="http://schemas.openxmlformats.org/officeDocument/2006/relationships/hyperlink" Target="https://www.surreyvolunteering.com/" TargetMode="External"/><Relationship Id="rId9" Type="http://schemas.openxmlformats.org/officeDocument/2006/relationships/hyperlink" Target="https://www.nationaltrust.org.uk/visit/surrey/volunteerin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uccessatschool.org/jobscourses" TargetMode="External"/><Relationship Id="rId13" Type="http://schemas.openxmlformats.org/officeDocument/2006/relationships/hyperlink" Target="https://careerfinder.ucas.com/jobs/apprenticeship/surrey/" TargetMode="External"/><Relationship Id="rId18" Type="http://schemas.openxmlformats.org/officeDocument/2006/relationships/image" Target="../media/image7.png"/><Relationship Id="rId3" Type="http://schemas.openxmlformats.org/officeDocument/2006/relationships/hyperlink" Target="https://www.gov.uk/apply-apprenticeship" TargetMode="External"/><Relationship Id="rId7" Type="http://schemas.openxmlformats.org/officeDocument/2006/relationships/hyperlink" Target="https://www.allaboutschoolleavers.co.uk/" TargetMode="External"/><Relationship Id="rId12" Type="http://schemas.openxmlformats.org/officeDocument/2006/relationships/hyperlink" Target="https://www.notgoingtouni.co.uk/" TargetMode="External"/><Relationship Id="rId17" Type="http://schemas.openxmlformats.org/officeDocument/2006/relationships/image" Target="../media/image6.png"/><Relationship Id="rId2" Type="http://schemas.openxmlformats.org/officeDocument/2006/relationships/notesSlide" Target="../notesSlides/notesSlide6.xml"/><Relationship Id="rId16" Type="http://schemas.openxmlformats.org/officeDocument/2006/relationships/hyperlink" Target="https://www.findapprenticeships.co.uk/location/apprenticeships-in-surrey/" TargetMode="External"/><Relationship Id="rId1" Type="http://schemas.openxmlformats.org/officeDocument/2006/relationships/slideLayout" Target="../slideLayouts/slideLayout2.xml"/><Relationship Id="rId6" Type="http://schemas.openxmlformats.org/officeDocument/2006/relationships/hyperlink" Target="https://www.studentladder.co.uk/apprenticeships/" TargetMode="External"/><Relationship Id="rId11" Type="http://schemas.openxmlformats.org/officeDocument/2006/relationships/hyperlink" Target="https://www.ratemyapprenticeship.co.uk/search?show=jobs" TargetMode="External"/><Relationship Id="rId5" Type="http://schemas.openxmlformats.org/officeDocument/2006/relationships/hyperlink" Target="https://careermap.co.uk/" TargetMode="External"/><Relationship Id="rId15" Type="http://schemas.openxmlformats.org/officeDocument/2006/relationships/hyperlink" Target="https://www.reed.co.uk/jobs/apprenticeships-jobs-in-surrey" TargetMode="External"/><Relationship Id="rId10" Type="http://schemas.openxmlformats.org/officeDocument/2006/relationships/hyperlink" Target="https://www.getmyfirstjob.co.uk/" TargetMode="External"/><Relationship Id="rId4" Type="http://schemas.openxmlformats.org/officeDocument/2006/relationships/hyperlink" Target="https://amazingapprenticeships.com/vacancy-snapshot-offers-latest-in-apprenticeship-vacancies/" TargetMode="External"/><Relationship Id="rId9" Type="http://schemas.openxmlformats.org/officeDocument/2006/relationships/hyperlink" Target="https://formthefuture.org.uk/apprenticeship-search/" TargetMode="External"/><Relationship Id="rId14" Type="http://schemas.openxmlformats.org/officeDocument/2006/relationships/hyperlink" Target="https://uk.indeed.com/Apprenticeships-jobs-in-Surrey?vjk=c4ea1948a565eb3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gordonmurrayautomotive.com/" TargetMode="External"/><Relationship Id="rId3" Type="http://schemas.openxmlformats.org/officeDocument/2006/relationships/hyperlink" Target="https://www.balfourbeattycareers.com/" TargetMode="External"/><Relationship Id="rId7" Type="http://schemas.openxmlformats.org/officeDocument/2006/relationships/hyperlink" Target="https://www.surrey.ac.uk/" TargetMode="External"/><Relationship Id="rId12"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sav-systems.com/" TargetMode="External"/><Relationship Id="rId11" Type="http://schemas.openxmlformats.org/officeDocument/2006/relationships/image" Target="../media/image6.png"/><Relationship Id="rId5" Type="http://schemas.openxmlformats.org/officeDocument/2006/relationships/hyperlink" Target="https://dbe.energy/" TargetMode="External"/><Relationship Id="rId10" Type="http://schemas.openxmlformats.org/officeDocument/2006/relationships/hyperlink" Target="https://www.stark.co.uk/" TargetMode="External"/><Relationship Id="rId4" Type="http://schemas.openxmlformats.org/officeDocument/2006/relationships/hyperlink" Target="https://www.connectedkerb.com/our-story/" TargetMode="External"/><Relationship Id="rId9" Type="http://schemas.openxmlformats.org/officeDocument/2006/relationships/hyperlink" Target="https://www.nescot.ac.uk/"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nescot.ac.uk/find-your-course/" TargetMode="External"/><Relationship Id="rId3" Type="http://schemas.openxmlformats.org/officeDocument/2006/relationships/image" Target="../media/image6.png"/><Relationship Id="rId7" Type="http://schemas.openxmlformats.org/officeDocument/2006/relationships/hyperlink" Target="https://guildford.activatelearning.ac.uk/cours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esc.ac.uk/full-time/full-time-course-areas" TargetMode="External"/><Relationship Id="rId5" Type="http://schemas.openxmlformats.org/officeDocument/2006/relationships/hyperlink" Target="https://www.brooklands.ac.uk/courses/" TargetMode="External"/><Relationship Id="rId4" Type="http://schemas.openxmlformats.org/officeDocument/2006/relationships/image" Target="../media/image7.png"/><Relationship Id="rId9" Type="http://schemas.openxmlformats.org/officeDocument/2006/relationships/hyperlink" Target="https://www.reigate.ac.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royalholloway.ac.uk/ug-prospectus/" TargetMode="External"/><Relationship Id="rId5" Type="http://schemas.openxmlformats.org/officeDocument/2006/relationships/hyperlink" Target="https://www.surrey.ac.uk/subjects"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A9A9"/>
        </a:solidFill>
        <a:effectLst/>
      </p:bgPr>
    </p:bg>
    <p:spTree>
      <p:nvGrpSpPr>
        <p:cNvPr id="1" name=""/>
        <p:cNvGrpSpPr/>
        <p:nvPr/>
      </p:nvGrpSpPr>
      <p:grpSpPr>
        <a:xfrm>
          <a:off x="0" y="0"/>
          <a:ext cx="0" cy="0"/>
          <a:chOff x="0" y="0"/>
          <a:chExt cx="0" cy="0"/>
        </a:xfrm>
      </p:grpSpPr>
      <p:pic>
        <p:nvPicPr>
          <p:cNvPr id="5" name="Picture 4" descr="A black and white sign with white text&#10;&#10;Description automatically generated with low confidence">
            <a:extLst>
              <a:ext uri="{FF2B5EF4-FFF2-40B4-BE49-F238E27FC236}">
                <a16:creationId xmlns:a16="http://schemas.microsoft.com/office/drawing/2014/main" id="{F7F8FD64-AF60-02F2-0E87-9D3D5A5C8C0D}"/>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48170" y="378408"/>
            <a:ext cx="3782766" cy="1241711"/>
          </a:xfrm>
          <a:prstGeom prst="rect">
            <a:avLst/>
          </a:prstGeom>
        </p:spPr>
      </p:pic>
      <p:pic>
        <p:nvPicPr>
          <p:cNvPr id="7" name="Picture 6" descr="A white logo with a leaf&#10;&#10;Description automatically generated with low confidence">
            <a:extLst>
              <a:ext uri="{FF2B5EF4-FFF2-40B4-BE49-F238E27FC236}">
                <a16:creationId xmlns:a16="http://schemas.microsoft.com/office/drawing/2014/main" id="{BB42BCEB-EB40-CA1E-2E83-B393331BB05C}"/>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419131" y="378407"/>
            <a:ext cx="1376699" cy="1241712"/>
          </a:xfrm>
          <a:prstGeom prst="rect">
            <a:avLst/>
          </a:prstGeom>
        </p:spPr>
      </p:pic>
      <p:sp>
        <p:nvSpPr>
          <p:cNvPr id="2" name="Slide Number Placeholder 1">
            <a:extLst>
              <a:ext uri="{FF2B5EF4-FFF2-40B4-BE49-F238E27FC236}">
                <a16:creationId xmlns:a16="http://schemas.microsoft.com/office/drawing/2014/main" id="{247F73A0-37C2-714D-4D98-D1F9180FA130}"/>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12" name="Subtitle 2">
            <a:extLst>
              <a:ext uri="{FF2B5EF4-FFF2-40B4-BE49-F238E27FC236}">
                <a16:creationId xmlns:a16="http://schemas.microsoft.com/office/drawing/2014/main" id="{3D2B851E-02AD-4FFA-2FA1-D6E81EEE155A}"/>
              </a:ext>
            </a:extLst>
          </p:cNvPr>
          <p:cNvSpPr>
            <a:spLocks noGrp="1"/>
          </p:cNvSpPr>
          <p:nvPr>
            <p:ph type="subTitle" idx="1"/>
          </p:nvPr>
        </p:nvSpPr>
        <p:spPr>
          <a:xfrm>
            <a:off x="1143000" y="2484708"/>
            <a:ext cx="6858000" cy="1241711"/>
          </a:xfrm>
        </p:spPr>
        <p:txBody>
          <a:bodyPr>
            <a:normAutofit/>
          </a:bodyPr>
          <a:lstStyle/>
          <a:p>
            <a:r>
              <a:rPr lang="en-GB" sz="3600" b="1" dirty="0">
                <a:latin typeface="Century Gothic" panose="020B0502020202020204" pitchFamily="34" charset="0"/>
              </a:rPr>
              <a:t>Jobs That Can Save the Planet</a:t>
            </a:r>
          </a:p>
          <a:p>
            <a:r>
              <a:rPr lang="en-GB" sz="3600" b="1" dirty="0">
                <a:latin typeface="Century Gothic" panose="020B0502020202020204" pitchFamily="34" charset="0"/>
              </a:rPr>
              <a:t>KS4 Lesson Plan</a:t>
            </a:r>
          </a:p>
        </p:txBody>
      </p:sp>
      <p:grpSp>
        <p:nvGrpSpPr>
          <p:cNvPr id="13" name="Group 12">
            <a:extLst>
              <a:ext uri="{FF2B5EF4-FFF2-40B4-BE49-F238E27FC236}">
                <a16:creationId xmlns:a16="http://schemas.microsoft.com/office/drawing/2014/main" id="{21726DA8-046F-9CB3-A17A-7F99541808DD}"/>
              </a:ext>
            </a:extLst>
          </p:cNvPr>
          <p:cNvGrpSpPr/>
          <p:nvPr/>
        </p:nvGrpSpPr>
        <p:grpSpPr>
          <a:xfrm>
            <a:off x="1036520" y="4591289"/>
            <a:ext cx="7070960" cy="791711"/>
            <a:chOff x="1036520" y="4487062"/>
            <a:chExt cx="7070960" cy="791711"/>
          </a:xfrm>
        </p:grpSpPr>
        <p:pic>
          <p:nvPicPr>
            <p:cNvPr id="14" name="Picture 13" descr="A picture containing screenshot, graphics, font, graphic design&#10;&#10;Description automatically generated">
              <a:extLst>
                <a:ext uri="{FF2B5EF4-FFF2-40B4-BE49-F238E27FC236}">
                  <a16:creationId xmlns:a16="http://schemas.microsoft.com/office/drawing/2014/main" id="{C12E11DC-90D9-A1CE-596C-BB610CA31EF8}"/>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151035" y="4655126"/>
              <a:ext cx="3017554" cy="455584"/>
            </a:xfrm>
            <a:prstGeom prst="rect">
              <a:avLst/>
            </a:prstGeom>
          </p:spPr>
        </p:pic>
        <p:pic>
          <p:nvPicPr>
            <p:cNvPr id="15" name="Picture 14">
              <a:extLst>
                <a:ext uri="{FF2B5EF4-FFF2-40B4-BE49-F238E27FC236}">
                  <a16:creationId xmlns:a16="http://schemas.microsoft.com/office/drawing/2014/main" id="{B01F0604-DC92-702D-1C11-AF0E66E72F1B}"/>
                </a:ext>
              </a:extLst>
            </p:cNvPr>
            <p:cNvPicPr>
              <a:picLocks noChangeAspect="1"/>
            </p:cNvPicPr>
            <p:nvPr/>
          </p:nvPicPr>
          <p:blipFill>
            <a:blip r:embed="rId6"/>
            <a:stretch>
              <a:fillRect/>
            </a:stretch>
          </p:blipFill>
          <p:spPr>
            <a:xfrm>
              <a:off x="7044449" y="4487062"/>
              <a:ext cx="1063031" cy="791711"/>
            </a:xfrm>
            <a:prstGeom prst="rect">
              <a:avLst/>
            </a:prstGeom>
          </p:spPr>
        </p:pic>
        <p:sp>
          <p:nvSpPr>
            <p:cNvPr id="16" name="TextBox 15">
              <a:extLst>
                <a:ext uri="{FF2B5EF4-FFF2-40B4-BE49-F238E27FC236}">
                  <a16:creationId xmlns:a16="http://schemas.microsoft.com/office/drawing/2014/main" id="{9EB8E40B-2A79-AC90-A9B2-AD585B41C0C5}"/>
                </a:ext>
              </a:extLst>
            </p:cNvPr>
            <p:cNvSpPr txBox="1"/>
            <p:nvPr/>
          </p:nvSpPr>
          <p:spPr>
            <a:xfrm>
              <a:off x="1036520" y="4713641"/>
              <a:ext cx="2074773" cy="338554"/>
            </a:xfrm>
            <a:prstGeom prst="rect">
              <a:avLst/>
            </a:prstGeom>
            <a:noFill/>
          </p:spPr>
          <p:txBody>
            <a:bodyPr wrap="square" rtlCol="0">
              <a:spAutoFit/>
            </a:bodyPr>
            <a:lstStyle/>
            <a:p>
              <a:pPr algn="ctr"/>
              <a:r>
                <a:rPr lang="en-GB" sz="1600" i="1" dirty="0">
                  <a:latin typeface="Century Gothic" panose="020B0502020202020204" pitchFamily="34" charset="0"/>
                </a:rPr>
                <a:t>In association with</a:t>
              </a:r>
            </a:p>
          </p:txBody>
        </p:sp>
        <p:sp>
          <p:nvSpPr>
            <p:cNvPr id="17" name="TextBox 16">
              <a:extLst>
                <a:ext uri="{FF2B5EF4-FFF2-40B4-BE49-F238E27FC236}">
                  <a16:creationId xmlns:a16="http://schemas.microsoft.com/office/drawing/2014/main" id="{DB6E2EE5-5485-3006-73E3-5D6790293811}"/>
                </a:ext>
              </a:extLst>
            </p:cNvPr>
            <p:cNvSpPr txBox="1"/>
            <p:nvPr/>
          </p:nvSpPr>
          <p:spPr>
            <a:xfrm>
              <a:off x="6208331" y="4713641"/>
              <a:ext cx="796376" cy="338554"/>
            </a:xfrm>
            <a:prstGeom prst="rect">
              <a:avLst/>
            </a:prstGeom>
            <a:noFill/>
          </p:spPr>
          <p:txBody>
            <a:bodyPr wrap="square" rtlCol="0">
              <a:spAutoFit/>
            </a:bodyPr>
            <a:lstStyle/>
            <a:p>
              <a:pPr algn="ctr"/>
              <a:r>
                <a:rPr lang="en-GB" sz="1600" i="1" dirty="0">
                  <a:latin typeface="Century Gothic" panose="020B0502020202020204" pitchFamily="34" charset="0"/>
                </a:rPr>
                <a:t>and</a:t>
              </a:r>
            </a:p>
          </p:txBody>
        </p:sp>
      </p:grpSp>
      <p:pic>
        <p:nvPicPr>
          <p:cNvPr id="3" name="Picture 2" descr="A picture containing text, font, graphics, screenshot&#10;&#10;Description automatically generated">
            <a:extLst>
              <a:ext uri="{FF2B5EF4-FFF2-40B4-BE49-F238E27FC236}">
                <a16:creationId xmlns:a16="http://schemas.microsoft.com/office/drawing/2014/main" id="{8B0EB720-0013-5E76-21CB-467C77FB5E7B}"/>
              </a:ext>
            </a:extLst>
          </p:cNvPr>
          <p:cNvPicPr>
            <a:picLocks noChangeAspect="1"/>
          </p:cNvPicPr>
          <p:nvPr/>
        </p:nvPicPr>
        <p:blipFill>
          <a:blip r:embed="rId7">
            <a:extLst>
              <a:ext uri="{28A0092B-C50C-407E-A947-70E740481C1C}">
                <a14:useLocalDpi xmlns:a14="http://schemas.microsoft.com/office/drawing/2010/main"/>
              </a:ext>
            </a:extLst>
          </a:blip>
          <a:stretch>
            <a:fillRect/>
          </a:stretch>
        </p:blipFill>
        <p:spPr>
          <a:xfrm>
            <a:off x="14982" y="4990011"/>
            <a:ext cx="5379095" cy="2272992"/>
          </a:xfrm>
          <a:prstGeom prst="rect">
            <a:avLst/>
          </a:prstGeom>
        </p:spPr>
      </p:pic>
    </p:spTree>
    <p:extLst>
      <p:ext uri="{BB962C8B-B14F-4D97-AF65-F5344CB8AC3E}">
        <p14:creationId xmlns:p14="http://schemas.microsoft.com/office/powerpoint/2010/main" val="185949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12254"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1">
            <a:extLst>
              <a:ext uri="{FF2B5EF4-FFF2-40B4-BE49-F238E27FC236}">
                <a16:creationId xmlns:a16="http://schemas.microsoft.com/office/drawing/2014/main" id="{567998D8-E9E9-5EBB-D6D2-0D0BA429DCBF}"/>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28;p2">
            <a:extLst>
              <a:ext uri="{FF2B5EF4-FFF2-40B4-BE49-F238E27FC236}">
                <a16:creationId xmlns:a16="http://schemas.microsoft.com/office/drawing/2014/main" id="{EC36D4DD-E44F-917F-33AB-57637CEE5C89}"/>
              </a:ext>
            </a:extLst>
          </p:cNvPr>
          <p:cNvSpPr/>
          <p:nvPr/>
        </p:nvSpPr>
        <p:spPr>
          <a:xfrm>
            <a:off x="109163" y="233869"/>
            <a:ext cx="7759105"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625"/>
              <a:buFont typeface="Century Gothic"/>
              <a:buNone/>
            </a:pPr>
            <a:r>
              <a:rPr lang="en-GB" sz="2500" b="1" i="0" u="none" strike="noStrike" cap="none" dirty="0">
                <a:solidFill>
                  <a:schemeClr val="bg1"/>
                </a:solidFill>
                <a:latin typeface="Century Gothic"/>
                <a:ea typeface="Century Gothic"/>
                <a:cs typeface="Century Gothic"/>
                <a:sym typeface="Century Gothic"/>
              </a:rPr>
              <a:t>KS4 Lesson Plan (30-45 mins)</a:t>
            </a:r>
            <a:endParaRPr dirty="0">
              <a:solidFill>
                <a:schemeClr val="bg1"/>
              </a:solidFill>
            </a:endParaRPr>
          </a:p>
        </p:txBody>
      </p:sp>
      <p:graphicFrame>
        <p:nvGraphicFramePr>
          <p:cNvPr id="6" name="Google Shape;329;p2">
            <a:extLst>
              <a:ext uri="{FF2B5EF4-FFF2-40B4-BE49-F238E27FC236}">
                <a16:creationId xmlns:a16="http://schemas.microsoft.com/office/drawing/2014/main" id="{5A09C945-2809-2B21-E165-31D003248903}"/>
              </a:ext>
            </a:extLst>
          </p:cNvPr>
          <p:cNvGraphicFramePr/>
          <p:nvPr>
            <p:extLst>
              <p:ext uri="{D42A27DB-BD31-4B8C-83A1-F6EECF244321}">
                <p14:modId xmlns:p14="http://schemas.microsoft.com/office/powerpoint/2010/main" val="4056184651"/>
              </p:ext>
            </p:extLst>
          </p:nvPr>
        </p:nvGraphicFramePr>
        <p:xfrm>
          <a:off x="238421" y="1484357"/>
          <a:ext cx="8642650" cy="4907082"/>
        </p:xfrm>
        <a:graphic>
          <a:graphicData uri="http://schemas.openxmlformats.org/drawingml/2006/table">
            <a:tbl>
              <a:tblPr>
                <a:noFill/>
              </a:tblPr>
              <a:tblGrid>
                <a:gridCol w="662187">
                  <a:extLst>
                    <a:ext uri="{9D8B030D-6E8A-4147-A177-3AD203B41FA5}">
                      <a16:colId xmlns:a16="http://schemas.microsoft.com/office/drawing/2014/main" val="20000"/>
                    </a:ext>
                  </a:extLst>
                </a:gridCol>
                <a:gridCol w="1400653">
                  <a:extLst>
                    <a:ext uri="{9D8B030D-6E8A-4147-A177-3AD203B41FA5}">
                      <a16:colId xmlns:a16="http://schemas.microsoft.com/office/drawing/2014/main" val="20001"/>
                    </a:ext>
                  </a:extLst>
                </a:gridCol>
                <a:gridCol w="882869">
                  <a:extLst>
                    <a:ext uri="{9D8B030D-6E8A-4147-A177-3AD203B41FA5}">
                      <a16:colId xmlns:a16="http://schemas.microsoft.com/office/drawing/2014/main" val="20002"/>
                    </a:ext>
                  </a:extLst>
                </a:gridCol>
                <a:gridCol w="5696941">
                  <a:extLst>
                    <a:ext uri="{9D8B030D-6E8A-4147-A177-3AD203B41FA5}">
                      <a16:colId xmlns:a16="http://schemas.microsoft.com/office/drawing/2014/main" val="20003"/>
                    </a:ext>
                  </a:extLst>
                </a:gridCol>
              </a:tblGrid>
              <a:tr h="515082">
                <a:tc>
                  <a:txBody>
                    <a:bodyPr/>
                    <a:lstStyle/>
                    <a:p>
                      <a:pPr marL="0" marR="0" lvl="0" indent="0" algn="ctr" rtl="0">
                        <a:spcBef>
                          <a:spcPts val="0"/>
                        </a:spcBef>
                        <a:spcAft>
                          <a:spcPts val="0"/>
                        </a:spcAft>
                        <a:buClr>
                          <a:schemeClr val="dk1"/>
                        </a:buClr>
                        <a:buSzPts val="1000"/>
                        <a:buFont typeface="Century Gothic"/>
                        <a:buNone/>
                      </a:pPr>
                      <a:r>
                        <a:rPr lang="en-GB" sz="1600" b="1" u="none" strike="noStrike" cap="none" dirty="0">
                          <a:solidFill>
                            <a:schemeClr val="bg1"/>
                          </a:solidFill>
                          <a:latin typeface="Century Gothic" panose="020B0502020202020204" pitchFamily="34" charset="0"/>
                          <a:ea typeface="Century Gothic"/>
                          <a:cs typeface="Century Gothic"/>
                          <a:sym typeface="Century Gothic"/>
                        </a:rPr>
                        <a:t>Time</a:t>
                      </a:r>
                      <a:endParaRPr sz="1600" b="1" u="none" strike="noStrike" cap="none" dirty="0">
                        <a:solidFill>
                          <a:schemeClr val="bg1"/>
                        </a:solidFill>
                        <a:latin typeface="Century Gothic" panose="020B0502020202020204" pitchFamily="34" charset="0"/>
                        <a:ea typeface="Century Gothic"/>
                        <a:cs typeface="Century Gothic"/>
                        <a:sym typeface="Century Gothic"/>
                      </a:endParaRPr>
                    </a:p>
                  </a:txBody>
                  <a:tcPr marL="91450" marR="91450" marT="45725" marB="45725" anchor="ctr">
                    <a:solidFill>
                      <a:srgbClr val="07A9A9"/>
                    </a:solidFill>
                  </a:tcPr>
                </a:tc>
                <a:tc>
                  <a:txBody>
                    <a:bodyPr/>
                    <a:lstStyle/>
                    <a:p>
                      <a:pPr marL="0" marR="0" lvl="0" indent="0" algn="ctr" rtl="0">
                        <a:spcBef>
                          <a:spcPts val="0"/>
                        </a:spcBef>
                        <a:spcAft>
                          <a:spcPts val="0"/>
                        </a:spcAft>
                        <a:buClr>
                          <a:schemeClr val="dk1"/>
                        </a:buClr>
                        <a:buSzPts val="1000"/>
                        <a:buFont typeface="Century Gothic"/>
                        <a:buNone/>
                      </a:pPr>
                      <a:r>
                        <a:rPr lang="en-GB" sz="1600" b="1" u="none" strike="noStrike" cap="none" dirty="0">
                          <a:solidFill>
                            <a:schemeClr val="bg1"/>
                          </a:solidFill>
                          <a:latin typeface="Century Gothic" panose="020B0502020202020204" pitchFamily="34" charset="0"/>
                          <a:ea typeface="Century Gothic"/>
                          <a:cs typeface="Century Gothic"/>
                          <a:sym typeface="Century Gothic"/>
                        </a:rPr>
                        <a:t>Objective </a:t>
                      </a:r>
                      <a:endParaRPr sz="16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0" marB="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600" b="1" u="none" strike="noStrike" cap="none" dirty="0">
                          <a:solidFill>
                            <a:schemeClr val="bg1"/>
                          </a:solidFill>
                          <a:latin typeface="Century Gothic" panose="020B0502020202020204" pitchFamily="34" charset="0"/>
                          <a:ea typeface="Century Gothic"/>
                          <a:cs typeface="Century Gothic"/>
                          <a:sym typeface="Century Gothic"/>
                        </a:rPr>
                        <a:t>Group</a:t>
                      </a:r>
                      <a:endParaRPr sz="16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600" b="1" u="none" strike="noStrike" cap="none" dirty="0">
                          <a:solidFill>
                            <a:schemeClr val="bg1"/>
                          </a:solidFill>
                          <a:latin typeface="Century Gothic" panose="020B0502020202020204" pitchFamily="34" charset="0"/>
                          <a:ea typeface="Century Gothic"/>
                          <a:cs typeface="Century Gothic"/>
                          <a:sym typeface="Century Gothic"/>
                        </a:rPr>
                        <a:t>Task</a:t>
                      </a:r>
                      <a:endParaRPr sz="16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extLst>
                  <a:ext uri="{0D108BD9-81ED-4DB2-BD59-A6C34878D82A}">
                    <a16:rowId xmlns:a16="http://schemas.microsoft.com/office/drawing/2014/main" val="10000"/>
                  </a:ext>
                </a:extLst>
              </a:tr>
              <a:tr h="720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6-10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1. What do you know about climate change?</a:t>
                      </a: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Pair</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dirty="0">
                          <a:solidFill>
                            <a:schemeClr val="tx1"/>
                          </a:solidFill>
                          <a:latin typeface="Century Gothic" panose="020B0502020202020204" pitchFamily="34" charset="0"/>
                        </a:rPr>
                        <a:t>Students review what climate change is and how it happens.  If you are confident that your students understand this, you can move straight on to Section 2 and The WOW Show film.  </a:t>
                      </a:r>
                      <a:endParaRPr sz="1200" dirty="0">
                        <a:solidFill>
                          <a:schemeClr val="tx1"/>
                        </a:solidFill>
                        <a:latin typeface="Century Gothic" panose="020B0502020202020204" pitchFamily="34" charset="0"/>
                      </a:endParaRPr>
                    </a:p>
                  </a:txBody>
                  <a:tcPr marL="32150" marR="32150" marT="0" marB="0" anchor="ctr">
                    <a:solidFill>
                      <a:srgbClr val="E0B66F"/>
                    </a:solidFill>
                  </a:tcPr>
                </a:tc>
                <a:extLst>
                  <a:ext uri="{0D108BD9-81ED-4DB2-BD59-A6C34878D82A}">
                    <a16:rowId xmlns:a16="http://schemas.microsoft.com/office/drawing/2014/main" val="1802768587"/>
                  </a:ext>
                </a:extLst>
              </a:tr>
              <a:tr h="720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12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2. Careers that can save the planet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watch The WOW Show film which shows a selection of green careers and highlights the roles in energy, transport and construction that are working towards saving the planet.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10001"/>
                  </a:ext>
                </a:extLst>
              </a:tr>
              <a:tr h="720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4-8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3. What are green careers?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discuss the term “green careers” and what that means to them. They also reflect on what parts of the film particularly interested them and why.</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E0B66F"/>
                    </a:solidFill>
                  </a:tcPr>
                </a:tc>
                <a:extLst>
                  <a:ext uri="{0D108BD9-81ED-4DB2-BD59-A6C34878D82A}">
                    <a16:rowId xmlns:a16="http://schemas.microsoft.com/office/drawing/2014/main" val="10002"/>
                  </a:ext>
                </a:extLst>
              </a:tr>
              <a:tr h="504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5-7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4. Why are they important?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spcBef>
                          <a:spcPts val="0"/>
                        </a:spcBef>
                        <a:spcAft>
                          <a:spcPts val="0"/>
                        </a:spcAft>
                        <a:buClr>
                          <a:schemeClr val="lt1"/>
                        </a:buClr>
                        <a:buSzPts val="1000"/>
                        <a:buFont typeface="Century Gothic"/>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Individual/Pair</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tc>
                  <a:txBody>
                    <a:bodyPr/>
                    <a:lstStyle/>
                    <a:p>
                      <a:pPr marL="0" marR="0" lvl="0" indent="0" algn="l" rtl="0">
                        <a:spcBef>
                          <a:spcPts val="0"/>
                        </a:spcBef>
                        <a:spcAft>
                          <a:spcPts val="0"/>
                        </a:spcAft>
                        <a:buClr>
                          <a:schemeClr val="lt1"/>
                        </a:buClr>
                        <a:buSzPts val="1000"/>
                        <a:buFont typeface="Century Gothic"/>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 careers discussed in the film and how they can help with carbon emissions and climate change.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10003"/>
                  </a:ext>
                </a:extLst>
              </a:tr>
              <a:tr h="504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5-10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 Which skills do you need?</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their own skills and then what skills are needed for the careers they saw in the film.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5"/>
                  </a:ext>
                </a:extLst>
              </a:tr>
              <a:tr h="720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5-8 mins</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6. Thinking about your future</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Students think about the pathways into careers they are interested in by watching a video and discussing the different options available.</a:t>
                      </a:r>
                    </a:p>
                  </a:txBody>
                  <a:tcPr marL="32150" marR="32150" marT="0" marB="0" anchor="ctr">
                    <a:solidFill>
                      <a:srgbClr val="6BA9D3"/>
                    </a:solidFill>
                  </a:tcPr>
                </a:tc>
                <a:extLst>
                  <a:ext uri="{0D108BD9-81ED-4DB2-BD59-A6C34878D82A}">
                    <a16:rowId xmlns:a16="http://schemas.microsoft.com/office/drawing/2014/main" val="10006"/>
                  </a:ext>
                </a:extLst>
              </a:tr>
              <a:tr h="504000">
                <a:tc>
                  <a:txBody>
                    <a:bodyPr/>
                    <a:lstStyle/>
                    <a:p>
                      <a:pPr marL="0" marR="0" lvl="0" indent="0" algn="ctr" rtl="0">
                        <a:spcBef>
                          <a:spcPts val="0"/>
                        </a:spcBef>
                        <a:spcAft>
                          <a:spcPts val="0"/>
                        </a:spcAft>
                        <a:buClr>
                          <a:schemeClr val="lt1"/>
                        </a:buClr>
                        <a:buSzPts val="1000"/>
                        <a:buFont typeface="Century Gothic"/>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N/A</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tx1"/>
                          </a:solidFill>
                          <a:latin typeface="Century Gothic" panose="020B0502020202020204" pitchFamily="34" charset="0"/>
                          <a:ea typeface="Century Gothic"/>
                          <a:cs typeface="Century Gothic"/>
                          <a:sym typeface="Century Gothic"/>
                        </a:rPr>
                        <a:t>Information and support</a:t>
                      </a:r>
                      <a:endParaRPr sz="12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Class/</a:t>
                      </a:r>
                    </a:p>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Pair</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tx1"/>
                          </a:solidFill>
                          <a:latin typeface="Century Gothic" panose="020B0502020202020204" pitchFamily="34" charset="0"/>
                          <a:ea typeface="Century Gothic"/>
                          <a:cs typeface="Century Gothic"/>
                          <a:sym typeface="Century Gothic"/>
                        </a:rPr>
                        <a:t>Further information on training and careers for students and teachers.  </a:t>
                      </a:r>
                      <a:endParaRPr sz="12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4175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2299A3C4-70F0-5264-B26A-AFEA881868E2}"/>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37;p3">
            <a:extLst>
              <a:ext uri="{FF2B5EF4-FFF2-40B4-BE49-F238E27FC236}">
                <a16:creationId xmlns:a16="http://schemas.microsoft.com/office/drawing/2014/main" id="{012A2C0C-BF5A-FF28-3B2C-4F9DAD29055E}"/>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Using the resources</a:t>
            </a:r>
            <a:endParaRPr dirty="0">
              <a:solidFill>
                <a:schemeClr val="bg1"/>
              </a:solidFill>
            </a:endParaRPr>
          </a:p>
        </p:txBody>
      </p:sp>
      <p:sp>
        <p:nvSpPr>
          <p:cNvPr id="3" name="Google Shape;336;p3">
            <a:extLst>
              <a:ext uri="{FF2B5EF4-FFF2-40B4-BE49-F238E27FC236}">
                <a16:creationId xmlns:a16="http://schemas.microsoft.com/office/drawing/2014/main" id="{106C89D2-74BC-E4DB-855F-4B7AF86A342F}"/>
              </a:ext>
            </a:extLst>
          </p:cNvPr>
          <p:cNvSpPr txBox="1"/>
          <p:nvPr/>
        </p:nvSpPr>
        <p:spPr>
          <a:xfrm>
            <a:off x="220156" y="1132392"/>
            <a:ext cx="8698230" cy="5509160"/>
          </a:xfrm>
          <a:prstGeom prst="rect">
            <a:avLst/>
          </a:prstGeom>
          <a:noFill/>
          <a:ln>
            <a:noFill/>
          </a:ln>
        </p:spPr>
        <p:txBody>
          <a:bodyPr spcFirstLastPara="1" wrap="square" lIns="91425" tIns="45700" rIns="91425" bIns="45700" anchor="ctr" anchorCtr="0">
            <a:spAutoFit/>
          </a:bodyPr>
          <a:lstStyle/>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The following lesson has been prepared for minimum teacher preparation time. Each slide has information and a discussion or activity for learners.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Film clips are uploaded through SafeShare TV, meaning they can be played directly from the link on the slide without adverts or using YouTube. Timings are displayed in the box alongside the linked image.  </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Please view the lesson in “Slide Show” mode in PowerPoint. This is to ensure animations are displayed in the correct order, including any answers.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All links and references are in the “Notes” section under the slide should you need any further information.</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At the end of the lesson, there are further help and support links if you would like to go further in a particular area or wish to find out more.</a:t>
            </a:r>
            <a:endParaRPr dirty="0"/>
          </a:p>
          <a:p>
            <a:pPr marL="285750" marR="0" lvl="0" indent="-285750" algn="l" rtl="0">
              <a:spcBef>
                <a:spcPts val="0"/>
              </a:spcBef>
              <a:spcAft>
                <a:spcPts val="0"/>
              </a:spcAft>
              <a:buClr>
                <a:schemeClr val="bg1"/>
              </a:buClr>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This lesson is one in a series of nine lessons KS3, KS4, KS5, (long).  KS3, KS4, KS5, (short) and SEND versions for KS3, KS4 and KS5.  </a:t>
            </a:r>
          </a:p>
          <a:p>
            <a:pPr marL="285750" marR="0" lvl="0" indent="-285750" algn="l" rtl="0">
              <a:spcBef>
                <a:spcPts val="0"/>
              </a:spcBef>
              <a:spcAft>
                <a:spcPts val="0"/>
              </a:spcAft>
              <a:buClr>
                <a:schemeClr val="bg1"/>
              </a:buClr>
              <a:buSzPts val="1600"/>
              <a:buFont typeface="Arial" panose="020B0604020202020204" pitchFamily="34" charset="0"/>
              <a:buChar char="•"/>
            </a:pPr>
            <a:endParaRPr lang="en-GB" sz="1600" dirty="0">
              <a:latin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dirty="0">
                <a:latin typeface="Century Gothic"/>
                <a:sym typeface="Century Gothic"/>
              </a:rPr>
              <a:t>Surrey County Council are developing a central resource for all their resources: </a:t>
            </a:r>
            <a:r>
              <a:rPr lang="en-GB" sz="1600" dirty="0">
                <a:latin typeface="Century Gothic"/>
                <a:sym typeface="Century Gothic"/>
                <a:hlinkClick r:id="rId4"/>
              </a:rPr>
              <a:t>https://www.surreycc.gov.uk/community/climate-change/businesses/green-careers/courses-and-skills#linksresources/</a:t>
            </a:r>
            <a:endParaRPr lang="en-GB" sz="1600" dirty="0">
              <a:latin typeface="Century Gothic"/>
              <a:sym typeface="Century Gothic"/>
            </a:endParaRPr>
          </a:p>
        </p:txBody>
      </p:sp>
    </p:spTree>
    <p:extLst>
      <p:ext uri="{BB962C8B-B14F-4D97-AF65-F5344CB8AC3E}">
        <p14:creationId xmlns:p14="http://schemas.microsoft.com/office/powerpoint/2010/main" val="966916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
            <a:extLst>
              <a:ext uri="{FF2B5EF4-FFF2-40B4-BE49-F238E27FC236}">
                <a16:creationId xmlns:a16="http://schemas.microsoft.com/office/drawing/2014/main" id="{5494DB60-20B6-9970-884C-B5442EEF4716}"/>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9" name="Google Shape;402;p6">
            <a:extLst>
              <a:ext uri="{FF2B5EF4-FFF2-40B4-BE49-F238E27FC236}">
                <a16:creationId xmlns:a16="http://schemas.microsoft.com/office/drawing/2014/main" id="{4638A843-50D8-B90E-9087-6240438E86F6}"/>
              </a:ext>
            </a:extLst>
          </p:cNvPr>
          <p:cNvSpPr/>
          <p:nvPr/>
        </p:nvSpPr>
        <p:spPr>
          <a:xfrm>
            <a:off x="354863" y="184312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hlinkClick r:id="rId4"/>
              </a:rPr>
              <a:t>icould</a:t>
            </a:r>
            <a:r>
              <a:rPr lang="en-GB" sz="1600" dirty="0">
                <a:solidFill>
                  <a:schemeClr val="tx1"/>
                </a:solidFill>
                <a:latin typeface="Century Gothic" panose="020B0502020202020204" pitchFamily="34" charset="0"/>
              </a:rPr>
              <a:t> </a:t>
            </a:r>
            <a:r>
              <a:rPr lang="en-GB" sz="1600" dirty="0">
                <a:solidFill>
                  <a:schemeClr val="bg1"/>
                </a:solidFill>
                <a:latin typeface="Century Gothic" panose="020B0502020202020204" pitchFamily="34" charset="0"/>
              </a:rPr>
              <a:t>is a great place to get tips on GCSE options, apprenticeships, university, finding work (and more!).</a:t>
            </a:r>
          </a:p>
        </p:txBody>
      </p:sp>
      <p:sp>
        <p:nvSpPr>
          <p:cNvPr id="10" name="Google Shape;403;p6">
            <a:extLst>
              <a:ext uri="{FF2B5EF4-FFF2-40B4-BE49-F238E27FC236}">
                <a16:creationId xmlns:a16="http://schemas.microsoft.com/office/drawing/2014/main" id="{8F374D51-0242-48B9-4BEF-1B50B6827BBB}"/>
              </a:ext>
            </a:extLst>
          </p:cNvPr>
          <p:cNvSpPr/>
          <p:nvPr/>
        </p:nvSpPr>
        <p:spPr>
          <a:xfrm>
            <a:off x="354863" y="3053471"/>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5"/>
              </a:rPr>
              <a:t>BBC Bitesize </a:t>
            </a:r>
            <a:r>
              <a:rPr lang="en-GB" sz="1600" dirty="0">
                <a:solidFill>
                  <a:schemeClr val="lt1"/>
                </a:solidFill>
                <a:latin typeface="Century Gothic"/>
                <a:ea typeface="Century Gothic"/>
                <a:cs typeface="Century Gothic"/>
                <a:sym typeface="Century Gothic"/>
              </a:rPr>
              <a:t>has lots of information on course choices, CVs, interviews and much more.  </a:t>
            </a:r>
            <a:endParaRPr sz="1600" dirty="0">
              <a:solidFill>
                <a:schemeClr val="lt1"/>
              </a:solidFill>
              <a:latin typeface="Century Gothic"/>
              <a:ea typeface="Century Gothic"/>
              <a:cs typeface="Century Gothic"/>
              <a:sym typeface="Century Gothic"/>
            </a:endParaRPr>
          </a:p>
        </p:txBody>
      </p:sp>
      <p:sp>
        <p:nvSpPr>
          <p:cNvPr id="15" name="Google Shape;404;p6">
            <a:extLst>
              <a:ext uri="{FF2B5EF4-FFF2-40B4-BE49-F238E27FC236}">
                <a16:creationId xmlns:a16="http://schemas.microsoft.com/office/drawing/2014/main" id="{CCF4CAB8-6501-AF6A-8710-372727353E5D}"/>
              </a:ext>
            </a:extLst>
          </p:cNvPr>
          <p:cNvSpPr/>
          <p:nvPr/>
        </p:nvSpPr>
        <p:spPr>
          <a:xfrm>
            <a:off x="354863" y="426381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6"/>
              </a:rPr>
              <a:t>Launch Your Career </a:t>
            </a:r>
            <a:r>
              <a:rPr lang="en-GB" sz="1600" dirty="0">
                <a:solidFill>
                  <a:schemeClr val="lt1"/>
                </a:solidFill>
                <a:latin typeface="Century Gothic"/>
                <a:ea typeface="Century Gothic"/>
                <a:cs typeface="Century Gothic"/>
                <a:sym typeface="Century Gothic"/>
              </a:rPr>
              <a:t>will help you find pathways to colleges, courses, apprenticeships and more.  </a:t>
            </a:r>
            <a:endParaRPr sz="1600" dirty="0">
              <a:solidFill>
                <a:schemeClr val="lt1"/>
              </a:solidFill>
              <a:latin typeface="Century Gothic"/>
              <a:ea typeface="Century Gothic"/>
              <a:cs typeface="Century Gothic"/>
              <a:sym typeface="Century Gothic"/>
            </a:endParaRPr>
          </a:p>
        </p:txBody>
      </p:sp>
      <p:sp>
        <p:nvSpPr>
          <p:cNvPr id="16" name="Google Shape;405;p6">
            <a:extLst>
              <a:ext uri="{FF2B5EF4-FFF2-40B4-BE49-F238E27FC236}">
                <a16:creationId xmlns:a16="http://schemas.microsoft.com/office/drawing/2014/main" id="{7109B63B-A51A-A92B-5E14-C6FD21959017}"/>
              </a:ext>
            </a:extLst>
          </p:cNvPr>
          <p:cNvSpPr/>
          <p:nvPr/>
        </p:nvSpPr>
        <p:spPr>
          <a:xfrm>
            <a:off x="354863" y="5474160"/>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7"/>
              </a:rPr>
              <a:t>Coursesonline</a:t>
            </a:r>
            <a:r>
              <a:rPr lang="en-GB" sz="1600" dirty="0">
                <a:solidFill>
                  <a:schemeClr val="lt1"/>
                </a:solidFill>
                <a:latin typeface="Century Gothic"/>
                <a:ea typeface="Century Gothic"/>
                <a:cs typeface="Century Gothic"/>
                <a:sym typeface="Century Gothic"/>
              </a:rPr>
              <a:t> has a quiz to help see which careers you are suited to.  </a:t>
            </a:r>
            <a:endParaRPr sz="1600" dirty="0">
              <a:solidFill>
                <a:schemeClr val="lt1"/>
              </a:solidFill>
              <a:latin typeface="Century Gothic"/>
              <a:ea typeface="Century Gothic"/>
              <a:cs typeface="Century Gothic"/>
              <a:sym typeface="Century Gothic"/>
            </a:endParaRPr>
          </a:p>
        </p:txBody>
      </p:sp>
      <p:sp>
        <p:nvSpPr>
          <p:cNvPr id="17" name="Google Shape;406;p6">
            <a:extLst>
              <a:ext uri="{FF2B5EF4-FFF2-40B4-BE49-F238E27FC236}">
                <a16:creationId xmlns:a16="http://schemas.microsoft.com/office/drawing/2014/main" id="{8B0603C4-D8D6-64F3-57E2-9332B14A47AF}"/>
              </a:ext>
            </a:extLst>
          </p:cNvPr>
          <p:cNvSpPr/>
          <p:nvPr/>
        </p:nvSpPr>
        <p:spPr>
          <a:xfrm>
            <a:off x="4860919" y="184312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8"/>
              </a:rPr>
              <a:t>The Prince’s Trust </a:t>
            </a:r>
            <a:r>
              <a:rPr lang="en-GB" sz="1600" dirty="0">
                <a:solidFill>
                  <a:schemeClr val="lt1"/>
                </a:solidFill>
                <a:latin typeface="Century Gothic"/>
                <a:ea typeface="Century Gothic"/>
                <a:cs typeface="Century Gothic"/>
                <a:sym typeface="Century Gothic"/>
              </a:rPr>
              <a:t>has lots of links to websites and resources to help career teaching.  </a:t>
            </a:r>
            <a:endParaRPr sz="1600" dirty="0">
              <a:solidFill>
                <a:schemeClr val="lt1"/>
              </a:solidFill>
              <a:latin typeface="Century Gothic"/>
              <a:ea typeface="Century Gothic"/>
              <a:cs typeface="Century Gothic"/>
              <a:sym typeface="Century Gothic"/>
            </a:endParaRPr>
          </a:p>
        </p:txBody>
      </p:sp>
      <p:sp>
        <p:nvSpPr>
          <p:cNvPr id="18" name="Google Shape;407;p6">
            <a:extLst>
              <a:ext uri="{FF2B5EF4-FFF2-40B4-BE49-F238E27FC236}">
                <a16:creationId xmlns:a16="http://schemas.microsoft.com/office/drawing/2014/main" id="{EA720DA9-DB8D-D352-6D54-8EE4BB789BB0}"/>
              </a:ext>
            </a:extLst>
          </p:cNvPr>
          <p:cNvSpPr/>
          <p:nvPr/>
        </p:nvSpPr>
        <p:spPr>
          <a:xfrm>
            <a:off x="4860919" y="3053471"/>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9"/>
              </a:rPr>
              <a:t>Careerpilot </a:t>
            </a:r>
            <a:r>
              <a:rPr lang="en-GB" sz="1600" dirty="0">
                <a:solidFill>
                  <a:schemeClr val="lt1"/>
                </a:solidFill>
                <a:latin typeface="Century Gothic"/>
                <a:ea typeface="Century Gothic"/>
                <a:cs typeface="Century Gothic"/>
                <a:sym typeface="Century Gothic"/>
              </a:rPr>
              <a:t>has lots of information including quizzes, course information and an action planner.   </a:t>
            </a:r>
            <a:endParaRPr sz="1600" dirty="0">
              <a:solidFill>
                <a:schemeClr val="lt1"/>
              </a:solidFill>
              <a:latin typeface="Century Gothic"/>
              <a:ea typeface="Century Gothic"/>
              <a:cs typeface="Century Gothic"/>
              <a:sym typeface="Century Gothic"/>
            </a:endParaRPr>
          </a:p>
        </p:txBody>
      </p:sp>
      <p:sp>
        <p:nvSpPr>
          <p:cNvPr id="19" name="Google Shape;408;p6">
            <a:extLst>
              <a:ext uri="{FF2B5EF4-FFF2-40B4-BE49-F238E27FC236}">
                <a16:creationId xmlns:a16="http://schemas.microsoft.com/office/drawing/2014/main" id="{7CDFAB9A-93F7-F738-7C54-67E18E2B12BC}"/>
              </a:ext>
            </a:extLst>
          </p:cNvPr>
          <p:cNvSpPr/>
          <p:nvPr/>
        </p:nvSpPr>
        <p:spPr>
          <a:xfrm>
            <a:off x="4860919" y="426381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10"/>
              </a:rPr>
              <a:t>National Careers Week </a:t>
            </a:r>
            <a:r>
              <a:rPr lang="en-GB" sz="1600" dirty="0">
                <a:solidFill>
                  <a:schemeClr val="lt1"/>
                </a:solidFill>
                <a:latin typeface="Century Gothic"/>
                <a:ea typeface="Century Gothic"/>
                <a:cs typeface="Century Gothic"/>
                <a:sym typeface="Century Gothic"/>
              </a:rPr>
              <a:t>has a huge collection of information and resources.  </a:t>
            </a:r>
            <a:endParaRPr sz="1600" dirty="0">
              <a:solidFill>
                <a:schemeClr val="lt1"/>
              </a:solidFill>
              <a:latin typeface="Century Gothic"/>
              <a:ea typeface="Century Gothic"/>
              <a:cs typeface="Century Gothic"/>
              <a:sym typeface="Century Gothic"/>
            </a:endParaRPr>
          </a:p>
        </p:txBody>
      </p:sp>
      <p:sp>
        <p:nvSpPr>
          <p:cNvPr id="20" name="Google Shape;409;p6">
            <a:extLst>
              <a:ext uri="{FF2B5EF4-FFF2-40B4-BE49-F238E27FC236}">
                <a16:creationId xmlns:a16="http://schemas.microsoft.com/office/drawing/2014/main" id="{3D3E166C-E9C8-29D9-6C41-D5CDD2E3DD80}"/>
              </a:ext>
            </a:extLst>
          </p:cNvPr>
          <p:cNvSpPr/>
          <p:nvPr/>
        </p:nvSpPr>
        <p:spPr>
          <a:xfrm>
            <a:off x="4860919" y="5474160"/>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hlinkClick r:id="rId11"/>
              </a:rPr>
              <a:t>The National Careers Service </a:t>
            </a:r>
            <a:r>
              <a:rPr lang="en-GB" sz="1600" dirty="0">
                <a:solidFill>
                  <a:schemeClr val="bg1"/>
                </a:solidFill>
                <a:latin typeface="Century Gothic" panose="020B0502020202020204" pitchFamily="34" charset="0"/>
                <a:ea typeface="Helvetica Neue" panose="02000503000000020004" pitchFamily="2" charset="0"/>
                <a:cs typeface="Arial" panose="020B0604020202020204" pitchFamily="34" charset="0"/>
              </a:rPr>
              <a:t>provides careers information, advice and guidance for students age 13+. </a:t>
            </a:r>
          </a:p>
        </p:txBody>
      </p:sp>
      <p:sp>
        <p:nvSpPr>
          <p:cNvPr id="21" name="Google Shape;412;p6">
            <a:extLst>
              <a:ext uri="{FF2B5EF4-FFF2-40B4-BE49-F238E27FC236}">
                <a16:creationId xmlns:a16="http://schemas.microsoft.com/office/drawing/2014/main" id="{E0065684-4861-BCE4-0458-17CB3135499A}"/>
              </a:ext>
            </a:extLst>
          </p:cNvPr>
          <p:cNvSpPr txBox="1"/>
          <p:nvPr/>
        </p:nvSpPr>
        <p:spPr>
          <a:xfrm>
            <a:off x="417298" y="1138627"/>
            <a:ext cx="8309404"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600" b="1" i="1" dirty="0">
                <a:solidFill>
                  <a:schemeClr val="lt1"/>
                </a:solidFill>
                <a:latin typeface="Century Gothic"/>
                <a:ea typeface="Century Gothic"/>
                <a:cs typeface="Century Gothic"/>
                <a:sym typeface="Century Gothic"/>
              </a:rPr>
              <a:t>Click the links to visit the websites, or make a note of their names to look at later.</a:t>
            </a:r>
          </a:p>
          <a:p>
            <a:pPr marL="0" marR="0" lvl="0" indent="0" algn="ctr" rtl="0">
              <a:spcBef>
                <a:spcPts val="0"/>
              </a:spcBef>
              <a:spcAft>
                <a:spcPts val="0"/>
              </a:spcAft>
              <a:buNone/>
            </a:pPr>
            <a:r>
              <a:rPr lang="en-GB" sz="1600" b="1" i="1" dirty="0">
                <a:solidFill>
                  <a:schemeClr val="lt1"/>
                </a:solidFill>
                <a:latin typeface="Century Gothic"/>
                <a:sym typeface="Century Gothic"/>
              </a:rPr>
              <a:t>You may wish to print this.  </a:t>
            </a:r>
            <a:endParaRPr dirty="0"/>
          </a:p>
        </p:txBody>
      </p:sp>
      <p:pic>
        <p:nvPicPr>
          <p:cNvPr id="25" name="Picture 2" descr="Free tape adhesive ribbon vector">
            <a:extLst>
              <a:ext uri="{FF2B5EF4-FFF2-40B4-BE49-F238E27FC236}">
                <a16:creationId xmlns:a16="http://schemas.microsoft.com/office/drawing/2014/main" id="{8554F347-B2E0-7B6E-E4F1-EAC19687008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161925" y="18018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Free tape adhesive ribbon vector">
            <a:extLst>
              <a:ext uri="{FF2B5EF4-FFF2-40B4-BE49-F238E27FC236}">
                <a16:creationId xmlns:a16="http://schemas.microsoft.com/office/drawing/2014/main" id="{A89AC38C-9FB9-A157-9CD7-2F22DF37D12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823547" y="2598733"/>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Free tape adhesive ribbon vector">
            <a:extLst>
              <a:ext uri="{FF2B5EF4-FFF2-40B4-BE49-F238E27FC236}">
                <a16:creationId xmlns:a16="http://schemas.microsoft.com/office/drawing/2014/main" id="{82B9A2B1-6AE1-E7C4-8EDF-63AAAE0A1E0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137416" y="3778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Free tape adhesive ribbon vector">
            <a:extLst>
              <a:ext uri="{FF2B5EF4-FFF2-40B4-BE49-F238E27FC236}">
                <a16:creationId xmlns:a16="http://schemas.microsoft.com/office/drawing/2014/main" id="{3303B2DE-85F1-8D11-9FBE-08209BF751C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3953696" y="341064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4" name="Picture 2" descr="Free tape adhesive ribbon vector">
            <a:extLst>
              <a:ext uri="{FF2B5EF4-FFF2-40B4-BE49-F238E27FC236}">
                <a16:creationId xmlns:a16="http://schemas.microsoft.com/office/drawing/2014/main" id="{F1B4E387-1D16-2A51-CBE3-9B8D70D017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791687" y="498887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Free tape adhesive ribbon vector">
            <a:extLst>
              <a:ext uri="{FF2B5EF4-FFF2-40B4-BE49-F238E27FC236}">
                <a16:creationId xmlns:a16="http://schemas.microsoft.com/office/drawing/2014/main" id="{B225B6DD-1F2E-3A57-68DE-D578DF49426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13560" y="4736121"/>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2" descr="Free tape adhesive ribbon vector">
            <a:extLst>
              <a:ext uri="{FF2B5EF4-FFF2-40B4-BE49-F238E27FC236}">
                <a16:creationId xmlns:a16="http://schemas.microsoft.com/office/drawing/2014/main" id="{1274C187-1975-6001-D696-C1C7FE71B4D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1950548" y="531548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2" descr="Free tape adhesive ribbon vector">
            <a:extLst>
              <a:ext uri="{FF2B5EF4-FFF2-40B4-BE49-F238E27FC236}">
                <a16:creationId xmlns:a16="http://schemas.microsoft.com/office/drawing/2014/main" id="{6D479DCC-F130-FB22-446E-501C37D7B4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54877" y="62202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2" descr="Free tape adhesive ribbon vector">
            <a:extLst>
              <a:ext uri="{FF2B5EF4-FFF2-40B4-BE49-F238E27FC236}">
                <a16:creationId xmlns:a16="http://schemas.microsoft.com/office/drawing/2014/main" id="{76C6AFD5-0DE1-D178-E579-FAA28694B8A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3735395" y="6200486"/>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2" descr="Free tape adhesive ribbon vector">
            <a:extLst>
              <a:ext uri="{FF2B5EF4-FFF2-40B4-BE49-F238E27FC236}">
                <a16:creationId xmlns:a16="http://schemas.microsoft.com/office/drawing/2014/main" id="{7A50291D-3AB6-397E-A09F-19657F69490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4652651" y="1750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2" descr="Free tape adhesive ribbon vector">
            <a:extLst>
              <a:ext uri="{FF2B5EF4-FFF2-40B4-BE49-F238E27FC236}">
                <a16:creationId xmlns:a16="http://schemas.microsoft.com/office/drawing/2014/main" id="{240A10D0-E51C-B1DF-B5D2-4ABF3380E85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314273" y="254740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2" descr="Free tape adhesive ribbon vector">
            <a:extLst>
              <a:ext uri="{FF2B5EF4-FFF2-40B4-BE49-F238E27FC236}">
                <a16:creationId xmlns:a16="http://schemas.microsoft.com/office/drawing/2014/main" id="{56E30B23-0B06-CAF8-8711-A06555312CD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4628142" y="372719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2" descr="Free tape adhesive ribbon vector">
            <a:extLst>
              <a:ext uri="{FF2B5EF4-FFF2-40B4-BE49-F238E27FC236}">
                <a16:creationId xmlns:a16="http://schemas.microsoft.com/office/drawing/2014/main" id="{5F7A727C-B41B-03FD-9F2D-CCA3042AE7D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8444422" y="335930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2" descr="Free tape adhesive ribbon vector">
            <a:extLst>
              <a:ext uri="{FF2B5EF4-FFF2-40B4-BE49-F238E27FC236}">
                <a16:creationId xmlns:a16="http://schemas.microsoft.com/office/drawing/2014/main" id="{66260921-DFAC-7583-179B-9465127DD71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282413" y="493753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2" descr="Free tape adhesive ribbon vector">
            <a:extLst>
              <a:ext uri="{FF2B5EF4-FFF2-40B4-BE49-F238E27FC236}">
                <a16:creationId xmlns:a16="http://schemas.microsoft.com/office/drawing/2014/main" id="{253047CB-55A1-1DC7-1FE4-0415AD424E6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4477166" y="468478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2" descr="Free tape adhesive ribbon vector">
            <a:extLst>
              <a:ext uri="{FF2B5EF4-FFF2-40B4-BE49-F238E27FC236}">
                <a16:creationId xmlns:a16="http://schemas.microsoft.com/office/drawing/2014/main" id="{5AC88EBC-B513-D148-8A7A-B41D9C7411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6441274" y="5264149"/>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2" descr="Free tape adhesive ribbon vector">
            <a:extLst>
              <a:ext uri="{FF2B5EF4-FFF2-40B4-BE49-F238E27FC236}">
                <a16:creationId xmlns:a16="http://schemas.microsoft.com/office/drawing/2014/main" id="{8EA066CC-3C77-8B41-BBE5-19143E750C9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4545603" y="61689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2" descr="Free tape adhesive ribbon vector">
            <a:extLst>
              <a:ext uri="{FF2B5EF4-FFF2-40B4-BE49-F238E27FC236}">
                <a16:creationId xmlns:a16="http://schemas.microsoft.com/office/drawing/2014/main" id="{8F77F844-1D2D-F5B3-B81A-9E58925C4FF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8226121" y="6149153"/>
            <a:ext cx="736846" cy="368423"/>
          </a:xfrm>
          <a:prstGeom prst="rect">
            <a:avLst/>
          </a:prstGeom>
          <a:noFill/>
          <a:extLst>
            <a:ext uri="{909E8E84-426E-40DD-AFC4-6F175D3DCCD1}">
              <a14:hiddenFill xmlns:a14="http://schemas.microsoft.com/office/drawing/2010/main">
                <a:solidFill>
                  <a:srgbClr val="FFFFFF"/>
                </a:solidFill>
              </a14:hiddenFill>
            </a:ext>
          </a:extLst>
        </p:spPr>
      </p:pic>
      <p:sp>
        <p:nvSpPr>
          <p:cNvPr id="2" name="Google Shape;337;p3">
            <a:extLst>
              <a:ext uri="{FF2B5EF4-FFF2-40B4-BE49-F238E27FC236}">
                <a16:creationId xmlns:a16="http://schemas.microsoft.com/office/drawing/2014/main" id="{FC73F1C6-8F64-9B16-13E9-0A1BFDECF6CB}"/>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Information and support</a:t>
            </a:r>
            <a:endParaRPr dirty="0">
              <a:solidFill>
                <a:schemeClr val="bg1"/>
              </a:solidFill>
            </a:endParaRPr>
          </a:p>
        </p:txBody>
      </p:sp>
    </p:spTree>
    <p:extLst>
      <p:ext uri="{BB962C8B-B14F-4D97-AF65-F5344CB8AC3E}">
        <p14:creationId xmlns:p14="http://schemas.microsoft.com/office/powerpoint/2010/main" val="255863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Volunteering opportunities</a:t>
            </a:r>
          </a:p>
          <a:p>
            <a:pPr algn="ctr"/>
            <a:endParaRPr lang="en-GB" sz="1000" b="1" i="0" dirty="0">
              <a:solidFill>
                <a:schemeClr val="bg1"/>
              </a:solidFill>
              <a:effectLst/>
              <a:latin typeface="Century Gothic" panose="020B0502020202020204" pitchFamily="34" charset="0"/>
            </a:endParaRPr>
          </a:p>
          <a:p>
            <a:pPr>
              <a:lnSpc>
                <a:spcPct val="150000"/>
              </a:lnSpc>
            </a:pPr>
            <a:r>
              <a:rPr lang="en-GB" sz="1600" b="0" i="0" dirty="0">
                <a:solidFill>
                  <a:schemeClr val="bg1"/>
                </a:solidFill>
                <a:effectLst/>
                <a:latin typeface="Century Gothic" panose="020B0502020202020204" pitchFamily="34" charset="0"/>
              </a:rPr>
              <a:t>V</a:t>
            </a:r>
            <a:r>
              <a:rPr lang="en-GB" sz="1600" i="0" dirty="0">
                <a:solidFill>
                  <a:schemeClr val="bg1"/>
                </a:solidFill>
                <a:effectLst/>
                <a:latin typeface="Century Gothic" panose="020B0502020202020204" pitchFamily="34" charset="0"/>
              </a:rPr>
              <a:t>olunteering</a:t>
            </a:r>
            <a:r>
              <a:rPr lang="en-GB" sz="1600" b="0" i="0" dirty="0">
                <a:solidFill>
                  <a:schemeClr val="bg1"/>
                </a:solidFill>
                <a:effectLst/>
                <a:latin typeface="Century Gothic" panose="020B0502020202020204" pitchFamily="34" charset="0"/>
              </a:rPr>
              <a:t> opportunities in Surrey:</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3"/>
              </a:rPr>
              <a:t>Surrey County Council – Search for Volunteering Opportunities</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4"/>
              </a:rPr>
              <a:t>Surrey Volunteering</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5"/>
              </a:rPr>
              <a:t>Central Surrey Volunteering Action</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6"/>
              </a:rPr>
              <a:t>Voluntary Action South West Surrey</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7"/>
              </a:rPr>
              <a:t>Get Volunteering</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Volunteering with Green Skills links: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8"/>
              </a:rPr>
              <a:t>Surrey Wildlife Trust</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9"/>
              </a:rPr>
              <a:t>National Trust</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National Volunteering initiatives: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0"/>
              </a:rPr>
              <a:t>Do it</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1"/>
              </a:rPr>
              <a:t>My Pocket Skill</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96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Apprenticeshi</a:t>
            </a:r>
            <a:r>
              <a:rPr lang="en-GB" sz="2000" b="1" dirty="0">
                <a:solidFill>
                  <a:schemeClr val="bg1"/>
                </a:solidFill>
                <a:latin typeface="Century Gothic" panose="020B0502020202020204" pitchFamily="34" charset="0"/>
              </a:rPr>
              <a:t>ps and traineeships</a:t>
            </a:r>
            <a:endParaRPr lang="en-GB" sz="2000" b="1" i="0" dirty="0">
              <a:solidFill>
                <a:schemeClr val="bg1"/>
              </a:solidFill>
              <a:effectLst/>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3"/>
              </a:rPr>
              <a:t>Find an Apprenticeship</a:t>
            </a:r>
            <a:r>
              <a:rPr lang="en-GB" sz="1600" b="0" i="0" spc="-15" dirty="0">
                <a:solidFill>
                  <a:srgbClr val="1155CC"/>
                </a:solidFill>
                <a:effectLst/>
                <a:latin typeface="Century Gothic" panose="020B0502020202020204" pitchFamily="34" charset="0"/>
              </a:rPr>
              <a:t> </a:t>
            </a:r>
            <a:r>
              <a:rPr lang="en-GB" sz="1400" b="0" i="1" spc="-15" dirty="0">
                <a:solidFill>
                  <a:schemeClr val="bg1"/>
                </a:solidFill>
                <a:effectLst/>
                <a:latin typeface="Century Gothic" panose="020B0502020202020204" pitchFamily="34" charset="0"/>
              </a:rPr>
              <a:t>(Government website where most vacancies are advertised)</a:t>
            </a:r>
            <a:endParaRPr lang="en-GB" sz="1400" i="1" spc="-15" dirty="0">
              <a:solidFill>
                <a:schemeClr val="bg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4"/>
              </a:rPr>
              <a:t>Amazing Apprenticeships Vacancy Snapshot</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5"/>
              </a:rPr>
              <a:t>Career Map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6"/>
              </a:rPr>
              <a:t>Student Ladder</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7"/>
              </a:rPr>
              <a:t>All About School Leavers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8"/>
              </a:rPr>
              <a:t>Success at School</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9"/>
              </a:rPr>
              <a:t>Form the Future</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0"/>
              </a:rPr>
              <a:t>Get my first job</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1"/>
              </a:rPr>
              <a:t>Rate my Apprenticeship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2"/>
              </a:rPr>
              <a:t>Not Going to Uni</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3"/>
              </a:rPr>
              <a:t>UCAS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4"/>
              </a:rPr>
              <a:t>Indeed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5"/>
              </a:rPr>
              <a:t>Reed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6"/>
              </a:rPr>
              <a:t>Find Apprenticeships</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7"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9" name="Picture 2" descr="Free tape adhesive ribbon vector">
            <a:extLst>
              <a:ext uri="{FF2B5EF4-FFF2-40B4-BE49-F238E27FC236}">
                <a16:creationId xmlns:a16="http://schemas.microsoft.com/office/drawing/2014/main" id="{3C2882D2-C466-C549-D969-89AD3B8954E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7598892" y="1324383"/>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ee tape adhesive ribbon vector">
            <a:extLst>
              <a:ext uri="{FF2B5EF4-FFF2-40B4-BE49-F238E27FC236}">
                <a16:creationId xmlns:a16="http://schemas.microsoft.com/office/drawing/2014/main" id="{B21E4F76-078B-77A7-3879-F826984BBB85}"/>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189803" y="5793477"/>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7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Employers and Education providers featured in The WOW Show Film</a:t>
            </a:r>
          </a:p>
          <a:p>
            <a:pPr algn="ctr"/>
            <a:endParaRPr lang="en-GB" sz="1000" b="1" i="0" dirty="0">
              <a:solidFill>
                <a:schemeClr val="bg1"/>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3"/>
              </a:rPr>
              <a:t>Balfour Beatty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4"/>
              </a:rPr>
              <a:t>Connected Kerb</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5"/>
              </a:rPr>
              <a:t>DBE Energy Ltd</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6"/>
              </a:rPr>
              <a:t>SAV Systems Ltd</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7"/>
              </a:rPr>
              <a:t>University of Surrey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8"/>
              </a:rPr>
              <a:t>Gordan Murray Automotive</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9"/>
              </a:rPr>
              <a:t>Nescot</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10"/>
              </a:rPr>
              <a:t>Stark</a:t>
            </a:r>
            <a:endParaRPr lang="en-GB" sz="1600" dirty="0">
              <a:solidFill>
                <a:srgbClr val="222222"/>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5527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E400EE56-B06A-2F84-B380-A00CF801C750}"/>
              </a:ext>
            </a:extLst>
          </p:cNvPr>
          <p:cNvGraphicFramePr>
            <a:graphicFrameLocks noGrp="1"/>
          </p:cNvGraphicFramePr>
          <p:nvPr>
            <p:extLst>
              <p:ext uri="{D42A27DB-BD31-4B8C-83A1-F6EECF244321}">
                <p14:modId xmlns:p14="http://schemas.microsoft.com/office/powerpoint/2010/main" val="3566512064"/>
              </p:ext>
            </p:extLst>
          </p:nvPr>
        </p:nvGraphicFramePr>
        <p:xfrm>
          <a:off x="932387" y="2290958"/>
          <a:ext cx="7342584" cy="3055528"/>
        </p:xfrm>
        <a:graphic>
          <a:graphicData uri="http://schemas.openxmlformats.org/drawingml/2006/table">
            <a:tbl>
              <a:tblPr/>
              <a:tblGrid>
                <a:gridCol w="917823">
                  <a:extLst>
                    <a:ext uri="{9D8B030D-6E8A-4147-A177-3AD203B41FA5}">
                      <a16:colId xmlns:a16="http://schemas.microsoft.com/office/drawing/2014/main" val="1564305032"/>
                    </a:ext>
                  </a:extLst>
                </a:gridCol>
                <a:gridCol w="644796">
                  <a:extLst>
                    <a:ext uri="{9D8B030D-6E8A-4147-A177-3AD203B41FA5}">
                      <a16:colId xmlns:a16="http://schemas.microsoft.com/office/drawing/2014/main" val="1532051402"/>
                    </a:ext>
                  </a:extLst>
                </a:gridCol>
                <a:gridCol w="1005840">
                  <a:extLst>
                    <a:ext uri="{9D8B030D-6E8A-4147-A177-3AD203B41FA5}">
                      <a16:colId xmlns:a16="http://schemas.microsoft.com/office/drawing/2014/main" val="3346763454"/>
                    </a:ext>
                  </a:extLst>
                </a:gridCol>
                <a:gridCol w="1102833">
                  <a:extLst>
                    <a:ext uri="{9D8B030D-6E8A-4147-A177-3AD203B41FA5}">
                      <a16:colId xmlns:a16="http://schemas.microsoft.com/office/drawing/2014/main" val="994232586"/>
                    </a:ext>
                  </a:extLst>
                </a:gridCol>
                <a:gridCol w="917823">
                  <a:extLst>
                    <a:ext uri="{9D8B030D-6E8A-4147-A177-3AD203B41FA5}">
                      <a16:colId xmlns:a16="http://schemas.microsoft.com/office/drawing/2014/main" val="3374467780"/>
                    </a:ext>
                  </a:extLst>
                </a:gridCol>
                <a:gridCol w="591915">
                  <a:extLst>
                    <a:ext uri="{9D8B030D-6E8A-4147-A177-3AD203B41FA5}">
                      <a16:colId xmlns:a16="http://schemas.microsoft.com/office/drawing/2014/main" val="2737030301"/>
                    </a:ext>
                  </a:extLst>
                </a:gridCol>
                <a:gridCol w="1243731">
                  <a:extLst>
                    <a:ext uri="{9D8B030D-6E8A-4147-A177-3AD203B41FA5}">
                      <a16:colId xmlns:a16="http://schemas.microsoft.com/office/drawing/2014/main" val="2118625403"/>
                    </a:ext>
                  </a:extLst>
                </a:gridCol>
                <a:gridCol w="917823">
                  <a:extLst>
                    <a:ext uri="{9D8B030D-6E8A-4147-A177-3AD203B41FA5}">
                      <a16:colId xmlns:a16="http://schemas.microsoft.com/office/drawing/2014/main" val="3077706653"/>
                    </a:ext>
                  </a:extLst>
                </a:gridCol>
              </a:tblGrid>
              <a:tr h="1013945">
                <a:tc>
                  <a:txBody>
                    <a:bodyPr/>
                    <a:lstStyle/>
                    <a:p>
                      <a:pPr algn="l"/>
                      <a:r>
                        <a:rPr lang="en-GB" sz="1100" b="1">
                          <a:effectLst/>
                        </a:rPr>
                        <a:t>Organisation</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Science</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Business /</a:t>
                      </a:r>
                      <a:br>
                        <a:rPr lang="en-GB" sz="1100" b="1">
                          <a:effectLst/>
                        </a:rPr>
                      </a:br>
                      <a:r>
                        <a:rPr lang="en-GB" sz="1100" b="1">
                          <a:effectLst/>
                        </a:rPr>
                        <a:t>business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Health and Safety /</a:t>
                      </a:r>
                      <a:br>
                        <a:rPr lang="en-GB" sz="1100" b="1">
                          <a:effectLst/>
                        </a:rPr>
                      </a:br>
                      <a:r>
                        <a:rPr lang="en-GB" sz="1100" b="1">
                          <a:effectLst/>
                        </a:rPr>
                        <a:t>Environmental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Engineering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IT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Architecture /</a:t>
                      </a:r>
                      <a:br>
                        <a:rPr lang="en-GB" sz="1100" b="1">
                          <a:effectLst/>
                        </a:rPr>
                      </a:br>
                      <a:r>
                        <a:rPr lang="en-GB" sz="1100" b="1">
                          <a:effectLst/>
                        </a:rPr>
                        <a:t>urban planning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Construction</a:t>
                      </a:r>
                    </a:p>
                  </a:txBody>
                  <a:tcPr marL="56511" marR="56511" marT="28255" marB="28255" anchor="ctr">
                    <a:lnL>
                      <a:noFill/>
                    </a:lnL>
                    <a:lnR>
                      <a:noFill/>
                    </a:lnR>
                    <a:lnT>
                      <a:noFill/>
                    </a:lnT>
                    <a:lnB>
                      <a:noFill/>
                    </a:lnB>
                    <a:solidFill>
                      <a:srgbClr val="DDDDDD"/>
                    </a:solidFill>
                  </a:tcPr>
                </a:tc>
                <a:extLst>
                  <a:ext uri="{0D108BD9-81ED-4DB2-BD59-A6C34878D82A}">
                    <a16:rowId xmlns:a16="http://schemas.microsoft.com/office/drawing/2014/main" val="259087392"/>
                  </a:ext>
                </a:extLst>
              </a:tr>
              <a:tr h="576969">
                <a:tc>
                  <a:txBody>
                    <a:bodyPr/>
                    <a:lstStyle/>
                    <a:p>
                      <a:pPr algn="l"/>
                      <a:r>
                        <a:rPr lang="en-GB" sz="1100" b="1" u="none" strike="noStrike">
                          <a:solidFill>
                            <a:srgbClr val="005BAB"/>
                          </a:solidFill>
                          <a:effectLst/>
                          <a:hlinkClick r:id="rId5"/>
                        </a:rPr>
                        <a:t>Brooklands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1996368568"/>
                  </a:ext>
                </a:extLst>
              </a:tr>
              <a:tr h="576969">
                <a:tc>
                  <a:txBody>
                    <a:bodyPr/>
                    <a:lstStyle/>
                    <a:p>
                      <a:pPr algn="l"/>
                      <a:r>
                        <a:rPr lang="en-GB" sz="1100" b="1" u="none" strike="noStrike">
                          <a:solidFill>
                            <a:srgbClr val="005BAB"/>
                          </a:solidFill>
                          <a:effectLst/>
                          <a:hlinkClick r:id="rId6"/>
                        </a:rPr>
                        <a:t>East Surrey College</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3392938741"/>
                  </a:ext>
                </a:extLst>
              </a:tr>
              <a:tr h="576969">
                <a:tc>
                  <a:txBody>
                    <a:bodyPr/>
                    <a:lstStyle/>
                    <a:p>
                      <a:pPr algn="l"/>
                      <a:r>
                        <a:rPr lang="en-GB" sz="1100" b="1" u="none" strike="noStrike">
                          <a:solidFill>
                            <a:srgbClr val="005BAB"/>
                          </a:solidFill>
                          <a:effectLst/>
                          <a:hlinkClick r:id="rId7"/>
                        </a:rPr>
                        <a:t>Guildford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2918412937"/>
                  </a:ext>
                </a:extLst>
              </a:tr>
              <a:tr h="310676">
                <a:tc>
                  <a:txBody>
                    <a:bodyPr/>
                    <a:lstStyle/>
                    <a:p>
                      <a:pPr algn="l"/>
                      <a:r>
                        <a:rPr lang="en-GB" sz="1100" b="1" u="none" strike="noStrike">
                          <a:solidFill>
                            <a:srgbClr val="005BAB"/>
                          </a:solidFill>
                          <a:effectLst/>
                          <a:hlinkClick r:id="rId8"/>
                        </a:rPr>
                        <a:t>NESCOT</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1708980766"/>
                  </a:ext>
                </a:extLst>
              </a:tr>
            </a:tbl>
          </a:graphicData>
        </a:graphic>
      </p:graphicFrame>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Further Education Colleges</a:t>
            </a:r>
          </a:p>
        </p:txBody>
      </p:sp>
      <p:sp>
        <p:nvSpPr>
          <p:cNvPr id="10" name="TextBox 9">
            <a:extLst>
              <a:ext uri="{FF2B5EF4-FFF2-40B4-BE49-F238E27FC236}">
                <a16:creationId xmlns:a16="http://schemas.microsoft.com/office/drawing/2014/main" id="{2793142E-1FE0-4095-3449-6A5D5E40EF4E}"/>
              </a:ext>
            </a:extLst>
          </p:cNvPr>
          <p:cNvSpPr txBox="1"/>
          <p:nvPr/>
        </p:nvSpPr>
        <p:spPr>
          <a:xfrm>
            <a:off x="928542" y="5526100"/>
            <a:ext cx="7281458" cy="461665"/>
          </a:xfrm>
          <a:prstGeom prst="rect">
            <a:avLst/>
          </a:prstGeom>
          <a:noFill/>
        </p:spPr>
        <p:txBody>
          <a:bodyPr wrap="square" rtlCol="0">
            <a:spAutoFit/>
          </a:bodyPr>
          <a:lstStyle/>
          <a:p>
            <a:r>
              <a:rPr lang="en-GB" sz="1200" b="0" i="0" dirty="0">
                <a:solidFill>
                  <a:srgbClr val="1155CC"/>
                </a:solidFill>
                <a:effectLst/>
                <a:latin typeface="Arial" panose="020B0604020202020204" pitchFamily="34" charset="0"/>
                <a:hlinkClick r:id="rId9"/>
              </a:rPr>
              <a:t>Reigate College</a:t>
            </a:r>
            <a:r>
              <a:rPr lang="en-GB" sz="1200" b="0" i="0" dirty="0">
                <a:solidFill>
                  <a:srgbClr val="222222"/>
                </a:solidFill>
                <a:effectLst/>
                <a:latin typeface="Arial" panose="020B0604020202020204" pitchFamily="34" charset="0"/>
              </a:rPr>
              <a:t> who offer courses in Biology and Applied Science, Business and Economics, Engineering and Product Design, Computer Science and IT. </a:t>
            </a:r>
            <a:endParaRPr lang="en-GB" sz="1200" dirty="0"/>
          </a:p>
        </p:txBody>
      </p:sp>
    </p:spTree>
    <p:extLst>
      <p:ext uri="{BB962C8B-B14F-4D97-AF65-F5344CB8AC3E}">
        <p14:creationId xmlns:p14="http://schemas.microsoft.com/office/powerpoint/2010/main" val="57039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Universities</a:t>
            </a:r>
          </a:p>
        </p:txBody>
      </p:sp>
      <p:graphicFrame>
        <p:nvGraphicFramePr>
          <p:cNvPr id="10" name="Table 9">
            <a:extLst>
              <a:ext uri="{FF2B5EF4-FFF2-40B4-BE49-F238E27FC236}">
                <a16:creationId xmlns:a16="http://schemas.microsoft.com/office/drawing/2014/main" id="{03F41F81-57C5-7BDC-43AE-43C3444FEC76}"/>
              </a:ext>
            </a:extLst>
          </p:cNvPr>
          <p:cNvGraphicFramePr>
            <a:graphicFrameLocks noGrp="1"/>
          </p:cNvGraphicFramePr>
          <p:nvPr>
            <p:extLst>
              <p:ext uri="{D42A27DB-BD31-4B8C-83A1-F6EECF244321}">
                <p14:modId xmlns:p14="http://schemas.microsoft.com/office/powerpoint/2010/main" val="2379779533"/>
              </p:ext>
            </p:extLst>
          </p:nvPr>
        </p:nvGraphicFramePr>
        <p:xfrm>
          <a:off x="763199" y="2831787"/>
          <a:ext cx="7680960" cy="2867526"/>
        </p:xfrm>
        <a:graphic>
          <a:graphicData uri="http://schemas.openxmlformats.org/drawingml/2006/table">
            <a:tbl>
              <a:tblPr/>
              <a:tblGrid>
                <a:gridCol w="1175657">
                  <a:extLst>
                    <a:ext uri="{9D8B030D-6E8A-4147-A177-3AD203B41FA5}">
                      <a16:colId xmlns:a16="http://schemas.microsoft.com/office/drawing/2014/main" val="145547230"/>
                    </a:ext>
                  </a:extLst>
                </a:gridCol>
                <a:gridCol w="744583">
                  <a:extLst>
                    <a:ext uri="{9D8B030D-6E8A-4147-A177-3AD203B41FA5}">
                      <a16:colId xmlns:a16="http://schemas.microsoft.com/office/drawing/2014/main" val="1790552906"/>
                    </a:ext>
                  </a:extLst>
                </a:gridCol>
                <a:gridCol w="960120">
                  <a:extLst>
                    <a:ext uri="{9D8B030D-6E8A-4147-A177-3AD203B41FA5}">
                      <a16:colId xmlns:a16="http://schemas.microsoft.com/office/drawing/2014/main" val="3565894974"/>
                    </a:ext>
                  </a:extLst>
                </a:gridCol>
                <a:gridCol w="960120">
                  <a:extLst>
                    <a:ext uri="{9D8B030D-6E8A-4147-A177-3AD203B41FA5}">
                      <a16:colId xmlns:a16="http://schemas.microsoft.com/office/drawing/2014/main" val="2577312682"/>
                    </a:ext>
                  </a:extLst>
                </a:gridCol>
                <a:gridCol w="1018903">
                  <a:extLst>
                    <a:ext uri="{9D8B030D-6E8A-4147-A177-3AD203B41FA5}">
                      <a16:colId xmlns:a16="http://schemas.microsoft.com/office/drawing/2014/main" val="820608399"/>
                    </a:ext>
                  </a:extLst>
                </a:gridCol>
                <a:gridCol w="444137">
                  <a:extLst>
                    <a:ext uri="{9D8B030D-6E8A-4147-A177-3AD203B41FA5}">
                      <a16:colId xmlns:a16="http://schemas.microsoft.com/office/drawing/2014/main" val="1006943710"/>
                    </a:ext>
                  </a:extLst>
                </a:gridCol>
                <a:gridCol w="1417320">
                  <a:extLst>
                    <a:ext uri="{9D8B030D-6E8A-4147-A177-3AD203B41FA5}">
                      <a16:colId xmlns:a16="http://schemas.microsoft.com/office/drawing/2014/main" val="66581310"/>
                    </a:ext>
                  </a:extLst>
                </a:gridCol>
                <a:gridCol w="960120">
                  <a:extLst>
                    <a:ext uri="{9D8B030D-6E8A-4147-A177-3AD203B41FA5}">
                      <a16:colId xmlns:a16="http://schemas.microsoft.com/office/drawing/2014/main" val="1396975021"/>
                    </a:ext>
                  </a:extLst>
                </a:gridCol>
              </a:tblGrid>
              <a:tr h="1387243">
                <a:tc>
                  <a:txBody>
                    <a:bodyPr/>
                    <a:lstStyle/>
                    <a:p>
                      <a:pPr algn="l"/>
                      <a:r>
                        <a:rPr lang="en-GB" sz="1400" b="1">
                          <a:effectLst/>
                        </a:rPr>
                        <a:t>Organisation</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Science</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Business /</a:t>
                      </a:r>
                      <a:br>
                        <a:rPr lang="en-GB" sz="1400" b="1">
                          <a:effectLst/>
                        </a:rPr>
                      </a:br>
                      <a:r>
                        <a:rPr lang="en-GB" sz="1400" b="1">
                          <a:effectLst/>
                        </a:rPr>
                        <a:t>business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Health and Safety /</a:t>
                      </a:r>
                      <a:br>
                        <a:rPr lang="en-GB" sz="1400" b="1">
                          <a:effectLst/>
                        </a:rPr>
                      </a:br>
                      <a:r>
                        <a:rPr lang="en-GB" sz="1400" b="1">
                          <a:effectLst/>
                        </a:rPr>
                        <a:t>Environmental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Engineering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IT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Architecture /</a:t>
                      </a:r>
                      <a:br>
                        <a:rPr lang="en-GB" sz="1400" b="1">
                          <a:effectLst/>
                        </a:rPr>
                      </a:br>
                      <a:r>
                        <a:rPr lang="en-GB" sz="1400" b="1">
                          <a:effectLst/>
                        </a:rPr>
                        <a:t>urban planning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Construction</a:t>
                      </a:r>
                    </a:p>
                  </a:txBody>
                  <a:tcPr marL="69069" marR="69069" marT="34534" marB="34534" anchor="ctr">
                    <a:lnL>
                      <a:noFill/>
                    </a:lnL>
                    <a:lnR>
                      <a:noFill/>
                    </a:lnR>
                    <a:lnT>
                      <a:noFill/>
                    </a:lnT>
                    <a:lnB>
                      <a:noFill/>
                    </a:lnB>
                    <a:solidFill>
                      <a:srgbClr val="DDDDDD"/>
                    </a:solidFill>
                  </a:tcPr>
                </a:tc>
                <a:extLst>
                  <a:ext uri="{0D108BD9-81ED-4DB2-BD59-A6C34878D82A}">
                    <a16:rowId xmlns:a16="http://schemas.microsoft.com/office/drawing/2014/main" val="4147154149"/>
                  </a:ext>
                </a:extLst>
              </a:tr>
              <a:tr h="447497">
                <a:tc>
                  <a:txBody>
                    <a:bodyPr/>
                    <a:lstStyle/>
                    <a:p>
                      <a:pPr algn="l"/>
                      <a:r>
                        <a:rPr lang="en-GB" sz="1400" b="1" u="none" strike="noStrike">
                          <a:solidFill>
                            <a:srgbClr val="005BAB"/>
                          </a:solidFill>
                          <a:effectLst/>
                          <a:hlinkClick r:id="rId5"/>
                        </a:rPr>
                        <a:t>University of Surrey</a:t>
                      </a:r>
                      <a:endParaRPr lang="en-GB" sz="1400">
                        <a:effectLst/>
                      </a:endParaRP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extLst>
                  <a:ext uri="{0D108BD9-81ED-4DB2-BD59-A6C34878D82A}">
                    <a16:rowId xmlns:a16="http://schemas.microsoft.com/office/drawing/2014/main" val="420247223"/>
                  </a:ext>
                </a:extLst>
              </a:tr>
              <a:tr h="984495">
                <a:tc>
                  <a:txBody>
                    <a:bodyPr/>
                    <a:lstStyle/>
                    <a:p>
                      <a:pPr algn="l"/>
                      <a:r>
                        <a:rPr lang="en-GB" sz="1400" b="1" u="none" strike="noStrike">
                          <a:solidFill>
                            <a:srgbClr val="005BAB"/>
                          </a:solidFill>
                          <a:effectLst/>
                          <a:hlinkClick r:id="rId6"/>
                        </a:rPr>
                        <a:t>Royal Holloway, University of London</a:t>
                      </a:r>
                      <a:endParaRPr lang="en-GB" sz="1400">
                        <a:effectLst/>
                      </a:endParaRP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dirty="0">
                          <a:effectLst/>
                        </a:rPr>
                        <a:t>No</a:t>
                      </a:r>
                    </a:p>
                  </a:txBody>
                  <a:tcPr marL="69069" marR="69069" marT="34534" marB="34534" anchor="ctr">
                    <a:lnL>
                      <a:noFill/>
                    </a:lnL>
                    <a:lnR>
                      <a:noFill/>
                    </a:lnR>
                    <a:lnT>
                      <a:noFill/>
                    </a:lnT>
                    <a:lnB>
                      <a:noFill/>
                    </a:lnB>
                    <a:solidFill>
                      <a:srgbClr val="EEEEEE"/>
                    </a:solidFill>
                  </a:tcPr>
                </a:tc>
                <a:extLst>
                  <a:ext uri="{0D108BD9-81ED-4DB2-BD59-A6C34878D82A}">
                    <a16:rowId xmlns:a16="http://schemas.microsoft.com/office/drawing/2014/main" val="218007754"/>
                  </a:ext>
                </a:extLst>
              </a:tr>
            </a:tbl>
          </a:graphicData>
        </a:graphic>
      </p:graphicFrame>
    </p:spTree>
    <p:extLst>
      <p:ext uri="{BB962C8B-B14F-4D97-AF65-F5344CB8AC3E}">
        <p14:creationId xmlns:p14="http://schemas.microsoft.com/office/powerpoint/2010/main" val="4121612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7639</TotalTime>
  <Words>1196</Words>
  <Application>Microsoft Office PowerPoint</Application>
  <PresentationFormat>On-screen Show (4:3)</PresentationFormat>
  <Paragraphs>228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dc:creator>
  <cp:lastModifiedBy>Lara</cp:lastModifiedBy>
  <cp:revision>76</cp:revision>
  <cp:lastPrinted>2023-06-16T12:49:01Z</cp:lastPrinted>
  <dcterms:created xsi:type="dcterms:W3CDTF">2023-06-01T07:42:10Z</dcterms:created>
  <dcterms:modified xsi:type="dcterms:W3CDTF">2023-06-28T08:04:58Z</dcterms:modified>
</cp:coreProperties>
</file>