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1340" r:id="rId3"/>
    <p:sldId id="1343" r:id="rId4"/>
    <p:sldId id="1363" r:id="rId5"/>
    <p:sldId id="1341" r:id="rId6"/>
    <p:sldId id="1364" r:id="rId7"/>
    <p:sldId id="1365" r:id="rId8"/>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A9D3"/>
    <a:srgbClr val="E0B66F"/>
    <a:srgbClr val="07A9A9"/>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789" autoAdjust="0"/>
  </p:normalViewPr>
  <p:slideViewPr>
    <p:cSldViewPr snapToGrid="0">
      <p:cViewPr varScale="1">
        <p:scale>
          <a:sx n="48" d="100"/>
          <a:sy n="48" d="100"/>
        </p:scale>
        <p:origin x="18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30/06/2023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30/06/2023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30/06/2023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30/06/2023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30/06/2023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5.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18" name="Subtitle 2">
            <a:extLst>
              <a:ext uri="{FF2B5EF4-FFF2-40B4-BE49-F238E27FC236}">
                <a16:creationId xmlns:a16="http://schemas.microsoft.com/office/drawing/2014/main" id="{CDA70ABF-75EB-092E-B474-44ECE1C639E6}"/>
              </a:ext>
            </a:extLst>
          </p:cNvPr>
          <p:cNvSpPr>
            <a:spLocks noGrp="1"/>
          </p:cNvSpPr>
          <p:nvPr>
            <p:ph type="subTitle" idx="1"/>
          </p:nvPr>
        </p:nvSpPr>
        <p:spPr>
          <a:xfrm>
            <a:off x="1143000" y="2484708"/>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KS3 SEND Lesson Plan</a:t>
            </a:r>
          </a:p>
        </p:txBody>
      </p:sp>
      <p:grpSp>
        <p:nvGrpSpPr>
          <p:cNvPr id="19" name="Group 18">
            <a:extLst>
              <a:ext uri="{FF2B5EF4-FFF2-40B4-BE49-F238E27FC236}">
                <a16:creationId xmlns:a16="http://schemas.microsoft.com/office/drawing/2014/main" id="{1D7235B0-43D7-3780-F7A4-CD87FE34CC48}"/>
              </a:ext>
            </a:extLst>
          </p:cNvPr>
          <p:cNvGrpSpPr/>
          <p:nvPr/>
        </p:nvGrpSpPr>
        <p:grpSpPr>
          <a:xfrm>
            <a:off x="1036520" y="4591289"/>
            <a:ext cx="7070960" cy="791711"/>
            <a:chOff x="1036520" y="4487062"/>
            <a:chExt cx="7070960" cy="791711"/>
          </a:xfrm>
        </p:grpSpPr>
        <p:pic>
          <p:nvPicPr>
            <p:cNvPr id="20" name="Picture 19" descr="A picture containing screenshot, graphics, font, graphic design&#10;&#10;Description automatically generated">
              <a:extLst>
                <a:ext uri="{FF2B5EF4-FFF2-40B4-BE49-F238E27FC236}">
                  <a16:creationId xmlns:a16="http://schemas.microsoft.com/office/drawing/2014/main" id="{A6DCC3FC-7317-2C3B-356A-854EE621E09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21" name="Picture 20">
              <a:extLst>
                <a:ext uri="{FF2B5EF4-FFF2-40B4-BE49-F238E27FC236}">
                  <a16:creationId xmlns:a16="http://schemas.microsoft.com/office/drawing/2014/main" id="{8AA9B158-F414-5369-0279-4BB690FC0DA3}"/>
                </a:ext>
              </a:extLst>
            </p:cNvPr>
            <p:cNvPicPr>
              <a:picLocks noChangeAspect="1"/>
            </p:cNvPicPr>
            <p:nvPr/>
          </p:nvPicPr>
          <p:blipFill>
            <a:blip r:embed="rId5"/>
            <a:stretch>
              <a:fillRect/>
            </a:stretch>
          </p:blipFill>
          <p:spPr>
            <a:xfrm>
              <a:off x="7044449" y="4487062"/>
              <a:ext cx="1063031" cy="791711"/>
            </a:xfrm>
            <a:prstGeom prst="rect">
              <a:avLst/>
            </a:prstGeom>
          </p:spPr>
        </p:pic>
        <p:sp>
          <p:nvSpPr>
            <p:cNvPr id="22" name="TextBox 21">
              <a:extLst>
                <a:ext uri="{FF2B5EF4-FFF2-40B4-BE49-F238E27FC236}">
                  <a16:creationId xmlns:a16="http://schemas.microsoft.com/office/drawing/2014/main" id="{F22856AA-EF43-2E25-26CA-9C162BC44502}"/>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23" name="TextBox 22">
              <a:extLst>
                <a:ext uri="{FF2B5EF4-FFF2-40B4-BE49-F238E27FC236}">
                  <a16:creationId xmlns:a16="http://schemas.microsoft.com/office/drawing/2014/main" id="{08A67F14-6097-7B44-8158-2BDBA882B098}"/>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pic>
        <p:nvPicPr>
          <p:cNvPr id="3" name="Picture 2" descr="A picture containing text, font, graphics, screenshot&#10;&#10;Description automatically generated">
            <a:extLst>
              <a:ext uri="{FF2B5EF4-FFF2-40B4-BE49-F238E27FC236}">
                <a16:creationId xmlns:a16="http://schemas.microsoft.com/office/drawing/2014/main" id="{48D938C2-6B03-C7AB-AB34-F8EAADEE8A97}"/>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KS3 Lesson Plan (</a:t>
            </a:r>
            <a:r>
              <a:rPr lang="en-GB" sz="2500" b="1" dirty="0">
                <a:solidFill>
                  <a:schemeClr val="bg1"/>
                </a:solidFill>
                <a:latin typeface="Century Gothic"/>
                <a:ea typeface="Century Gothic"/>
                <a:cs typeface="Century Gothic"/>
                <a:sym typeface="Century Gothic"/>
              </a:rPr>
              <a:t>SEND</a:t>
            </a:r>
            <a:r>
              <a:rPr lang="en-GB" sz="2500" b="1" i="0" u="none" strike="noStrike" cap="none" dirty="0">
                <a:solidFill>
                  <a:schemeClr val="bg1"/>
                </a:solidFill>
                <a:latin typeface="Century Gothic"/>
                <a:ea typeface="Century Gothic"/>
                <a:cs typeface="Century Gothic"/>
                <a:sym typeface="Century Gothic"/>
              </a:rPr>
              <a:t>)</a:t>
            </a:r>
            <a:endParaRPr dirty="0">
              <a:solidFill>
                <a:schemeClr val="bg1"/>
              </a:solidFill>
            </a:endParaRPr>
          </a:p>
        </p:txBody>
      </p:sp>
      <p:graphicFrame>
        <p:nvGraphicFramePr>
          <p:cNvPr id="5" name="Google Shape;329;p2">
            <a:extLst>
              <a:ext uri="{FF2B5EF4-FFF2-40B4-BE49-F238E27FC236}">
                <a16:creationId xmlns:a16="http://schemas.microsoft.com/office/drawing/2014/main" id="{00A3421E-93F1-3017-4441-E2E7A668F855}"/>
              </a:ext>
            </a:extLst>
          </p:cNvPr>
          <p:cNvGraphicFramePr/>
          <p:nvPr>
            <p:extLst>
              <p:ext uri="{D42A27DB-BD31-4B8C-83A1-F6EECF244321}">
                <p14:modId xmlns:p14="http://schemas.microsoft.com/office/powerpoint/2010/main" val="2826375284"/>
              </p:ext>
            </p:extLst>
          </p:nvPr>
        </p:nvGraphicFramePr>
        <p:xfrm>
          <a:off x="370651" y="1283494"/>
          <a:ext cx="8378190" cy="5028111"/>
        </p:xfrm>
        <a:graphic>
          <a:graphicData uri="http://schemas.openxmlformats.org/drawingml/2006/table">
            <a:tbl>
              <a:tblPr>
                <a:noFill/>
              </a:tblPr>
              <a:tblGrid>
                <a:gridCol w="2047903">
                  <a:extLst>
                    <a:ext uri="{9D8B030D-6E8A-4147-A177-3AD203B41FA5}">
                      <a16:colId xmlns:a16="http://schemas.microsoft.com/office/drawing/2014/main" val="20001"/>
                    </a:ext>
                  </a:extLst>
                </a:gridCol>
                <a:gridCol w="6330287">
                  <a:extLst>
                    <a:ext uri="{9D8B030D-6E8A-4147-A177-3AD203B41FA5}">
                      <a16:colId xmlns:a16="http://schemas.microsoft.com/office/drawing/2014/main" val="20003"/>
                    </a:ext>
                  </a:extLst>
                </a:gridCol>
              </a:tblGrid>
              <a:tr h="569236">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Task</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526958">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 What is climate change?</a:t>
                      </a: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dirty="0">
                          <a:solidFill>
                            <a:schemeClr val="tx1"/>
                          </a:solidFill>
                          <a:latin typeface="Century Gothic" panose="020B0502020202020204" pitchFamily="34" charset="0"/>
                        </a:rPr>
                        <a:t>Students review what climate change is and how it happens.  </a:t>
                      </a:r>
                      <a:endParaRPr sz="1200" dirty="0">
                        <a:solidFill>
                          <a:schemeClr val="tx1"/>
                        </a:solidFill>
                        <a:latin typeface="Century Gothic" panose="020B0502020202020204" pitchFamily="34" charset="0"/>
                      </a:endParaRPr>
                    </a:p>
                  </a:txBody>
                  <a:tcPr marL="32150" marR="32150" marT="0" marB="0" anchor="ctr">
                    <a:solidFill>
                      <a:srgbClr val="E0B66F"/>
                    </a:solidFill>
                  </a:tcPr>
                </a:tc>
                <a:extLst>
                  <a:ext uri="{0D108BD9-81ED-4DB2-BD59-A6C34878D82A}">
                    <a16:rowId xmlns:a16="http://schemas.microsoft.com/office/drawing/2014/main" val="1802768587"/>
                  </a:ext>
                </a:extLst>
              </a:tr>
              <a:tr h="526958">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 Why is the climate changing?</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hear a few of the reasons about why climate change is happening.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3330719098"/>
                  </a:ext>
                </a:extLst>
              </a:tr>
              <a:tr h="526958">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 What can we do about climate change?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are given a couple of examples of what is happening to help reduce carbon release into the atmosphere by businesses.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extLst>
                  <a:ext uri="{0D108BD9-81ED-4DB2-BD59-A6C34878D82A}">
                    <a16:rowId xmlns:a16="http://schemas.microsoft.com/office/drawing/2014/main" val="694243163"/>
                  </a:ext>
                </a:extLst>
              </a:tr>
              <a:tr h="770169">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 Jobs that can save the planet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watch The WOW Show film which shows a selection of green careers and highlights the roles in energy, transport and construction that are working towards saving the planet. They then look at further information about these kinds of jobs.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526958">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Which skills do you need?</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their own skills and how they can improve them.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2"/>
                  </a:ext>
                </a:extLst>
              </a:tr>
              <a:tr h="526958">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6. Thinking about your future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their next two years in school and what they need to work on to achieve their future goals.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10006"/>
                  </a:ext>
                </a:extLst>
              </a:tr>
              <a:tr h="526958">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9"/>
                  </a:ext>
                </a:extLst>
              </a:tr>
              <a:tr h="526958">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Extension</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Depending on your students, you may wish to watch the short film on GCSE choices.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23225377"/>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Using the resources</a:t>
            </a:r>
            <a:endParaRPr dirty="0">
              <a:solidFill>
                <a:schemeClr val="bg1"/>
              </a:solidFill>
            </a:endParaRPr>
          </a:p>
        </p:txBody>
      </p:sp>
      <p:sp>
        <p:nvSpPr>
          <p:cNvPr id="9" name="Google Shape;336;p3">
            <a:extLst>
              <a:ext uri="{FF2B5EF4-FFF2-40B4-BE49-F238E27FC236}">
                <a16:creationId xmlns:a16="http://schemas.microsoft.com/office/drawing/2014/main" id="{3651015D-31E3-A32D-9443-4C6689A2A697}"/>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96691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27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8203</TotalTime>
  <Words>948</Words>
  <Application>Microsoft Office PowerPoint</Application>
  <PresentationFormat>On-screen Show (4:3)</PresentationFormat>
  <Paragraphs>135</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Georgie VfS</cp:lastModifiedBy>
  <cp:revision>82</cp:revision>
  <cp:lastPrinted>2023-06-16T12:49:01Z</cp:lastPrinted>
  <dcterms:created xsi:type="dcterms:W3CDTF">2023-06-01T07:42:10Z</dcterms:created>
  <dcterms:modified xsi:type="dcterms:W3CDTF">2023-06-30T15:50:49Z</dcterms:modified>
</cp:coreProperties>
</file>