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1340" r:id="rId3"/>
    <p:sldId id="1343" r:id="rId4"/>
    <p:sldId id="1363" r:id="rId5"/>
    <p:sldId id="1341" r:id="rId6"/>
    <p:sldId id="1364" r:id="rId7"/>
    <p:sldId id="1365" r:id="rId8"/>
    <p:sldId id="1369" r:id="rId9"/>
    <p:sldId id="1370" r:id="rId1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A9D3"/>
    <a:srgbClr val="E0B66F"/>
    <a:srgbClr val="07A9A9"/>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789" autoAdjust="0"/>
  </p:normalViewPr>
  <p:slideViewPr>
    <p:cSldViewPr snapToGrid="0">
      <p:cViewPr varScale="1">
        <p:scale>
          <a:sx n="67" d="100"/>
          <a:sy n="67" d="100"/>
        </p:scale>
        <p:origin x="18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28/06/2023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References:</a:t>
            </a:r>
          </a:p>
          <a:p>
            <a:pPr marL="0" indent="0">
              <a:buNone/>
            </a:pPr>
            <a:r>
              <a:rPr lang="en-GB" b="0" dirty="0"/>
              <a:t>1) https://www.surreycc.gov.uk/community/climate-change/businesses/green-careers/courses-and-skills#linksresources/</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8</a:t>
            </a:fld>
            <a:endParaRPr lang="en-GB"/>
          </a:p>
        </p:txBody>
      </p:sp>
    </p:spTree>
    <p:extLst>
      <p:ext uri="{BB962C8B-B14F-4D97-AF65-F5344CB8AC3E}">
        <p14:creationId xmlns:p14="http://schemas.microsoft.com/office/powerpoint/2010/main" val="58421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t>References:</a:t>
            </a:r>
          </a:p>
          <a:p>
            <a:pPr marL="0" indent="0">
              <a:buNone/>
            </a:pPr>
            <a:r>
              <a:rPr lang="en-GB" b="0" dirty="0"/>
              <a:t>1) https://www.surreycc.gov.uk/community/climate-change/businesses/green-careers/courses-and-skills#linksresources/</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9</a:t>
            </a:fld>
            <a:endParaRPr lang="en-GB"/>
          </a:p>
        </p:txBody>
      </p:sp>
    </p:spTree>
    <p:extLst>
      <p:ext uri="{BB962C8B-B14F-4D97-AF65-F5344CB8AC3E}">
        <p14:creationId xmlns:p14="http://schemas.microsoft.com/office/powerpoint/2010/main" val="17721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28/06/2023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5.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nescot.ac.uk/find-your-course/" TargetMode="External"/><Relationship Id="rId3" Type="http://schemas.openxmlformats.org/officeDocument/2006/relationships/image" Target="../media/image6.png"/><Relationship Id="rId7" Type="http://schemas.openxmlformats.org/officeDocument/2006/relationships/hyperlink" Target="https://guildford.activatelearning.ac.uk/cours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esc.ac.uk/full-time/full-time-course-areas" TargetMode="External"/><Relationship Id="rId5" Type="http://schemas.openxmlformats.org/officeDocument/2006/relationships/hyperlink" Target="https://www.brooklands.ac.uk/courses/" TargetMode="External"/><Relationship Id="rId4" Type="http://schemas.openxmlformats.org/officeDocument/2006/relationships/image" Target="../media/image7.png"/><Relationship Id="rId9" Type="http://schemas.openxmlformats.org/officeDocument/2006/relationships/hyperlink" Target="https://www.reigate.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royalholloway.ac.uk/ug-prospectus/" TargetMode="External"/><Relationship Id="rId5" Type="http://schemas.openxmlformats.org/officeDocument/2006/relationships/hyperlink" Target="https://www.surrey.ac.uk/subject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18" name="Subtitle 2">
            <a:extLst>
              <a:ext uri="{FF2B5EF4-FFF2-40B4-BE49-F238E27FC236}">
                <a16:creationId xmlns:a16="http://schemas.microsoft.com/office/drawing/2014/main" id="{CDA70ABF-75EB-092E-B474-44ECE1C639E6}"/>
              </a:ext>
            </a:extLst>
          </p:cNvPr>
          <p:cNvSpPr>
            <a:spLocks noGrp="1"/>
          </p:cNvSpPr>
          <p:nvPr>
            <p:ph type="subTitle" idx="1"/>
          </p:nvPr>
        </p:nvSpPr>
        <p:spPr>
          <a:xfrm>
            <a:off x="1143000" y="2484708"/>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KS3 Lesson Plan</a:t>
            </a:r>
          </a:p>
        </p:txBody>
      </p:sp>
      <p:grpSp>
        <p:nvGrpSpPr>
          <p:cNvPr id="19" name="Group 18">
            <a:extLst>
              <a:ext uri="{FF2B5EF4-FFF2-40B4-BE49-F238E27FC236}">
                <a16:creationId xmlns:a16="http://schemas.microsoft.com/office/drawing/2014/main" id="{1D7235B0-43D7-3780-F7A4-CD87FE34CC48}"/>
              </a:ext>
            </a:extLst>
          </p:cNvPr>
          <p:cNvGrpSpPr/>
          <p:nvPr/>
        </p:nvGrpSpPr>
        <p:grpSpPr>
          <a:xfrm>
            <a:off x="1036520" y="4591289"/>
            <a:ext cx="7070960" cy="791711"/>
            <a:chOff x="1036520" y="4487062"/>
            <a:chExt cx="7070960" cy="791711"/>
          </a:xfrm>
        </p:grpSpPr>
        <p:pic>
          <p:nvPicPr>
            <p:cNvPr id="20" name="Picture 19" descr="A picture containing screenshot, graphics, font, graphic design&#10;&#10;Description automatically generated">
              <a:extLst>
                <a:ext uri="{FF2B5EF4-FFF2-40B4-BE49-F238E27FC236}">
                  <a16:creationId xmlns:a16="http://schemas.microsoft.com/office/drawing/2014/main" id="{A6DCC3FC-7317-2C3B-356A-854EE621E09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21" name="Picture 20">
              <a:extLst>
                <a:ext uri="{FF2B5EF4-FFF2-40B4-BE49-F238E27FC236}">
                  <a16:creationId xmlns:a16="http://schemas.microsoft.com/office/drawing/2014/main" id="{8AA9B158-F414-5369-0279-4BB690FC0DA3}"/>
                </a:ext>
              </a:extLst>
            </p:cNvPr>
            <p:cNvPicPr>
              <a:picLocks noChangeAspect="1"/>
            </p:cNvPicPr>
            <p:nvPr/>
          </p:nvPicPr>
          <p:blipFill>
            <a:blip r:embed="rId5"/>
            <a:stretch>
              <a:fillRect/>
            </a:stretch>
          </p:blipFill>
          <p:spPr>
            <a:xfrm>
              <a:off x="7044449" y="4487062"/>
              <a:ext cx="1063031" cy="791711"/>
            </a:xfrm>
            <a:prstGeom prst="rect">
              <a:avLst/>
            </a:prstGeom>
          </p:spPr>
        </p:pic>
        <p:sp>
          <p:nvSpPr>
            <p:cNvPr id="22" name="TextBox 21">
              <a:extLst>
                <a:ext uri="{FF2B5EF4-FFF2-40B4-BE49-F238E27FC236}">
                  <a16:creationId xmlns:a16="http://schemas.microsoft.com/office/drawing/2014/main" id="{F22856AA-EF43-2E25-26CA-9C162BC44502}"/>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23" name="TextBox 22">
              <a:extLst>
                <a:ext uri="{FF2B5EF4-FFF2-40B4-BE49-F238E27FC236}">
                  <a16:creationId xmlns:a16="http://schemas.microsoft.com/office/drawing/2014/main" id="{08A67F14-6097-7B44-8158-2BDBA882B098}"/>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pic>
        <p:nvPicPr>
          <p:cNvPr id="3" name="Picture 2" descr="A picture containing text, font, graphics, screenshot&#10;&#10;Description automatically generated">
            <a:extLst>
              <a:ext uri="{FF2B5EF4-FFF2-40B4-BE49-F238E27FC236}">
                <a16:creationId xmlns:a16="http://schemas.microsoft.com/office/drawing/2014/main" id="{48D938C2-6B03-C7AB-AB34-F8EAADEE8A97}"/>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KS3 Lesson Plan (30-45 mins)</a:t>
            </a:r>
            <a:endParaRPr dirty="0">
              <a:solidFill>
                <a:schemeClr val="bg1"/>
              </a:solidFill>
            </a:endParaRPr>
          </a:p>
        </p:txBody>
      </p:sp>
      <p:graphicFrame>
        <p:nvGraphicFramePr>
          <p:cNvPr id="5" name="Google Shape;329;p2">
            <a:extLst>
              <a:ext uri="{FF2B5EF4-FFF2-40B4-BE49-F238E27FC236}">
                <a16:creationId xmlns:a16="http://schemas.microsoft.com/office/drawing/2014/main" id="{00A3421E-93F1-3017-4441-E2E7A668F855}"/>
              </a:ext>
            </a:extLst>
          </p:cNvPr>
          <p:cNvGraphicFramePr/>
          <p:nvPr>
            <p:extLst>
              <p:ext uri="{D42A27DB-BD31-4B8C-83A1-F6EECF244321}">
                <p14:modId xmlns:p14="http://schemas.microsoft.com/office/powerpoint/2010/main" val="3816068230"/>
              </p:ext>
            </p:extLst>
          </p:nvPr>
        </p:nvGraphicFramePr>
        <p:xfrm>
          <a:off x="238421" y="1317785"/>
          <a:ext cx="8642650" cy="5119372"/>
        </p:xfrm>
        <a:graphic>
          <a:graphicData uri="http://schemas.openxmlformats.org/drawingml/2006/table">
            <a:tbl>
              <a:tblPr>
                <a:noFill/>
              </a:tblPr>
              <a:tblGrid>
                <a:gridCol w="662187">
                  <a:extLst>
                    <a:ext uri="{9D8B030D-6E8A-4147-A177-3AD203B41FA5}">
                      <a16:colId xmlns:a16="http://schemas.microsoft.com/office/drawing/2014/main" val="20000"/>
                    </a:ext>
                  </a:extLst>
                </a:gridCol>
                <a:gridCol w="1400653">
                  <a:extLst>
                    <a:ext uri="{9D8B030D-6E8A-4147-A177-3AD203B41FA5}">
                      <a16:colId xmlns:a16="http://schemas.microsoft.com/office/drawing/2014/main" val="20001"/>
                    </a:ext>
                  </a:extLst>
                </a:gridCol>
                <a:gridCol w="882869">
                  <a:extLst>
                    <a:ext uri="{9D8B030D-6E8A-4147-A177-3AD203B41FA5}">
                      <a16:colId xmlns:a16="http://schemas.microsoft.com/office/drawing/2014/main" val="20002"/>
                    </a:ext>
                  </a:extLst>
                </a:gridCol>
                <a:gridCol w="5696941">
                  <a:extLst>
                    <a:ext uri="{9D8B030D-6E8A-4147-A177-3AD203B41FA5}">
                      <a16:colId xmlns:a16="http://schemas.microsoft.com/office/drawing/2014/main" val="20003"/>
                    </a:ext>
                  </a:extLst>
                </a:gridCol>
              </a:tblGrid>
              <a:tr h="515082">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Time</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91450" marR="91450" marT="45725" marB="45725" anchor="ctr">
                    <a:solidFill>
                      <a:srgbClr val="07A9A9"/>
                    </a:solidFill>
                  </a:tcPr>
                </a:tc>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Group</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Task</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720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6-10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1. What do you know about climate change?</a:t>
                      </a: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Pair</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dirty="0">
                          <a:solidFill>
                            <a:schemeClr val="tx1"/>
                          </a:solidFill>
                          <a:latin typeface="Century Gothic" panose="020B0502020202020204" pitchFamily="34" charset="0"/>
                        </a:rPr>
                        <a:t>Students review what climate change is and how it happens.  If you are confident that your students understand this, you can move straight on to Section 2 and The WOW Show film.  </a:t>
                      </a:r>
                      <a:endParaRPr sz="1400" dirty="0">
                        <a:solidFill>
                          <a:schemeClr val="tx1"/>
                        </a:solidFill>
                        <a:latin typeface="Century Gothic" panose="020B0502020202020204" pitchFamily="34" charset="0"/>
                      </a:endParaRPr>
                    </a:p>
                  </a:txBody>
                  <a:tcPr marL="32150" marR="32150" marT="0" marB="0" anchor="ctr">
                    <a:solidFill>
                      <a:srgbClr val="E0B66F"/>
                    </a:solidFill>
                  </a:tcPr>
                </a:tc>
                <a:extLst>
                  <a:ext uri="{0D108BD9-81ED-4DB2-BD59-A6C34878D82A}">
                    <a16:rowId xmlns:a16="http://schemas.microsoft.com/office/drawing/2014/main" val="1802768587"/>
                  </a:ext>
                </a:extLst>
              </a:tr>
              <a:tr h="720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12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2. Careers that can save the planet</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watch The WOW Show film which shows a selection of green careers and highlights the roles in energy, transport and construction that are working towards saving the planet.  </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720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4-8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3. What are green careers?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discuss the term “green careers” and what that means to them. They also reflect on what parts of the film particularly interested them and why.</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extLst>
                  <a:ext uri="{0D108BD9-81ED-4DB2-BD59-A6C34878D82A}">
                    <a16:rowId xmlns:a16="http://schemas.microsoft.com/office/drawing/2014/main" val="10002"/>
                  </a:ext>
                </a:extLst>
              </a:tr>
              <a:tr h="504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5-7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4. Why are they important?</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spcBef>
                          <a:spcPts val="0"/>
                        </a:spcBef>
                        <a:spcAft>
                          <a:spcPts val="0"/>
                        </a:spcAft>
                        <a:buClr>
                          <a:schemeClr val="lt1"/>
                        </a:buClr>
                        <a:buSzPts val="1000"/>
                        <a:buFont typeface="Century Gothic"/>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Pair</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spcBef>
                          <a:spcPts val="0"/>
                        </a:spcBef>
                        <a:spcAft>
                          <a:spcPts val="0"/>
                        </a:spcAft>
                        <a:buClr>
                          <a:schemeClr val="lt1"/>
                        </a:buClr>
                        <a:buSzPts val="1000"/>
                        <a:buFont typeface="Century Gothic"/>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think about the careers discussed in the film and how they can help with carbon emissions and climate change.  </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3"/>
                  </a:ext>
                </a:extLst>
              </a:tr>
              <a:tr h="504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3-5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5. Which skills do you need?</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think about their own skills and then what skills are needed for the careers they saw in the film.  </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5"/>
                  </a:ext>
                </a:extLst>
              </a:tr>
              <a:tr h="720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8-10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6. Thinking about your future</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think about choosing their GCSE subjects and watch two clips that give them food for thought on what GCSEs are and what is important when making subject choices.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10006"/>
                  </a:ext>
                </a:extLst>
              </a:tr>
              <a:tr h="504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N/A</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Using the resources</a:t>
            </a:r>
            <a:endParaRPr dirty="0">
              <a:solidFill>
                <a:schemeClr val="bg1"/>
              </a:solidFill>
            </a:endParaRPr>
          </a:p>
        </p:txBody>
      </p:sp>
      <p:sp>
        <p:nvSpPr>
          <p:cNvPr id="3" name="Google Shape;336;p3">
            <a:extLst>
              <a:ext uri="{FF2B5EF4-FFF2-40B4-BE49-F238E27FC236}">
                <a16:creationId xmlns:a16="http://schemas.microsoft.com/office/drawing/2014/main" id="{7C626CCA-EB9A-47D1-CA56-42F63C5C7ADF}"/>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96691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and education providers 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27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E400EE56-B06A-2F84-B380-A00CF801C750}"/>
              </a:ext>
            </a:extLst>
          </p:cNvPr>
          <p:cNvGraphicFramePr>
            <a:graphicFrameLocks noGrp="1"/>
          </p:cNvGraphicFramePr>
          <p:nvPr/>
        </p:nvGraphicFramePr>
        <p:xfrm>
          <a:off x="932387" y="2290958"/>
          <a:ext cx="7342584" cy="3055528"/>
        </p:xfrm>
        <a:graphic>
          <a:graphicData uri="http://schemas.openxmlformats.org/drawingml/2006/table">
            <a:tbl>
              <a:tblPr/>
              <a:tblGrid>
                <a:gridCol w="917823">
                  <a:extLst>
                    <a:ext uri="{9D8B030D-6E8A-4147-A177-3AD203B41FA5}">
                      <a16:colId xmlns:a16="http://schemas.microsoft.com/office/drawing/2014/main" val="1564305032"/>
                    </a:ext>
                  </a:extLst>
                </a:gridCol>
                <a:gridCol w="644796">
                  <a:extLst>
                    <a:ext uri="{9D8B030D-6E8A-4147-A177-3AD203B41FA5}">
                      <a16:colId xmlns:a16="http://schemas.microsoft.com/office/drawing/2014/main" val="1532051402"/>
                    </a:ext>
                  </a:extLst>
                </a:gridCol>
                <a:gridCol w="1005840">
                  <a:extLst>
                    <a:ext uri="{9D8B030D-6E8A-4147-A177-3AD203B41FA5}">
                      <a16:colId xmlns:a16="http://schemas.microsoft.com/office/drawing/2014/main" val="3346763454"/>
                    </a:ext>
                  </a:extLst>
                </a:gridCol>
                <a:gridCol w="1102833">
                  <a:extLst>
                    <a:ext uri="{9D8B030D-6E8A-4147-A177-3AD203B41FA5}">
                      <a16:colId xmlns:a16="http://schemas.microsoft.com/office/drawing/2014/main" val="994232586"/>
                    </a:ext>
                  </a:extLst>
                </a:gridCol>
                <a:gridCol w="917823">
                  <a:extLst>
                    <a:ext uri="{9D8B030D-6E8A-4147-A177-3AD203B41FA5}">
                      <a16:colId xmlns:a16="http://schemas.microsoft.com/office/drawing/2014/main" val="3374467780"/>
                    </a:ext>
                  </a:extLst>
                </a:gridCol>
                <a:gridCol w="591915">
                  <a:extLst>
                    <a:ext uri="{9D8B030D-6E8A-4147-A177-3AD203B41FA5}">
                      <a16:colId xmlns:a16="http://schemas.microsoft.com/office/drawing/2014/main" val="2737030301"/>
                    </a:ext>
                  </a:extLst>
                </a:gridCol>
                <a:gridCol w="1243731">
                  <a:extLst>
                    <a:ext uri="{9D8B030D-6E8A-4147-A177-3AD203B41FA5}">
                      <a16:colId xmlns:a16="http://schemas.microsoft.com/office/drawing/2014/main" val="2118625403"/>
                    </a:ext>
                  </a:extLst>
                </a:gridCol>
                <a:gridCol w="917823">
                  <a:extLst>
                    <a:ext uri="{9D8B030D-6E8A-4147-A177-3AD203B41FA5}">
                      <a16:colId xmlns:a16="http://schemas.microsoft.com/office/drawing/2014/main" val="3077706653"/>
                    </a:ext>
                  </a:extLst>
                </a:gridCol>
              </a:tblGrid>
              <a:tr h="1013945">
                <a:tc>
                  <a:txBody>
                    <a:bodyPr/>
                    <a:lstStyle/>
                    <a:p>
                      <a:pPr algn="l"/>
                      <a:r>
                        <a:rPr lang="en-GB" sz="1100" b="1">
                          <a:effectLst/>
                        </a:rPr>
                        <a:t>Organisation</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Science</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Business /</a:t>
                      </a:r>
                      <a:br>
                        <a:rPr lang="en-GB" sz="1100" b="1">
                          <a:effectLst/>
                        </a:rPr>
                      </a:br>
                      <a:r>
                        <a:rPr lang="en-GB" sz="1100" b="1">
                          <a:effectLst/>
                        </a:rPr>
                        <a:t>business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Health and Safety /</a:t>
                      </a:r>
                      <a:br>
                        <a:rPr lang="en-GB" sz="1100" b="1">
                          <a:effectLst/>
                        </a:rPr>
                      </a:br>
                      <a:r>
                        <a:rPr lang="en-GB" sz="1100" b="1">
                          <a:effectLst/>
                        </a:rPr>
                        <a:t>Environmental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Engineering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IT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Architecture /</a:t>
                      </a:r>
                      <a:br>
                        <a:rPr lang="en-GB" sz="1100" b="1">
                          <a:effectLst/>
                        </a:rPr>
                      </a:br>
                      <a:r>
                        <a:rPr lang="en-GB" sz="1100" b="1">
                          <a:effectLst/>
                        </a:rPr>
                        <a:t>urban planning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Construction</a:t>
                      </a:r>
                    </a:p>
                  </a:txBody>
                  <a:tcPr marL="56511" marR="56511" marT="28255" marB="28255" anchor="ctr">
                    <a:lnL>
                      <a:noFill/>
                    </a:lnL>
                    <a:lnR>
                      <a:noFill/>
                    </a:lnR>
                    <a:lnT>
                      <a:noFill/>
                    </a:lnT>
                    <a:lnB>
                      <a:noFill/>
                    </a:lnB>
                    <a:solidFill>
                      <a:srgbClr val="DDDDDD"/>
                    </a:solidFill>
                  </a:tcPr>
                </a:tc>
                <a:extLst>
                  <a:ext uri="{0D108BD9-81ED-4DB2-BD59-A6C34878D82A}">
                    <a16:rowId xmlns:a16="http://schemas.microsoft.com/office/drawing/2014/main" val="259087392"/>
                  </a:ext>
                </a:extLst>
              </a:tr>
              <a:tr h="576969">
                <a:tc>
                  <a:txBody>
                    <a:bodyPr/>
                    <a:lstStyle/>
                    <a:p>
                      <a:pPr algn="l"/>
                      <a:r>
                        <a:rPr lang="en-GB" sz="1100" b="1" u="none" strike="noStrike">
                          <a:solidFill>
                            <a:srgbClr val="005BAB"/>
                          </a:solidFill>
                          <a:effectLst/>
                          <a:hlinkClick r:id="rId5"/>
                        </a:rPr>
                        <a:t>Brooklands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1996368568"/>
                  </a:ext>
                </a:extLst>
              </a:tr>
              <a:tr h="576969">
                <a:tc>
                  <a:txBody>
                    <a:bodyPr/>
                    <a:lstStyle/>
                    <a:p>
                      <a:pPr algn="l"/>
                      <a:r>
                        <a:rPr lang="en-GB" sz="1100" b="1" u="none" strike="noStrike">
                          <a:solidFill>
                            <a:srgbClr val="005BAB"/>
                          </a:solidFill>
                          <a:effectLst/>
                          <a:hlinkClick r:id="rId6"/>
                        </a:rPr>
                        <a:t>East Surrey College</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3392938741"/>
                  </a:ext>
                </a:extLst>
              </a:tr>
              <a:tr h="576969">
                <a:tc>
                  <a:txBody>
                    <a:bodyPr/>
                    <a:lstStyle/>
                    <a:p>
                      <a:pPr algn="l"/>
                      <a:r>
                        <a:rPr lang="en-GB" sz="1100" b="1" u="none" strike="noStrike">
                          <a:solidFill>
                            <a:srgbClr val="005BAB"/>
                          </a:solidFill>
                          <a:effectLst/>
                          <a:hlinkClick r:id="rId7"/>
                        </a:rPr>
                        <a:t>Guildford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2918412937"/>
                  </a:ext>
                </a:extLst>
              </a:tr>
              <a:tr h="310676">
                <a:tc>
                  <a:txBody>
                    <a:bodyPr/>
                    <a:lstStyle/>
                    <a:p>
                      <a:pPr algn="l"/>
                      <a:r>
                        <a:rPr lang="en-GB" sz="1100" b="1" u="none" strike="noStrike">
                          <a:solidFill>
                            <a:srgbClr val="005BAB"/>
                          </a:solidFill>
                          <a:effectLst/>
                          <a:hlinkClick r:id="rId8"/>
                        </a:rPr>
                        <a:t>NESCOT</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1708980766"/>
                  </a:ext>
                </a:extLst>
              </a:tr>
            </a:tbl>
          </a:graphicData>
        </a:graphic>
      </p:graphicFrame>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Further Education Colleges</a:t>
            </a:r>
          </a:p>
        </p:txBody>
      </p:sp>
      <p:sp>
        <p:nvSpPr>
          <p:cNvPr id="10" name="TextBox 9">
            <a:extLst>
              <a:ext uri="{FF2B5EF4-FFF2-40B4-BE49-F238E27FC236}">
                <a16:creationId xmlns:a16="http://schemas.microsoft.com/office/drawing/2014/main" id="{2793142E-1FE0-4095-3449-6A5D5E40EF4E}"/>
              </a:ext>
            </a:extLst>
          </p:cNvPr>
          <p:cNvSpPr txBox="1"/>
          <p:nvPr/>
        </p:nvSpPr>
        <p:spPr>
          <a:xfrm>
            <a:off x="928542" y="5526100"/>
            <a:ext cx="7281458" cy="461665"/>
          </a:xfrm>
          <a:prstGeom prst="rect">
            <a:avLst/>
          </a:prstGeom>
          <a:noFill/>
        </p:spPr>
        <p:txBody>
          <a:bodyPr wrap="square" rtlCol="0">
            <a:spAutoFit/>
          </a:bodyPr>
          <a:lstStyle/>
          <a:p>
            <a:r>
              <a:rPr lang="en-GB" sz="1200" b="0" i="0" dirty="0">
                <a:solidFill>
                  <a:srgbClr val="1155CC"/>
                </a:solidFill>
                <a:effectLst/>
                <a:latin typeface="Arial" panose="020B0604020202020204" pitchFamily="34" charset="0"/>
                <a:hlinkClick r:id="rId9"/>
              </a:rPr>
              <a:t>Reigate College</a:t>
            </a:r>
            <a:r>
              <a:rPr lang="en-GB" sz="1200" b="0" i="0" dirty="0">
                <a:solidFill>
                  <a:srgbClr val="222222"/>
                </a:solidFill>
                <a:effectLst/>
                <a:latin typeface="Arial" panose="020B0604020202020204" pitchFamily="34" charset="0"/>
              </a:rPr>
              <a:t> who offer courses in Biology and Applied Science, Business and Economics, Engineering and Product Design, Computer Science and IT. </a:t>
            </a:r>
            <a:endParaRPr lang="en-GB" sz="1200" dirty="0"/>
          </a:p>
        </p:txBody>
      </p:sp>
    </p:spTree>
    <p:extLst>
      <p:ext uri="{BB962C8B-B14F-4D97-AF65-F5344CB8AC3E}">
        <p14:creationId xmlns:p14="http://schemas.microsoft.com/office/powerpoint/2010/main" val="5703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Universities</a:t>
            </a:r>
          </a:p>
        </p:txBody>
      </p:sp>
      <p:graphicFrame>
        <p:nvGraphicFramePr>
          <p:cNvPr id="10" name="Table 9">
            <a:extLst>
              <a:ext uri="{FF2B5EF4-FFF2-40B4-BE49-F238E27FC236}">
                <a16:creationId xmlns:a16="http://schemas.microsoft.com/office/drawing/2014/main" id="{03F41F81-57C5-7BDC-43AE-43C3444FEC76}"/>
              </a:ext>
            </a:extLst>
          </p:cNvPr>
          <p:cNvGraphicFramePr>
            <a:graphicFrameLocks noGrp="1"/>
          </p:cNvGraphicFramePr>
          <p:nvPr/>
        </p:nvGraphicFramePr>
        <p:xfrm>
          <a:off x="763199" y="2831787"/>
          <a:ext cx="7680960" cy="2867526"/>
        </p:xfrm>
        <a:graphic>
          <a:graphicData uri="http://schemas.openxmlformats.org/drawingml/2006/table">
            <a:tbl>
              <a:tblPr/>
              <a:tblGrid>
                <a:gridCol w="1175657">
                  <a:extLst>
                    <a:ext uri="{9D8B030D-6E8A-4147-A177-3AD203B41FA5}">
                      <a16:colId xmlns:a16="http://schemas.microsoft.com/office/drawing/2014/main" val="145547230"/>
                    </a:ext>
                  </a:extLst>
                </a:gridCol>
                <a:gridCol w="744583">
                  <a:extLst>
                    <a:ext uri="{9D8B030D-6E8A-4147-A177-3AD203B41FA5}">
                      <a16:colId xmlns:a16="http://schemas.microsoft.com/office/drawing/2014/main" val="1790552906"/>
                    </a:ext>
                  </a:extLst>
                </a:gridCol>
                <a:gridCol w="960120">
                  <a:extLst>
                    <a:ext uri="{9D8B030D-6E8A-4147-A177-3AD203B41FA5}">
                      <a16:colId xmlns:a16="http://schemas.microsoft.com/office/drawing/2014/main" val="3565894974"/>
                    </a:ext>
                  </a:extLst>
                </a:gridCol>
                <a:gridCol w="960120">
                  <a:extLst>
                    <a:ext uri="{9D8B030D-6E8A-4147-A177-3AD203B41FA5}">
                      <a16:colId xmlns:a16="http://schemas.microsoft.com/office/drawing/2014/main" val="2577312682"/>
                    </a:ext>
                  </a:extLst>
                </a:gridCol>
                <a:gridCol w="1018903">
                  <a:extLst>
                    <a:ext uri="{9D8B030D-6E8A-4147-A177-3AD203B41FA5}">
                      <a16:colId xmlns:a16="http://schemas.microsoft.com/office/drawing/2014/main" val="820608399"/>
                    </a:ext>
                  </a:extLst>
                </a:gridCol>
                <a:gridCol w="444137">
                  <a:extLst>
                    <a:ext uri="{9D8B030D-6E8A-4147-A177-3AD203B41FA5}">
                      <a16:colId xmlns:a16="http://schemas.microsoft.com/office/drawing/2014/main" val="1006943710"/>
                    </a:ext>
                  </a:extLst>
                </a:gridCol>
                <a:gridCol w="1417320">
                  <a:extLst>
                    <a:ext uri="{9D8B030D-6E8A-4147-A177-3AD203B41FA5}">
                      <a16:colId xmlns:a16="http://schemas.microsoft.com/office/drawing/2014/main" val="66581310"/>
                    </a:ext>
                  </a:extLst>
                </a:gridCol>
                <a:gridCol w="960120">
                  <a:extLst>
                    <a:ext uri="{9D8B030D-6E8A-4147-A177-3AD203B41FA5}">
                      <a16:colId xmlns:a16="http://schemas.microsoft.com/office/drawing/2014/main" val="1396975021"/>
                    </a:ext>
                  </a:extLst>
                </a:gridCol>
              </a:tblGrid>
              <a:tr h="1387243">
                <a:tc>
                  <a:txBody>
                    <a:bodyPr/>
                    <a:lstStyle/>
                    <a:p>
                      <a:pPr algn="l"/>
                      <a:r>
                        <a:rPr lang="en-GB" sz="1400" b="1">
                          <a:effectLst/>
                        </a:rPr>
                        <a:t>Organisation</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Science</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Business /</a:t>
                      </a:r>
                      <a:br>
                        <a:rPr lang="en-GB" sz="1400" b="1">
                          <a:effectLst/>
                        </a:rPr>
                      </a:br>
                      <a:r>
                        <a:rPr lang="en-GB" sz="1400" b="1">
                          <a:effectLst/>
                        </a:rPr>
                        <a:t>business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Health and Safety /</a:t>
                      </a:r>
                      <a:br>
                        <a:rPr lang="en-GB" sz="1400" b="1">
                          <a:effectLst/>
                        </a:rPr>
                      </a:br>
                      <a:r>
                        <a:rPr lang="en-GB" sz="1400" b="1">
                          <a:effectLst/>
                        </a:rPr>
                        <a:t>Environmental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Engineering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IT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Architecture /</a:t>
                      </a:r>
                      <a:br>
                        <a:rPr lang="en-GB" sz="1400" b="1">
                          <a:effectLst/>
                        </a:rPr>
                      </a:br>
                      <a:r>
                        <a:rPr lang="en-GB" sz="1400" b="1">
                          <a:effectLst/>
                        </a:rPr>
                        <a:t>urban planning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Construction</a:t>
                      </a:r>
                    </a:p>
                  </a:txBody>
                  <a:tcPr marL="69069" marR="69069" marT="34534" marB="34534" anchor="ctr">
                    <a:lnL>
                      <a:noFill/>
                    </a:lnL>
                    <a:lnR>
                      <a:noFill/>
                    </a:lnR>
                    <a:lnT>
                      <a:noFill/>
                    </a:lnT>
                    <a:lnB>
                      <a:noFill/>
                    </a:lnB>
                    <a:solidFill>
                      <a:srgbClr val="DDDDDD"/>
                    </a:solidFill>
                  </a:tcPr>
                </a:tc>
                <a:extLst>
                  <a:ext uri="{0D108BD9-81ED-4DB2-BD59-A6C34878D82A}">
                    <a16:rowId xmlns:a16="http://schemas.microsoft.com/office/drawing/2014/main" val="4147154149"/>
                  </a:ext>
                </a:extLst>
              </a:tr>
              <a:tr h="447497">
                <a:tc>
                  <a:txBody>
                    <a:bodyPr/>
                    <a:lstStyle/>
                    <a:p>
                      <a:pPr algn="l"/>
                      <a:r>
                        <a:rPr lang="en-GB" sz="1400" b="1" u="none" strike="noStrike">
                          <a:solidFill>
                            <a:srgbClr val="005BAB"/>
                          </a:solidFill>
                          <a:effectLst/>
                          <a:hlinkClick r:id="rId5"/>
                        </a:rPr>
                        <a:t>University of Surrey</a:t>
                      </a:r>
                      <a:endParaRPr lang="en-GB" sz="1400">
                        <a:effectLst/>
                      </a:endParaRP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extLst>
                  <a:ext uri="{0D108BD9-81ED-4DB2-BD59-A6C34878D82A}">
                    <a16:rowId xmlns:a16="http://schemas.microsoft.com/office/drawing/2014/main" val="420247223"/>
                  </a:ext>
                </a:extLst>
              </a:tr>
              <a:tr h="984495">
                <a:tc>
                  <a:txBody>
                    <a:bodyPr/>
                    <a:lstStyle/>
                    <a:p>
                      <a:pPr algn="l"/>
                      <a:r>
                        <a:rPr lang="en-GB" sz="1400" b="1" u="none" strike="noStrike">
                          <a:solidFill>
                            <a:srgbClr val="005BAB"/>
                          </a:solidFill>
                          <a:effectLst/>
                          <a:hlinkClick r:id="rId6"/>
                        </a:rPr>
                        <a:t>Royal Holloway, University of London</a:t>
                      </a:r>
                      <a:endParaRPr lang="en-GB" sz="1400">
                        <a:effectLst/>
                      </a:endParaRP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dirty="0">
                          <a:effectLst/>
                        </a:rPr>
                        <a:t>No</a:t>
                      </a:r>
                    </a:p>
                  </a:txBody>
                  <a:tcPr marL="69069" marR="69069" marT="34534" marB="34534" anchor="ctr">
                    <a:lnL>
                      <a:noFill/>
                    </a:lnL>
                    <a:lnR>
                      <a:noFill/>
                    </a:lnR>
                    <a:lnT>
                      <a:noFill/>
                    </a:lnT>
                    <a:lnB>
                      <a:noFill/>
                    </a:lnB>
                    <a:solidFill>
                      <a:srgbClr val="EEEEEE"/>
                    </a:solidFill>
                  </a:tcPr>
                </a:tc>
                <a:extLst>
                  <a:ext uri="{0D108BD9-81ED-4DB2-BD59-A6C34878D82A}">
                    <a16:rowId xmlns:a16="http://schemas.microsoft.com/office/drawing/2014/main" val="218007754"/>
                  </a:ext>
                </a:extLst>
              </a:tr>
            </a:tbl>
          </a:graphicData>
        </a:graphic>
      </p:graphicFrame>
    </p:spTree>
    <p:extLst>
      <p:ext uri="{BB962C8B-B14F-4D97-AF65-F5344CB8AC3E}">
        <p14:creationId xmlns:p14="http://schemas.microsoft.com/office/powerpoint/2010/main" val="4121612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7940</TotalTime>
  <Words>1199</Words>
  <Application>Microsoft Office PowerPoint</Application>
  <PresentationFormat>On-screen Show (4:3)</PresentationFormat>
  <Paragraphs>226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Lara</cp:lastModifiedBy>
  <cp:revision>78</cp:revision>
  <cp:lastPrinted>2023-06-16T12:49:01Z</cp:lastPrinted>
  <dcterms:created xsi:type="dcterms:W3CDTF">2023-06-01T07:42:10Z</dcterms:created>
  <dcterms:modified xsi:type="dcterms:W3CDTF">2023-06-28T08:04:48Z</dcterms:modified>
</cp:coreProperties>
</file>