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9" r:id="rId2"/>
    <p:sldId id="366" r:id="rId3"/>
    <p:sldId id="278" r:id="rId4"/>
    <p:sldId id="350" r:id="rId5"/>
    <p:sldId id="268" r:id="rId6"/>
    <p:sldId id="347" r:id="rId7"/>
    <p:sldId id="279" r:id="rId8"/>
    <p:sldId id="369" r:id="rId9"/>
    <p:sldId id="370" r:id="rId10"/>
    <p:sldId id="368" r:id="rId11"/>
    <p:sldId id="346" r:id="rId12"/>
    <p:sldId id="359" r:id="rId13"/>
    <p:sldId id="353" r:id="rId14"/>
    <p:sldId id="354" r:id="rId15"/>
    <p:sldId id="355" r:id="rId16"/>
    <p:sldId id="349" r:id="rId17"/>
    <p:sldId id="269" r:id="rId18"/>
    <p:sldId id="348" r:id="rId19"/>
    <p:sldId id="352" r:id="rId20"/>
    <p:sldId id="360" r:id="rId21"/>
    <p:sldId id="363" r:id="rId22"/>
    <p:sldId id="364" r:id="rId23"/>
    <p:sldId id="367" r:id="rId24"/>
    <p:sldId id="365" r:id="rId25"/>
    <p:sldId id="356" r:id="rId26"/>
    <p:sldId id="357" r:id="rId27"/>
    <p:sldId id="362" r:id="rId28"/>
    <p:sldId id="345" r:id="rId29"/>
    <p:sldId id="282" r:id="rId30"/>
    <p:sldId id="361" r:id="rId31"/>
    <p:sldId id="351"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262"/>
    <a:srgbClr val="47BEB3"/>
    <a:srgbClr val="C2D2EC"/>
    <a:srgbClr val="B6DAF2"/>
    <a:srgbClr val="38BEAB"/>
    <a:srgbClr val="CDA385"/>
    <a:srgbClr val="3DBEAD"/>
    <a:srgbClr val="C0D0EB"/>
    <a:srgbClr val="8EC0D6"/>
    <a:srgbClr val="F285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CBF4D-CF76-4F36-9CA3-3BA57C3A251B}" v="42" dt="2021-02-17T13:10:07.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45" autoAdjust="0"/>
  </p:normalViewPr>
  <p:slideViewPr>
    <p:cSldViewPr snapToGrid="0">
      <p:cViewPr varScale="1">
        <p:scale>
          <a:sx n="73" d="100"/>
          <a:sy n="73" d="100"/>
        </p:scale>
        <p:origin x="16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37E32-F93B-4BB2-8776-7FC0F5CFD7A1}" type="datetimeFigureOut">
              <a:rPr lang="en-GB" smtClean="0"/>
              <a:t>16/12/2022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81B7C-BC5E-4E16-B045-EB0A45CAAF61}" type="slidenum">
              <a:rPr lang="en-GB" smtClean="0"/>
              <a:t>‹#›</a:t>
            </a:fld>
            <a:endParaRPr lang="en-GB"/>
          </a:p>
        </p:txBody>
      </p:sp>
    </p:spTree>
    <p:extLst>
      <p:ext uri="{BB962C8B-B14F-4D97-AF65-F5344CB8AC3E}">
        <p14:creationId xmlns:p14="http://schemas.microsoft.com/office/powerpoint/2010/main" val="141443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xfordshirelep.com/sites/default/files/uploads/FindYourFutureParentsGuide.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228600" indent="-228600">
              <a:buAutoNum type="arabicParenR"/>
            </a:pPr>
            <a:r>
              <a:rPr lang="en-GB" dirty="0"/>
              <a:t>https://dictionary.cambridge.org/dictionary/english/employability</a:t>
            </a:r>
          </a:p>
          <a:p>
            <a:pPr marL="228600" indent="-228600">
              <a:buAutoNum type="arabicParenR"/>
            </a:pPr>
            <a:r>
              <a:rPr lang="en-GB" dirty="0"/>
              <a:t>https://dictionary.cambridge.org/dictionary/english/curriculum vitae</a:t>
            </a:r>
          </a:p>
        </p:txBody>
      </p:sp>
      <p:sp>
        <p:nvSpPr>
          <p:cNvPr id="4" name="Slide Number Placeholder 3"/>
          <p:cNvSpPr>
            <a:spLocks noGrp="1"/>
          </p:cNvSpPr>
          <p:nvPr>
            <p:ph type="sldNum" sz="quarter" idx="5"/>
          </p:nvPr>
        </p:nvSpPr>
        <p:spPr/>
        <p:txBody>
          <a:bodyPr/>
          <a:lstStyle/>
          <a:p>
            <a:fld id="{F8D81B7C-BC5E-4E16-B045-EB0A45CAAF61}" type="slidenum">
              <a:rPr lang="en-GB" smtClean="0"/>
              <a:t>2</a:t>
            </a:fld>
            <a:endParaRPr lang="en-GB"/>
          </a:p>
        </p:txBody>
      </p:sp>
    </p:spTree>
    <p:extLst>
      <p:ext uri="{BB962C8B-B14F-4D97-AF65-F5344CB8AC3E}">
        <p14:creationId xmlns:p14="http://schemas.microsoft.com/office/powerpoint/2010/main" val="172943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b="0" dirty="0"/>
              <a:t>https://www.harwellcampus.com/</a:t>
            </a:r>
          </a:p>
          <a:p>
            <a:pPr marL="228600" indent="-228600">
              <a:buAutoNum type="arabicParenR"/>
            </a:pPr>
            <a:endParaRPr lang="en-GB" b="0" dirty="0"/>
          </a:p>
          <a:p>
            <a:pPr marL="0" indent="0">
              <a:buNone/>
            </a:pPr>
            <a:r>
              <a:rPr lang="en-GB" b="1" dirty="0"/>
              <a:t>Images:</a:t>
            </a:r>
          </a:p>
          <a:p>
            <a:pPr marL="0" indent="0">
              <a:buNone/>
            </a:pPr>
            <a:r>
              <a:rPr lang="en-GB" b="0" dirty="0"/>
              <a:t>1) https://www.harwellcampus.com/visit-harwell/</a:t>
            </a:r>
          </a:p>
        </p:txBody>
      </p:sp>
      <p:sp>
        <p:nvSpPr>
          <p:cNvPr id="4" name="Slide Number Placeholder 3"/>
          <p:cNvSpPr>
            <a:spLocks noGrp="1"/>
          </p:cNvSpPr>
          <p:nvPr>
            <p:ph type="sldNum" sz="quarter" idx="5"/>
          </p:nvPr>
        </p:nvSpPr>
        <p:spPr/>
        <p:txBody>
          <a:bodyPr/>
          <a:lstStyle/>
          <a:p>
            <a:fld id="{F8D81B7C-BC5E-4E16-B045-EB0A45CAAF61}" type="slidenum">
              <a:rPr lang="en-GB" smtClean="0"/>
              <a:t>11</a:t>
            </a:fld>
            <a:endParaRPr lang="en-GB"/>
          </a:p>
        </p:txBody>
      </p:sp>
    </p:spTree>
    <p:extLst>
      <p:ext uri="{BB962C8B-B14F-4D97-AF65-F5344CB8AC3E}">
        <p14:creationId xmlns:p14="http://schemas.microsoft.com/office/powerpoint/2010/main" val="1268416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b="0" dirty="0"/>
              <a:t>https://www.harwellcampus.com/</a:t>
            </a:r>
          </a:p>
          <a:p>
            <a:pPr marL="228600" indent="-228600">
              <a:buAutoNum type="arabicParenR"/>
            </a:pPr>
            <a:endParaRPr lang="en-GB" b="0" dirty="0"/>
          </a:p>
          <a:p>
            <a:pPr marL="0" indent="0">
              <a:buNone/>
            </a:pPr>
            <a:r>
              <a:rPr lang="en-GB" b="1" dirty="0"/>
              <a:t>Images:</a:t>
            </a:r>
          </a:p>
          <a:p>
            <a:pPr marL="0" indent="0">
              <a:buNone/>
            </a:pPr>
            <a:r>
              <a:rPr lang="en-GB" b="0" dirty="0"/>
              <a:t>1) https://www.harwellcampus.com/visit-harwell/</a:t>
            </a:r>
          </a:p>
        </p:txBody>
      </p:sp>
      <p:sp>
        <p:nvSpPr>
          <p:cNvPr id="4" name="Slide Number Placeholder 3"/>
          <p:cNvSpPr>
            <a:spLocks noGrp="1"/>
          </p:cNvSpPr>
          <p:nvPr>
            <p:ph type="sldNum" sz="quarter" idx="5"/>
          </p:nvPr>
        </p:nvSpPr>
        <p:spPr/>
        <p:txBody>
          <a:bodyPr/>
          <a:lstStyle/>
          <a:p>
            <a:fld id="{F8D81B7C-BC5E-4E16-B045-EB0A45CAAF61}" type="slidenum">
              <a:rPr lang="en-GB" smtClean="0"/>
              <a:t>12</a:t>
            </a:fld>
            <a:endParaRPr lang="en-GB"/>
          </a:p>
        </p:txBody>
      </p:sp>
    </p:spTree>
    <p:extLst>
      <p:ext uri="{BB962C8B-B14F-4D97-AF65-F5344CB8AC3E}">
        <p14:creationId xmlns:p14="http://schemas.microsoft.com/office/powerpoint/2010/main" val="672174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b="0" dirty="0"/>
              <a:t>https://kingsgrovewantage.co.uk/vision/</a:t>
            </a:r>
          </a:p>
          <a:p>
            <a:pPr marL="228600" indent="-228600">
              <a:buAutoNum type="arabicParenR"/>
            </a:pPr>
            <a:endParaRPr lang="en-GB" b="0" dirty="0"/>
          </a:p>
          <a:p>
            <a:pPr marL="0" indent="0">
              <a:buNone/>
            </a:pPr>
            <a:r>
              <a:rPr lang="en-GB" b="1" dirty="0"/>
              <a:t>Images:</a:t>
            </a:r>
          </a:p>
          <a:p>
            <a:pPr marL="0" indent="0">
              <a:buNone/>
            </a:pPr>
            <a:r>
              <a:rPr lang="en-GB" b="0" dirty="0"/>
              <a:t>1) https://kingsgrovewantage.co.uk/gallery/</a:t>
            </a:r>
          </a:p>
        </p:txBody>
      </p:sp>
      <p:sp>
        <p:nvSpPr>
          <p:cNvPr id="4" name="Slide Number Placeholder 3"/>
          <p:cNvSpPr>
            <a:spLocks noGrp="1"/>
          </p:cNvSpPr>
          <p:nvPr>
            <p:ph type="sldNum" sz="quarter" idx="5"/>
          </p:nvPr>
        </p:nvSpPr>
        <p:spPr/>
        <p:txBody>
          <a:bodyPr/>
          <a:lstStyle/>
          <a:p>
            <a:fld id="{F8D81B7C-BC5E-4E16-B045-EB0A45CAAF61}" type="slidenum">
              <a:rPr lang="en-GB" smtClean="0"/>
              <a:t>13</a:t>
            </a:fld>
            <a:endParaRPr lang="en-GB"/>
          </a:p>
        </p:txBody>
      </p:sp>
    </p:spTree>
    <p:extLst>
      <p:ext uri="{BB962C8B-B14F-4D97-AF65-F5344CB8AC3E}">
        <p14:creationId xmlns:p14="http://schemas.microsoft.com/office/powerpoint/2010/main" val="2293395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b="0" dirty="0"/>
              <a:t>https://www.oxfordnorth.com/</a:t>
            </a:r>
          </a:p>
          <a:p>
            <a:pPr marL="228600" indent="-228600">
              <a:buAutoNum type="arabicParenR"/>
            </a:pPr>
            <a:endParaRPr lang="en-GB" b="0" dirty="0"/>
          </a:p>
          <a:p>
            <a:pPr marL="0" indent="0">
              <a:buNone/>
            </a:pPr>
            <a:r>
              <a:rPr lang="en-GB" b="1" dirty="0"/>
              <a:t>Images:</a:t>
            </a:r>
          </a:p>
          <a:p>
            <a:pPr marL="0" indent="0">
              <a:buNone/>
            </a:pPr>
            <a:r>
              <a:rPr lang="en-GB" b="0" dirty="0"/>
              <a:t>1) https://www.oxfordnorth.com/</a:t>
            </a:r>
          </a:p>
        </p:txBody>
      </p:sp>
      <p:sp>
        <p:nvSpPr>
          <p:cNvPr id="4" name="Slide Number Placeholder 3"/>
          <p:cNvSpPr>
            <a:spLocks noGrp="1"/>
          </p:cNvSpPr>
          <p:nvPr>
            <p:ph type="sldNum" sz="quarter" idx="5"/>
          </p:nvPr>
        </p:nvSpPr>
        <p:spPr/>
        <p:txBody>
          <a:bodyPr/>
          <a:lstStyle/>
          <a:p>
            <a:fld id="{F8D81B7C-BC5E-4E16-B045-EB0A45CAAF61}" type="slidenum">
              <a:rPr lang="en-GB" smtClean="0"/>
              <a:t>14</a:t>
            </a:fld>
            <a:endParaRPr lang="en-GB"/>
          </a:p>
        </p:txBody>
      </p:sp>
    </p:spTree>
    <p:extLst>
      <p:ext uri="{BB962C8B-B14F-4D97-AF65-F5344CB8AC3E}">
        <p14:creationId xmlns:p14="http://schemas.microsoft.com/office/powerpoint/2010/main" val="2110072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b="0" dirty="0"/>
              <a:t>https://greatwolfuk.co.uk/</a:t>
            </a:r>
          </a:p>
          <a:p>
            <a:pPr marL="0" indent="0">
              <a:buNone/>
            </a:pPr>
            <a:endParaRPr lang="en-GB" b="0" dirty="0"/>
          </a:p>
          <a:p>
            <a:pPr marL="0" indent="0">
              <a:buNone/>
            </a:pPr>
            <a:r>
              <a:rPr lang="en-GB" b="1" dirty="0"/>
              <a:t>Images:</a:t>
            </a:r>
          </a:p>
          <a:p>
            <a:pPr marL="0" indent="0">
              <a:buNone/>
            </a:pPr>
            <a:r>
              <a:rPr lang="en-GB" b="0" dirty="0"/>
              <a:t>1) https://greatwolfuk.co.uk/gallery/</a:t>
            </a:r>
          </a:p>
        </p:txBody>
      </p:sp>
      <p:sp>
        <p:nvSpPr>
          <p:cNvPr id="4" name="Slide Number Placeholder 3"/>
          <p:cNvSpPr>
            <a:spLocks noGrp="1"/>
          </p:cNvSpPr>
          <p:nvPr>
            <p:ph type="sldNum" sz="quarter" idx="5"/>
          </p:nvPr>
        </p:nvSpPr>
        <p:spPr/>
        <p:txBody>
          <a:bodyPr/>
          <a:lstStyle/>
          <a:p>
            <a:fld id="{F8D81B7C-BC5E-4E16-B045-EB0A45CAAF61}" type="slidenum">
              <a:rPr lang="en-GB" smtClean="0"/>
              <a:t>15</a:t>
            </a:fld>
            <a:endParaRPr lang="en-GB"/>
          </a:p>
        </p:txBody>
      </p:sp>
    </p:spTree>
    <p:extLst>
      <p:ext uri="{BB962C8B-B14F-4D97-AF65-F5344CB8AC3E}">
        <p14:creationId xmlns:p14="http://schemas.microsoft.com/office/powerpoint/2010/main" val="2031740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endParaRPr lang="en-GB" dirty="0"/>
          </a:p>
          <a:p>
            <a:r>
              <a:rPr lang="en-GB" dirty="0"/>
              <a:t>Images:</a:t>
            </a:r>
          </a:p>
          <a:p>
            <a:r>
              <a:rPr lang="en-GB" dirty="0"/>
              <a:t>1) Icon 8</a:t>
            </a:r>
          </a:p>
        </p:txBody>
      </p:sp>
      <p:sp>
        <p:nvSpPr>
          <p:cNvPr id="4" name="Slide Number Placeholder 3"/>
          <p:cNvSpPr>
            <a:spLocks noGrp="1"/>
          </p:cNvSpPr>
          <p:nvPr>
            <p:ph type="sldNum" sz="quarter" idx="5"/>
          </p:nvPr>
        </p:nvSpPr>
        <p:spPr/>
        <p:txBody>
          <a:bodyPr/>
          <a:lstStyle/>
          <a:p>
            <a:fld id="{F8D81B7C-BC5E-4E16-B045-EB0A45CAAF61}" type="slidenum">
              <a:rPr lang="en-GB" smtClean="0"/>
              <a:t>16</a:t>
            </a:fld>
            <a:endParaRPr lang="en-GB"/>
          </a:p>
        </p:txBody>
      </p:sp>
    </p:spTree>
    <p:extLst>
      <p:ext uri="{BB962C8B-B14F-4D97-AF65-F5344CB8AC3E}">
        <p14:creationId xmlns:p14="http://schemas.microsoft.com/office/powerpoint/2010/main" val="3648150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endParaRPr lang="en-GB" dirty="0"/>
          </a:p>
          <a:p>
            <a:r>
              <a:rPr lang="en-GB" dirty="0"/>
              <a:t>Images:</a:t>
            </a:r>
          </a:p>
          <a:p>
            <a:r>
              <a:rPr lang="en-GB" dirty="0"/>
              <a:t>1) Icon 8</a:t>
            </a:r>
          </a:p>
        </p:txBody>
      </p:sp>
      <p:sp>
        <p:nvSpPr>
          <p:cNvPr id="4" name="Slide Number Placeholder 3"/>
          <p:cNvSpPr>
            <a:spLocks noGrp="1"/>
          </p:cNvSpPr>
          <p:nvPr>
            <p:ph type="sldNum" sz="quarter" idx="5"/>
          </p:nvPr>
        </p:nvSpPr>
        <p:spPr/>
        <p:txBody>
          <a:bodyPr/>
          <a:lstStyle/>
          <a:p>
            <a:fld id="{F8D81B7C-BC5E-4E16-B045-EB0A45CAAF61}" type="slidenum">
              <a:rPr lang="en-GB" smtClean="0"/>
              <a:t>17</a:t>
            </a:fld>
            <a:endParaRPr lang="en-GB"/>
          </a:p>
        </p:txBody>
      </p:sp>
    </p:spTree>
    <p:extLst>
      <p:ext uri="{BB962C8B-B14F-4D97-AF65-F5344CB8AC3E}">
        <p14:creationId xmlns:p14="http://schemas.microsoft.com/office/powerpoint/2010/main" val="63809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https://www.goconstruct.org/construction-careers/what-jobs-are-right-for-me/sustainability-manager/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Images:</a:t>
            </a:r>
          </a:p>
          <a:p>
            <a:r>
              <a:rPr lang="en-GB" dirty="0"/>
              <a:t>1) The WOW Show film</a:t>
            </a:r>
          </a:p>
        </p:txBody>
      </p:sp>
      <p:sp>
        <p:nvSpPr>
          <p:cNvPr id="4" name="Slide Number Placeholder 3"/>
          <p:cNvSpPr>
            <a:spLocks noGrp="1"/>
          </p:cNvSpPr>
          <p:nvPr>
            <p:ph type="sldNum" sz="quarter" idx="5"/>
          </p:nvPr>
        </p:nvSpPr>
        <p:spPr/>
        <p:txBody>
          <a:bodyPr/>
          <a:lstStyle/>
          <a:p>
            <a:fld id="{F8D81B7C-BC5E-4E16-B045-EB0A45CAAF61}" type="slidenum">
              <a:rPr lang="en-GB" smtClean="0"/>
              <a:t>18</a:t>
            </a:fld>
            <a:endParaRPr lang="en-GB"/>
          </a:p>
        </p:txBody>
      </p:sp>
    </p:spTree>
    <p:extLst>
      <p:ext uri="{BB962C8B-B14F-4D97-AF65-F5344CB8AC3E}">
        <p14:creationId xmlns:p14="http://schemas.microsoft.com/office/powerpoint/2010/main" val="361957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endParaRPr lang="en-GB" dirty="0"/>
          </a:p>
          <a:p>
            <a:r>
              <a:rPr lang="en-GB" dirty="0"/>
              <a:t>Images:</a:t>
            </a:r>
          </a:p>
          <a:p>
            <a:r>
              <a:rPr lang="en-GB" dirty="0"/>
              <a:t>1) Icon 8</a:t>
            </a:r>
          </a:p>
        </p:txBody>
      </p:sp>
      <p:sp>
        <p:nvSpPr>
          <p:cNvPr id="4" name="Slide Number Placeholder 3"/>
          <p:cNvSpPr>
            <a:spLocks noGrp="1"/>
          </p:cNvSpPr>
          <p:nvPr>
            <p:ph type="sldNum" sz="quarter" idx="5"/>
          </p:nvPr>
        </p:nvSpPr>
        <p:spPr/>
        <p:txBody>
          <a:bodyPr/>
          <a:lstStyle/>
          <a:p>
            <a:fld id="{F8D81B7C-BC5E-4E16-B045-EB0A45CAAF61}" type="slidenum">
              <a:rPr lang="en-GB" smtClean="0"/>
              <a:t>19</a:t>
            </a:fld>
            <a:endParaRPr lang="en-GB"/>
          </a:p>
        </p:txBody>
      </p:sp>
    </p:spTree>
    <p:extLst>
      <p:ext uri="{BB962C8B-B14F-4D97-AF65-F5344CB8AC3E}">
        <p14:creationId xmlns:p14="http://schemas.microsoft.com/office/powerpoint/2010/main" val="2663482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https://www.goconstruct.org/construction-careers/what-jobs-are-right-for-me/civil-engineer/</a:t>
            </a:r>
            <a:endParaRPr lang="en-GB" dirty="0"/>
          </a:p>
          <a:p>
            <a:endParaRPr lang="en-GB" dirty="0"/>
          </a:p>
          <a:p>
            <a:r>
              <a:rPr lang="en-GB" b="1" dirty="0"/>
              <a:t>Images:</a:t>
            </a:r>
          </a:p>
          <a:p>
            <a:r>
              <a:rPr lang="en-GB" dirty="0"/>
              <a:t>1) The WOW Show film</a:t>
            </a:r>
          </a:p>
        </p:txBody>
      </p:sp>
      <p:sp>
        <p:nvSpPr>
          <p:cNvPr id="4" name="Slide Number Placeholder 3"/>
          <p:cNvSpPr>
            <a:spLocks noGrp="1"/>
          </p:cNvSpPr>
          <p:nvPr>
            <p:ph type="sldNum" sz="quarter" idx="5"/>
          </p:nvPr>
        </p:nvSpPr>
        <p:spPr/>
        <p:txBody>
          <a:bodyPr/>
          <a:lstStyle/>
          <a:p>
            <a:fld id="{F8D81B7C-BC5E-4E16-B045-EB0A45CAAF61}" type="slidenum">
              <a:rPr lang="en-GB" smtClean="0"/>
              <a:t>20</a:t>
            </a:fld>
            <a:endParaRPr lang="en-GB"/>
          </a:p>
        </p:txBody>
      </p:sp>
    </p:spTree>
    <p:extLst>
      <p:ext uri="{BB962C8B-B14F-4D97-AF65-F5344CB8AC3E}">
        <p14:creationId xmlns:p14="http://schemas.microsoft.com/office/powerpoint/2010/main" val="28034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r>
              <a:rPr lang="en-GB" b="0" dirty="0"/>
              <a:t>1) </a:t>
            </a:r>
          </a:p>
          <a:p>
            <a:endParaRPr lang="en-GB" b="0" dirty="0"/>
          </a:p>
          <a:p>
            <a:r>
              <a:rPr lang="en-GB" b="1" dirty="0"/>
              <a:t>Images</a:t>
            </a:r>
          </a:p>
          <a:p>
            <a:pPr marL="228600" indent="-228600">
              <a:buAutoNum type="arabicParenR"/>
            </a:pPr>
            <a:r>
              <a:rPr lang="en-GB" dirty="0" err="1"/>
              <a:t>OxLEP</a:t>
            </a:r>
            <a:endParaRPr lang="en-GB" dirty="0"/>
          </a:p>
          <a:p>
            <a:pPr marL="228600" indent="-228600">
              <a:buAutoNum type="arabicParenR"/>
            </a:pPr>
            <a:r>
              <a:rPr lang="en-GB" dirty="0" err="1"/>
              <a:t>Pixabay</a:t>
            </a:r>
            <a:endParaRPr lang="en-GB" dirty="0"/>
          </a:p>
          <a:p>
            <a:pPr marL="228600" indent="-228600">
              <a:buAutoNum type="arabicParenR"/>
            </a:pPr>
            <a:r>
              <a:rPr lang="en-GB" dirty="0"/>
              <a:t>Icons8</a:t>
            </a:r>
          </a:p>
        </p:txBody>
      </p:sp>
      <p:sp>
        <p:nvSpPr>
          <p:cNvPr id="4" name="Slide Number Placeholder 3"/>
          <p:cNvSpPr>
            <a:spLocks noGrp="1"/>
          </p:cNvSpPr>
          <p:nvPr>
            <p:ph type="sldNum" sz="quarter" idx="5"/>
          </p:nvPr>
        </p:nvSpPr>
        <p:spPr/>
        <p:txBody>
          <a:bodyPr/>
          <a:lstStyle/>
          <a:p>
            <a:fld id="{F8D81B7C-BC5E-4E16-B045-EB0A45CAAF61}" type="slidenum">
              <a:rPr lang="en-GB" smtClean="0"/>
              <a:t>3</a:t>
            </a:fld>
            <a:endParaRPr lang="en-GB"/>
          </a:p>
        </p:txBody>
      </p:sp>
    </p:spTree>
    <p:extLst>
      <p:ext uri="{BB962C8B-B14F-4D97-AF65-F5344CB8AC3E}">
        <p14:creationId xmlns:p14="http://schemas.microsoft.com/office/powerpoint/2010/main" val="402490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https://www.ainscough.co.uk/people/my-ainscough-story-kelsey-binding/</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https://dictionary.cambridge.org/dictionary/english/aptitude-test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r>
              <a:rPr lang="en-GB" b="1" dirty="0"/>
              <a:t>Images:</a:t>
            </a:r>
          </a:p>
          <a:p>
            <a:r>
              <a:rPr lang="en-GB" dirty="0"/>
              <a:t>1) The WOW Show film</a:t>
            </a:r>
          </a:p>
        </p:txBody>
      </p:sp>
      <p:sp>
        <p:nvSpPr>
          <p:cNvPr id="4" name="Slide Number Placeholder 3"/>
          <p:cNvSpPr>
            <a:spLocks noGrp="1"/>
          </p:cNvSpPr>
          <p:nvPr>
            <p:ph type="sldNum" sz="quarter" idx="5"/>
          </p:nvPr>
        </p:nvSpPr>
        <p:spPr/>
        <p:txBody>
          <a:bodyPr/>
          <a:lstStyle/>
          <a:p>
            <a:fld id="{F8D81B7C-BC5E-4E16-B045-EB0A45CAAF61}" type="slidenum">
              <a:rPr lang="en-GB" smtClean="0"/>
              <a:t>21</a:t>
            </a:fld>
            <a:endParaRPr lang="en-GB"/>
          </a:p>
        </p:txBody>
      </p:sp>
    </p:spTree>
    <p:extLst>
      <p:ext uri="{BB962C8B-B14F-4D97-AF65-F5344CB8AC3E}">
        <p14:creationId xmlns:p14="http://schemas.microsoft.com/office/powerpoint/2010/main" val="441350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Images:</a:t>
            </a:r>
          </a:p>
          <a:p>
            <a:r>
              <a:rPr lang="en-GB" dirty="0"/>
              <a:t>1) The WOW Show film</a:t>
            </a:r>
          </a:p>
        </p:txBody>
      </p:sp>
      <p:sp>
        <p:nvSpPr>
          <p:cNvPr id="4" name="Slide Number Placeholder 3"/>
          <p:cNvSpPr>
            <a:spLocks noGrp="1"/>
          </p:cNvSpPr>
          <p:nvPr>
            <p:ph type="sldNum" sz="quarter" idx="5"/>
          </p:nvPr>
        </p:nvSpPr>
        <p:spPr/>
        <p:txBody>
          <a:bodyPr/>
          <a:lstStyle/>
          <a:p>
            <a:fld id="{F8D81B7C-BC5E-4E16-B045-EB0A45CAAF61}" type="slidenum">
              <a:rPr lang="en-GB" smtClean="0"/>
              <a:t>22</a:t>
            </a:fld>
            <a:endParaRPr lang="en-GB"/>
          </a:p>
        </p:txBody>
      </p:sp>
    </p:spTree>
    <p:extLst>
      <p:ext uri="{BB962C8B-B14F-4D97-AF65-F5344CB8AC3E}">
        <p14:creationId xmlns:p14="http://schemas.microsoft.com/office/powerpoint/2010/main" val="3378046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Images:</a:t>
            </a:r>
          </a:p>
          <a:p>
            <a:r>
              <a:rPr lang="en-GB" dirty="0"/>
              <a:t>1) The WOW Show film</a:t>
            </a:r>
          </a:p>
        </p:txBody>
      </p:sp>
      <p:sp>
        <p:nvSpPr>
          <p:cNvPr id="4" name="Slide Number Placeholder 3"/>
          <p:cNvSpPr>
            <a:spLocks noGrp="1"/>
          </p:cNvSpPr>
          <p:nvPr>
            <p:ph type="sldNum" sz="quarter" idx="5"/>
          </p:nvPr>
        </p:nvSpPr>
        <p:spPr/>
        <p:txBody>
          <a:bodyPr/>
          <a:lstStyle/>
          <a:p>
            <a:fld id="{F8D81B7C-BC5E-4E16-B045-EB0A45CAAF61}" type="slidenum">
              <a:rPr lang="en-GB" smtClean="0"/>
              <a:t>23</a:t>
            </a:fld>
            <a:endParaRPr lang="en-GB"/>
          </a:p>
        </p:txBody>
      </p:sp>
    </p:spTree>
    <p:extLst>
      <p:ext uri="{BB962C8B-B14F-4D97-AF65-F5344CB8AC3E}">
        <p14:creationId xmlns:p14="http://schemas.microsoft.com/office/powerpoint/2010/main" val="1890277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endParaRPr lang="en-GB" dirty="0"/>
          </a:p>
          <a:p>
            <a:r>
              <a:rPr lang="en-GB" b="1" dirty="0"/>
              <a:t>Images:</a:t>
            </a:r>
          </a:p>
          <a:p>
            <a:r>
              <a:rPr lang="en-GB" dirty="0"/>
              <a:t>1) The WOW Show film</a:t>
            </a:r>
          </a:p>
        </p:txBody>
      </p:sp>
      <p:sp>
        <p:nvSpPr>
          <p:cNvPr id="4" name="Slide Number Placeholder 3"/>
          <p:cNvSpPr>
            <a:spLocks noGrp="1"/>
          </p:cNvSpPr>
          <p:nvPr>
            <p:ph type="sldNum" sz="quarter" idx="5"/>
          </p:nvPr>
        </p:nvSpPr>
        <p:spPr/>
        <p:txBody>
          <a:bodyPr/>
          <a:lstStyle/>
          <a:p>
            <a:fld id="{F8D81B7C-BC5E-4E16-B045-EB0A45CAAF61}" type="slidenum">
              <a:rPr lang="en-GB" smtClean="0"/>
              <a:t>24</a:t>
            </a:fld>
            <a:endParaRPr lang="en-GB"/>
          </a:p>
        </p:txBody>
      </p:sp>
    </p:spTree>
    <p:extLst>
      <p:ext uri="{BB962C8B-B14F-4D97-AF65-F5344CB8AC3E}">
        <p14:creationId xmlns:p14="http://schemas.microsoft.com/office/powerpoint/2010/main" val="1063047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https://www.abingdon-witney.ac.uk/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r>
              <a:rPr lang="en-GB" dirty="0"/>
              <a:t>Images:</a:t>
            </a:r>
          </a:p>
          <a:p>
            <a:r>
              <a:rPr lang="en-GB" dirty="0"/>
              <a:t>1) Icon 8</a:t>
            </a:r>
          </a:p>
        </p:txBody>
      </p:sp>
      <p:sp>
        <p:nvSpPr>
          <p:cNvPr id="4" name="Slide Number Placeholder 3"/>
          <p:cNvSpPr>
            <a:spLocks noGrp="1"/>
          </p:cNvSpPr>
          <p:nvPr>
            <p:ph type="sldNum" sz="quarter" idx="5"/>
          </p:nvPr>
        </p:nvSpPr>
        <p:spPr/>
        <p:txBody>
          <a:bodyPr/>
          <a:lstStyle/>
          <a:p>
            <a:fld id="{F8D81B7C-BC5E-4E16-B045-EB0A45CAAF61}" type="slidenum">
              <a:rPr lang="en-GB" smtClean="0"/>
              <a:t>25</a:t>
            </a:fld>
            <a:endParaRPr lang="en-GB"/>
          </a:p>
        </p:txBody>
      </p:sp>
    </p:spTree>
    <p:extLst>
      <p:ext uri="{BB962C8B-B14F-4D97-AF65-F5344CB8AC3E}">
        <p14:creationId xmlns:p14="http://schemas.microsoft.com/office/powerpoint/2010/main" val="2649344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https://www.abingdon-witney.ac.uk/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https://www.abingdon-witney.ac.uk/school-leaver-prospectus-2023-24</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r>
              <a:rPr lang="en-GB" dirty="0"/>
              <a:t>Images:</a:t>
            </a:r>
          </a:p>
          <a:p>
            <a:r>
              <a:rPr lang="en-GB" dirty="0"/>
              <a:t>1) Icon 8</a:t>
            </a:r>
          </a:p>
        </p:txBody>
      </p:sp>
      <p:sp>
        <p:nvSpPr>
          <p:cNvPr id="4" name="Slide Number Placeholder 3"/>
          <p:cNvSpPr>
            <a:spLocks noGrp="1"/>
          </p:cNvSpPr>
          <p:nvPr>
            <p:ph type="sldNum" sz="quarter" idx="5"/>
          </p:nvPr>
        </p:nvSpPr>
        <p:spPr/>
        <p:txBody>
          <a:bodyPr/>
          <a:lstStyle/>
          <a:p>
            <a:fld id="{F8D81B7C-BC5E-4E16-B045-EB0A45CAAF61}" type="slidenum">
              <a:rPr lang="en-GB" smtClean="0"/>
              <a:t>26</a:t>
            </a:fld>
            <a:endParaRPr lang="en-GB"/>
          </a:p>
        </p:txBody>
      </p:sp>
    </p:spTree>
    <p:extLst>
      <p:ext uri="{BB962C8B-B14F-4D97-AF65-F5344CB8AC3E}">
        <p14:creationId xmlns:p14="http://schemas.microsoft.com/office/powerpoint/2010/main" val="4006556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https://banbury.activatelearning.ac.uk/courses/career-pathways/construction/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r>
              <a:rPr lang="en-GB" dirty="0"/>
              <a:t>Images:</a:t>
            </a:r>
          </a:p>
          <a:p>
            <a:r>
              <a:rPr lang="en-GB" dirty="0"/>
              <a:t>1) Icon 8</a:t>
            </a:r>
          </a:p>
        </p:txBody>
      </p:sp>
      <p:sp>
        <p:nvSpPr>
          <p:cNvPr id="4" name="Slide Number Placeholder 3"/>
          <p:cNvSpPr>
            <a:spLocks noGrp="1"/>
          </p:cNvSpPr>
          <p:nvPr>
            <p:ph type="sldNum" sz="quarter" idx="5"/>
          </p:nvPr>
        </p:nvSpPr>
        <p:spPr/>
        <p:txBody>
          <a:bodyPr/>
          <a:lstStyle/>
          <a:p>
            <a:fld id="{F8D81B7C-BC5E-4E16-B045-EB0A45CAAF61}" type="slidenum">
              <a:rPr lang="en-GB" smtClean="0"/>
              <a:t>27</a:t>
            </a:fld>
            <a:endParaRPr lang="en-GB"/>
          </a:p>
        </p:txBody>
      </p:sp>
    </p:spTree>
    <p:extLst>
      <p:ext uri="{BB962C8B-B14F-4D97-AF65-F5344CB8AC3E}">
        <p14:creationId xmlns:p14="http://schemas.microsoft.com/office/powerpoint/2010/main" val="289901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  Please use the link to inform parents of the choices available for their child.  </a:t>
            </a:r>
          </a:p>
          <a:p>
            <a:r>
              <a:rPr lang="en-GB" dirty="0">
                <a:hlinkClick r:id="rId3"/>
              </a:rPr>
              <a:t>https://www.oxfordshirelep.com/sites/default/files/uploads/FindYourFutureParentsGuide.pdf</a:t>
            </a:r>
            <a:endParaRPr lang="en-GB" b="1" dirty="0"/>
          </a:p>
          <a:p>
            <a:endParaRPr lang="en-GB" b="1" dirty="0"/>
          </a:p>
          <a:p>
            <a:r>
              <a:rPr lang="en-GB" b="1" dirty="0"/>
              <a:t>Images</a:t>
            </a:r>
            <a:endParaRPr lang="en-GB" b="0" dirty="0"/>
          </a:p>
          <a:p>
            <a:pPr marL="241539" indent="-241539">
              <a:buAutoNum type="arabicParenR"/>
            </a:pPr>
            <a:r>
              <a:rPr lang="en-GB" b="0" dirty="0"/>
              <a:t>https://www.oxfordshirelep.com/findyourfuture</a:t>
            </a:r>
          </a:p>
          <a:p>
            <a:endParaRPr lang="en-GB" b="1" dirty="0"/>
          </a:p>
          <a:p>
            <a:r>
              <a:rPr lang="en-GB" b="1" dirty="0"/>
              <a:t>References </a:t>
            </a:r>
          </a:p>
          <a:p>
            <a:pPr marL="241539" indent="-241539">
              <a:buAutoNum type="arabicParenR"/>
            </a:pPr>
            <a:r>
              <a:rPr lang="en-GB" b="0" dirty="0"/>
              <a:t>https://www.oxfordshirelep.com/findyourfuture</a:t>
            </a:r>
          </a:p>
          <a:p>
            <a:pPr marL="241539" indent="-241539">
              <a:buAutoNum type="arabicParenR"/>
            </a:pPr>
            <a:r>
              <a:rPr lang="en-GB" b="0" dirty="0"/>
              <a:t>https://www.oxfordshirelep.com/sites/default/files/uploads/FindYourFutureParentsGuide.pdf</a:t>
            </a:r>
          </a:p>
          <a:p>
            <a:pPr marL="241539" indent="-241539">
              <a:buAutoNum type="arabicParenR"/>
            </a:pPr>
            <a:endParaRPr lang="en-GB" b="0" dirty="0"/>
          </a:p>
          <a:p>
            <a:endParaRPr lang="en-GB" b="1" dirty="0"/>
          </a:p>
        </p:txBody>
      </p:sp>
      <p:sp>
        <p:nvSpPr>
          <p:cNvPr id="4" name="Slide Number Placeholder 3"/>
          <p:cNvSpPr>
            <a:spLocks noGrp="1"/>
          </p:cNvSpPr>
          <p:nvPr>
            <p:ph type="sldNum" sz="quarter" idx="5"/>
          </p:nvPr>
        </p:nvSpPr>
        <p:spPr/>
        <p:txBody>
          <a:bodyPr/>
          <a:lstStyle/>
          <a:p>
            <a:fld id="{F8D81B7C-BC5E-4E16-B045-EB0A45CAAF61}" type="slidenum">
              <a:rPr lang="en-GB" smtClean="0"/>
              <a:t>28</a:t>
            </a:fld>
            <a:endParaRPr lang="en-GB"/>
          </a:p>
        </p:txBody>
      </p:sp>
    </p:spTree>
    <p:extLst>
      <p:ext uri="{BB962C8B-B14F-4D97-AF65-F5344CB8AC3E}">
        <p14:creationId xmlns:p14="http://schemas.microsoft.com/office/powerpoint/2010/main" val="990335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https://www.goconstruct.org/about-go-construct/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https://www.ice.org.uk/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https://www.iema.net/about-us/what-we-do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https://cieem.net/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r>
              <a:rPr lang="en-GB" dirty="0"/>
              <a:t>Images:</a:t>
            </a:r>
          </a:p>
          <a:p>
            <a:r>
              <a:rPr lang="en-GB" dirty="0"/>
              <a:t>1) Icon 8</a:t>
            </a:r>
          </a:p>
        </p:txBody>
      </p:sp>
      <p:sp>
        <p:nvSpPr>
          <p:cNvPr id="4" name="Slide Number Placeholder 3"/>
          <p:cNvSpPr>
            <a:spLocks noGrp="1"/>
          </p:cNvSpPr>
          <p:nvPr>
            <p:ph type="sldNum" sz="quarter" idx="5"/>
          </p:nvPr>
        </p:nvSpPr>
        <p:spPr/>
        <p:txBody>
          <a:bodyPr/>
          <a:lstStyle/>
          <a:p>
            <a:fld id="{F8D81B7C-BC5E-4E16-B045-EB0A45CAAF61}" type="slidenum">
              <a:rPr lang="en-GB" smtClean="0"/>
              <a:t>29</a:t>
            </a:fld>
            <a:endParaRPr lang="en-GB"/>
          </a:p>
        </p:txBody>
      </p:sp>
    </p:spTree>
    <p:extLst>
      <p:ext uri="{BB962C8B-B14F-4D97-AF65-F5344CB8AC3E}">
        <p14:creationId xmlns:p14="http://schemas.microsoft.com/office/powerpoint/2010/main" val="382946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https://www.rics.org/uk/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https://www.johnsiskandson.com/uk/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https://www.architecture.com/</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p:txBody>
      </p:sp>
      <p:sp>
        <p:nvSpPr>
          <p:cNvPr id="4" name="Slide Number Placeholder 3"/>
          <p:cNvSpPr>
            <a:spLocks noGrp="1"/>
          </p:cNvSpPr>
          <p:nvPr>
            <p:ph type="sldNum" sz="quarter" idx="5"/>
          </p:nvPr>
        </p:nvSpPr>
        <p:spPr/>
        <p:txBody>
          <a:bodyPr/>
          <a:lstStyle/>
          <a:p>
            <a:fld id="{F8D81B7C-BC5E-4E16-B045-EB0A45CAAF61}" type="slidenum">
              <a:rPr lang="en-GB" smtClean="0"/>
              <a:t>30</a:t>
            </a:fld>
            <a:endParaRPr lang="en-GB"/>
          </a:p>
        </p:txBody>
      </p:sp>
    </p:spTree>
    <p:extLst>
      <p:ext uri="{BB962C8B-B14F-4D97-AF65-F5344CB8AC3E}">
        <p14:creationId xmlns:p14="http://schemas.microsoft.com/office/powerpoint/2010/main" val="8529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https://www.youtube.com/watch?v=R1vyMQXvbi4</a:t>
            </a:r>
          </a:p>
          <a:p>
            <a:r>
              <a:rPr lang="en-GB" b="1" dirty="0"/>
              <a:t>SafeShare TV Video Link: </a:t>
            </a:r>
            <a:r>
              <a:rPr lang="en-GB" b="0" dirty="0"/>
              <a:t>https://safeshare.tv/x/uDi2IBnMjJw</a:t>
            </a:r>
          </a:p>
          <a:p>
            <a:endParaRPr lang="en-GB" b="1" dirty="0"/>
          </a:p>
          <a:p>
            <a:r>
              <a:rPr lang="en-GB" b="1" dirty="0"/>
              <a:t>A short version with the trades only:</a:t>
            </a:r>
          </a:p>
          <a:p>
            <a:r>
              <a:rPr lang="en-GB" b="1" dirty="0"/>
              <a:t>YouTube Video Link: </a:t>
            </a:r>
            <a:r>
              <a:rPr lang="en-GB" b="0" dirty="0"/>
              <a:t>https://www.youtube.com/watch?v=vRRfMmM4nVo</a:t>
            </a:r>
          </a:p>
          <a:p>
            <a:r>
              <a:rPr lang="en-GB" b="1" dirty="0"/>
              <a:t>SafeShare TV Video Link: </a:t>
            </a:r>
            <a:r>
              <a:rPr lang="en-GB" b="0" dirty="0"/>
              <a:t>https://safeshare.tv/x/vRRfMmM4nVo#</a:t>
            </a:r>
          </a:p>
          <a:p>
            <a:endParaRPr lang="en-GB" b="1" dirty="0"/>
          </a:p>
          <a:p>
            <a:r>
              <a:rPr lang="en-GB" b="1" dirty="0"/>
              <a:t>References</a:t>
            </a:r>
          </a:p>
          <a:p>
            <a:r>
              <a:rPr lang="en-GB" b="0" dirty="0"/>
              <a:t>1) </a:t>
            </a:r>
          </a:p>
          <a:p>
            <a:endParaRPr lang="en-GB" b="0" dirty="0"/>
          </a:p>
          <a:p>
            <a:r>
              <a:rPr lang="en-GB" b="1" dirty="0"/>
              <a:t>Images</a:t>
            </a:r>
          </a:p>
          <a:p>
            <a:pPr marL="228600" indent="-228600">
              <a:buAutoNum type="arabicParenR"/>
            </a:pPr>
            <a:r>
              <a:rPr lang="en-GB" dirty="0" err="1"/>
              <a:t>OxLEP</a:t>
            </a:r>
            <a:endParaRPr lang="en-GB" dirty="0"/>
          </a:p>
          <a:p>
            <a:pPr marL="228600" indent="-228600">
              <a:buAutoNum type="arabicParenR"/>
            </a:pPr>
            <a:r>
              <a:rPr lang="en-GB" dirty="0" err="1"/>
              <a:t>Pixabay</a:t>
            </a:r>
            <a:endParaRPr lang="en-GB" dirty="0"/>
          </a:p>
          <a:p>
            <a:pPr marL="228600" indent="-228600">
              <a:buAutoNum type="arabicParenR"/>
            </a:pPr>
            <a:r>
              <a:rPr lang="en-GB" dirty="0"/>
              <a:t>Icons8</a:t>
            </a:r>
          </a:p>
        </p:txBody>
      </p:sp>
      <p:sp>
        <p:nvSpPr>
          <p:cNvPr id="4" name="Slide Number Placeholder 3"/>
          <p:cNvSpPr>
            <a:spLocks noGrp="1"/>
          </p:cNvSpPr>
          <p:nvPr>
            <p:ph type="sldNum" sz="quarter" idx="5"/>
          </p:nvPr>
        </p:nvSpPr>
        <p:spPr/>
        <p:txBody>
          <a:bodyPr/>
          <a:lstStyle/>
          <a:p>
            <a:fld id="{F8D81B7C-BC5E-4E16-B045-EB0A45CAAF61}" type="slidenum">
              <a:rPr lang="en-GB" smtClean="0"/>
              <a:t>4</a:t>
            </a:fld>
            <a:endParaRPr lang="en-GB"/>
          </a:p>
        </p:txBody>
      </p:sp>
    </p:spTree>
    <p:extLst>
      <p:ext uri="{BB962C8B-B14F-4D97-AF65-F5344CB8AC3E}">
        <p14:creationId xmlns:p14="http://schemas.microsoft.com/office/powerpoint/2010/main" val="129183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https://www.youtube.com/watch?v=JGjJnWwkNXQ</a:t>
            </a:r>
          </a:p>
          <a:p>
            <a:r>
              <a:rPr lang="en-GB" b="1" dirty="0"/>
              <a:t>SafeShare TV Video Link: </a:t>
            </a:r>
            <a:r>
              <a:rPr lang="en-GB" b="0" dirty="0"/>
              <a:t>https://safeshare.tv/x/JGjJnWwkNXQ</a:t>
            </a:r>
          </a:p>
          <a:p>
            <a:endParaRPr lang="en-GB" b="1" dirty="0"/>
          </a:p>
          <a:p>
            <a:r>
              <a:rPr lang="en-GB" b="1" dirty="0"/>
              <a:t>References:</a:t>
            </a:r>
          </a:p>
          <a:p>
            <a:pPr marL="228600" indent="-228600">
              <a:buAutoNum type="arabicParenR"/>
            </a:pPr>
            <a:r>
              <a:rPr lang="en-GB" b="0" dirty="0"/>
              <a:t>https://www.goconstruct.org/construction-careers/browse-all-job-roles/</a:t>
            </a:r>
          </a:p>
          <a:p>
            <a:pPr marL="228600" indent="-228600">
              <a:buAutoNum type="arabicParenR"/>
            </a:pPr>
            <a:r>
              <a:rPr lang="en-GB" b="0" dirty="0"/>
              <a:t>https://banbury.activatelearning.ac.uk/courses/career-pathways/construction/</a:t>
            </a:r>
          </a:p>
          <a:p>
            <a:pPr marL="228600" indent="-228600">
              <a:buAutoNum type="arabicParenR"/>
            </a:pPr>
            <a:endParaRPr lang="en-GB" b="0" dirty="0"/>
          </a:p>
          <a:p>
            <a:pPr marL="228600" indent="-228600">
              <a:buAutoNum type="arabicParenR"/>
            </a:pPr>
            <a:endParaRPr lang="en-GB" b="0" dirty="0"/>
          </a:p>
          <a:p>
            <a:pPr marL="228600" indent="-228600">
              <a:buAutoNum type="arabicParenR"/>
            </a:pPr>
            <a:endParaRPr lang="en-GB" b="0" dirty="0"/>
          </a:p>
        </p:txBody>
      </p:sp>
      <p:sp>
        <p:nvSpPr>
          <p:cNvPr id="4" name="Slide Number Placeholder 3"/>
          <p:cNvSpPr>
            <a:spLocks noGrp="1"/>
          </p:cNvSpPr>
          <p:nvPr>
            <p:ph type="sldNum" sz="quarter" idx="5"/>
          </p:nvPr>
        </p:nvSpPr>
        <p:spPr/>
        <p:txBody>
          <a:bodyPr/>
          <a:lstStyle/>
          <a:p>
            <a:fld id="{F8D81B7C-BC5E-4E16-B045-EB0A45CAAF61}" type="slidenum">
              <a:rPr lang="en-GB" smtClean="0"/>
              <a:t>5</a:t>
            </a:fld>
            <a:endParaRPr lang="en-GB"/>
          </a:p>
        </p:txBody>
      </p:sp>
    </p:spTree>
    <p:extLst>
      <p:ext uri="{BB962C8B-B14F-4D97-AF65-F5344CB8AC3E}">
        <p14:creationId xmlns:p14="http://schemas.microsoft.com/office/powerpoint/2010/main" val="80260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endParaRPr lang="en-GB" b="0" dirty="0"/>
          </a:p>
          <a:p>
            <a:pPr marL="0" indent="0">
              <a:buNone/>
            </a:pPr>
            <a:r>
              <a:rPr lang="en-GB" b="1" dirty="0"/>
              <a:t>Images:</a:t>
            </a:r>
          </a:p>
          <a:p>
            <a:pPr marL="0" indent="0">
              <a:buNone/>
            </a:pPr>
            <a:r>
              <a:rPr lang="en-GB" b="0" dirty="0"/>
              <a:t>1) The WOW Show film</a:t>
            </a:r>
          </a:p>
        </p:txBody>
      </p:sp>
      <p:sp>
        <p:nvSpPr>
          <p:cNvPr id="4" name="Slide Number Placeholder 3"/>
          <p:cNvSpPr>
            <a:spLocks noGrp="1"/>
          </p:cNvSpPr>
          <p:nvPr>
            <p:ph type="sldNum" sz="quarter" idx="5"/>
          </p:nvPr>
        </p:nvSpPr>
        <p:spPr/>
        <p:txBody>
          <a:bodyPr/>
          <a:lstStyle/>
          <a:p>
            <a:fld id="{F8D81B7C-BC5E-4E16-B045-EB0A45CAAF61}" type="slidenum">
              <a:rPr lang="en-GB" smtClean="0"/>
              <a:t>6</a:t>
            </a:fld>
            <a:endParaRPr lang="en-GB"/>
          </a:p>
        </p:txBody>
      </p:sp>
    </p:spTree>
    <p:extLst>
      <p:ext uri="{BB962C8B-B14F-4D97-AF65-F5344CB8AC3E}">
        <p14:creationId xmlns:p14="http://schemas.microsoft.com/office/powerpoint/2010/main" val="78480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r>
              <a:rPr lang="en-GB" b="1" dirty="0"/>
              <a:t>1) https://www.goconstruct.org/get-started-in-construction/</a:t>
            </a:r>
          </a:p>
          <a:p>
            <a:pPr marL="228600" indent="-228600">
              <a:buAutoNum type="arabicParenR"/>
            </a:pPr>
            <a:r>
              <a:rPr lang="en-GB" sz="1200" b="0" i="0" u="none" strike="noStrike" baseline="0" dirty="0">
                <a:solidFill>
                  <a:srgbClr val="000000"/>
                </a:solidFill>
                <a:latin typeface="Open Sans" panose="020B0606030504020204" pitchFamily="34" charset="0"/>
              </a:rPr>
              <a:t>https://dictionary.cambridge.org/dictionary/</a:t>
            </a:r>
          </a:p>
          <a:p>
            <a:pPr marL="0" indent="0">
              <a:buNone/>
            </a:pPr>
            <a:r>
              <a:rPr lang="en-GB" sz="1200" b="1" i="0" u="none" strike="noStrike" baseline="0" dirty="0">
                <a:solidFill>
                  <a:srgbClr val="000000"/>
                </a:solidFill>
                <a:latin typeface="Open Sans" panose="020B0606030504020204" pitchFamily="34" charset="0"/>
              </a:rPr>
              <a:t>Images</a:t>
            </a:r>
          </a:p>
          <a:p>
            <a:pPr marL="228600" indent="-228600">
              <a:buAutoNum type="arabicParenR"/>
            </a:pPr>
            <a:r>
              <a:rPr lang="en-GB" sz="1200" b="0" i="0" u="none" strike="noStrike" baseline="0" dirty="0">
                <a:solidFill>
                  <a:srgbClr val="000000"/>
                </a:solidFill>
                <a:latin typeface="Open Sans" panose="020B0606030504020204" pitchFamily="34" charset="0"/>
              </a:rPr>
              <a:t>Icons8</a:t>
            </a:r>
          </a:p>
          <a:p>
            <a:pPr marL="0" indent="0">
              <a:buNone/>
            </a:pPr>
            <a:endParaRPr lang="en-GB" sz="1200" b="0" i="0" u="none" strike="noStrike" baseline="0" dirty="0">
              <a:solidFill>
                <a:srgbClr val="000000"/>
              </a:solidFill>
              <a:latin typeface="Open Sans" panose="020B0606030504020204" pitchFamily="34" charset="0"/>
            </a:endParaRPr>
          </a:p>
          <a:p>
            <a:pPr marL="228600" indent="-228600">
              <a:buAutoNum type="arabicParenR"/>
            </a:pPr>
            <a:endParaRPr lang="en-GB" sz="1200" b="0" i="0" u="none" strike="noStrike" baseline="0" dirty="0">
              <a:solidFill>
                <a:srgbClr val="000000"/>
              </a:solidFill>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F8D81B7C-BC5E-4E16-B045-EB0A45CAAF61}" type="slidenum">
              <a:rPr lang="en-GB" smtClean="0"/>
              <a:t>7</a:t>
            </a:fld>
            <a:endParaRPr lang="en-GB"/>
          </a:p>
        </p:txBody>
      </p:sp>
    </p:spTree>
    <p:extLst>
      <p:ext uri="{BB962C8B-B14F-4D97-AF65-F5344CB8AC3E}">
        <p14:creationId xmlns:p14="http://schemas.microsoft.com/office/powerpoint/2010/main" val="851926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r>
              <a:rPr lang="en-GB" b="1" dirty="0"/>
              <a:t>1) https://www.goconstruct.org/get-started-in-construction/apprenticeships/</a:t>
            </a:r>
          </a:p>
          <a:p>
            <a:endParaRPr lang="en-GB" sz="1200" b="1" i="0" u="none" strike="noStrike" baseline="0" dirty="0">
              <a:solidFill>
                <a:srgbClr val="000000"/>
              </a:solidFill>
              <a:latin typeface="Open Sans" panose="020B0606030504020204" pitchFamily="34" charset="0"/>
            </a:endParaRPr>
          </a:p>
          <a:p>
            <a:r>
              <a:rPr lang="en-GB" sz="1200" b="1" i="0" u="none" strike="noStrike" baseline="0" dirty="0">
                <a:solidFill>
                  <a:srgbClr val="000000"/>
                </a:solidFill>
                <a:latin typeface="Open Sans" panose="020B0606030504020204" pitchFamily="34" charset="0"/>
              </a:rPr>
              <a:t>Images</a:t>
            </a:r>
          </a:p>
          <a:p>
            <a:pPr marL="228600" indent="-228600">
              <a:buAutoNum type="arabicParenR"/>
            </a:pPr>
            <a:r>
              <a:rPr lang="en-GB" sz="1200" b="0" i="0" u="none" strike="noStrike" baseline="0" dirty="0" err="1">
                <a:solidFill>
                  <a:srgbClr val="000000"/>
                </a:solidFill>
                <a:latin typeface="Open Sans" panose="020B0606030504020204" pitchFamily="34" charset="0"/>
              </a:rPr>
              <a:t>Unsplash</a:t>
            </a:r>
            <a:endParaRPr lang="en-GB" sz="1200" b="0" i="0" u="none" strike="noStrike" baseline="0" dirty="0">
              <a:solidFill>
                <a:srgbClr val="000000"/>
              </a:solidFill>
              <a:latin typeface="Open Sans" panose="020B0606030504020204" pitchFamily="34" charset="0"/>
            </a:endParaRPr>
          </a:p>
          <a:p>
            <a:pPr marL="228600" indent="-228600">
              <a:buAutoNum type="arabicParenR"/>
            </a:pPr>
            <a:endParaRPr lang="en-GB" sz="1200" b="0" i="0" u="none" strike="noStrike" baseline="0" dirty="0">
              <a:solidFill>
                <a:srgbClr val="000000"/>
              </a:solidFill>
              <a:latin typeface="Open Sans" panose="020B0606030504020204" pitchFamily="34" charset="0"/>
            </a:endParaRPr>
          </a:p>
          <a:p>
            <a:pPr marL="0" indent="0">
              <a:buNone/>
            </a:pPr>
            <a:endParaRPr lang="en-GB" sz="1200" b="0" i="0" u="none" strike="noStrike" baseline="0" dirty="0">
              <a:solidFill>
                <a:srgbClr val="000000"/>
              </a:solidFill>
              <a:latin typeface="Open Sans" panose="020B0606030504020204" pitchFamily="34" charset="0"/>
            </a:endParaRPr>
          </a:p>
          <a:p>
            <a:pPr marL="228600" indent="-228600">
              <a:buAutoNum type="arabicParenR"/>
            </a:pPr>
            <a:endParaRPr lang="en-GB" sz="1200" b="0" i="0" u="none" strike="noStrike" baseline="0" dirty="0">
              <a:solidFill>
                <a:srgbClr val="000000"/>
              </a:solidFill>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F8D81B7C-BC5E-4E16-B045-EB0A45CAAF61}" type="slidenum">
              <a:rPr lang="en-GB" smtClean="0"/>
              <a:t>8</a:t>
            </a:fld>
            <a:endParaRPr lang="en-GB"/>
          </a:p>
        </p:txBody>
      </p:sp>
    </p:spTree>
    <p:extLst>
      <p:ext uri="{BB962C8B-B14F-4D97-AF65-F5344CB8AC3E}">
        <p14:creationId xmlns:p14="http://schemas.microsoft.com/office/powerpoint/2010/main" val="391011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r>
              <a:rPr lang="en-GB" b="1" dirty="0"/>
              <a:t>1) https://www.goconstruct.org/get-started-in-construction/college/</a:t>
            </a:r>
            <a:endParaRPr lang="en-GB" sz="1200" b="1" i="0" u="none" strike="noStrike" baseline="0" dirty="0">
              <a:solidFill>
                <a:srgbClr val="000000"/>
              </a:solidFill>
              <a:latin typeface="Open Sans" panose="020B0606030504020204" pitchFamily="34" charset="0"/>
            </a:endParaRPr>
          </a:p>
          <a:p>
            <a:r>
              <a:rPr lang="en-GB" sz="1200" b="1" i="0" u="none" strike="noStrike" baseline="0" dirty="0">
                <a:solidFill>
                  <a:srgbClr val="000000"/>
                </a:solidFill>
                <a:latin typeface="Open Sans" panose="020B0606030504020204" pitchFamily="34" charset="0"/>
              </a:rPr>
              <a:t>Images</a:t>
            </a:r>
          </a:p>
          <a:p>
            <a:pPr marL="228600" indent="-228600">
              <a:buAutoNum type="arabicParenR"/>
            </a:pPr>
            <a:r>
              <a:rPr lang="en-GB" sz="1200" b="0" i="0" u="none" strike="noStrike" baseline="0" dirty="0">
                <a:solidFill>
                  <a:srgbClr val="000000"/>
                </a:solidFill>
                <a:latin typeface="Open Sans" panose="020B0606030504020204" pitchFamily="34" charset="0"/>
              </a:rPr>
              <a:t>Icons8</a:t>
            </a:r>
          </a:p>
          <a:p>
            <a:pPr marL="0" indent="0">
              <a:buNone/>
            </a:pPr>
            <a:endParaRPr lang="en-GB" sz="1200" b="0" i="0" u="none" strike="noStrike" baseline="0" dirty="0">
              <a:solidFill>
                <a:srgbClr val="000000"/>
              </a:solidFill>
              <a:latin typeface="Open Sans" panose="020B0606030504020204" pitchFamily="34" charset="0"/>
            </a:endParaRPr>
          </a:p>
          <a:p>
            <a:pPr marL="228600" indent="-228600">
              <a:buAutoNum type="arabicParenR"/>
            </a:pPr>
            <a:endParaRPr lang="en-GB" sz="1200" b="0" i="0" u="none" strike="noStrike" baseline="0" dirty="0">
              <a:solidFill>
                <a:srgbClr val="000000"/>
              </a:solidFill>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F8D81B7C-BC5E-4E16-B045-EB0A45CAAF61}" type="slidenum">
              <a:rPr lang="en-GB" smtClean="0"/>
              <a:t>9</a:t>
            </a:fld>
            <a:endParaRPr lang="en-GB"/>
          </a:p>
        </p:txBody>
      </p:sp>
    </p:spTree>
    <p:extLst>
      <p:ext uri="{BB962C8B-B14F-4D97-AF65-F5344CB8AC3E}">
        <p14:creationId xmlns:p14="http://schemas.microsoft.com/office/powerpoint/2010/main" val="37830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b="1" dirty="0"/>
              <a:t>https://www.goconstruct.org/get-started-in-construction/university/</a:t>
            </a:r>
          </a:p>
          <a:p>
            <a:pPr marL="228600" indent="-228600">
              <a:buAutoNum type="arabicParenR"/>
            </a:pPr>
            <a:endParaRPr lang="en-GB" b="1" dirty="0"/>
          </a:p>
          <a:p>
            <a:pPr marL="228600" indent="-228600">
              <a:buAutoNum type="arabicParenR"/>
            </a:pPr>
            <a:endParaRPr lang="en-GB" b="0" dirty="0"/>
          </a:p>
          <a:p>
            <a:pPr marL="228600" indent="-228600">
              <a:buAutoNum type="arabicParenR"/>
            </a:pPr>
            <a:endParaRPr lang="en-GB" sz="1200" b="1" i="0" u="none" strike="noStrike" baseline="0" dirty="0">
              <a:solidFill>
                <a:srgbClr val="000000"/>
              </a:solidFill>
              <a:latin typeface="Open Sans" panose="020B0606030504020204" pitchFamily="34" charset="0"/>
            </a:endParaRPr>
          </a:p>
          <a:p>
            <a:r>
              <a:rPr lang="en-GB" sz="1200" b="1" i="0" u="none" strike="noStrike" baseline="0" dirty="0">
                <a:solidFill>
                  <a:srgbClr val="000000"/>
                </a:solidFill>
                <a:latin typeface="Open Sans" panose="020B0606030504020204" pitchFamily="34" charset="0"/>
              </a:rPr>
              <a:t>Images:</a:t>
            </a:r>
          </a:p>
          <a:p>
            <a:pPr marL="228600" indent="-228600">
              <a:buAutoNum type="arabicParenR"/>
            </a:pPr>
            <a:r>
              <a:rPr lang="en-GB" sz="1200" b="0" i="0" u="none" strike="noStrike" baseline="0" dirty="0" err="1">
                <a:solidFill>
                  <a:srgbClr val="000000"/>
                </a:solidFill>
                <a:latin typeface="Open Sans" panose="020B0606030504020204" pitchFamily="34" charset="0"/>
              </a:rPr>
              <a:t>Unsplash</a:t>
            </a:r>
            <a:endParaRPr lang="en-GB" sz="1200" b="0" i="0" u="none" strike="noStrike" baseline="0" dirty="0">
              <a:solidFill>
                <a:srgbClr val="000000"/>
              </a:solidFill>
              <a:latin typeface="Open Sans" panose="020B0606030504020204" pitchFamily="34" charset="0"/>
            </a:endParaRPr>
          </a:p>
          <a:p>
            <a:pPr marL="0" indent="0">
              <a:buNone/>
            </a:pPr>
            <a:endParaRPr lang="en-GB" sz="1200" b="0" i="0" u="none" strike="noStrike" baseline="0" dirty="0">
              <a:solidFill>
                <a:srgbClr val="000000"/>
              </a:solidFill>
              <a:latin typeface="Open Sans" panose="020B0606030504020204" pitchFamily="34" charset="0"/>
            </a:endParaRPr>
          </a:p>
          <a:p>
            <a:pPr marL="228600" indent="-228600">
              <a:buAutoNum type="arabicParenR"/>
            </a:pPr>
            <a:endParaRPr lang="en-GB" sz="1200" b="0" i="0" u="none" strike="noStrike" baseline="0" dirty="0">
              <a:solidFill>
                <a:srgbClr val="000000"/>
              </a:solidFill>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F8D81B7C-BC5E-4E16-B045-EB0A45CAAF61}" type="slidenum">
              <a:rPr lang="en-GB" smtClean="0"/>
              <a:t>10</a:t>
            </a:fld>
            <a:endParaRPr lang="en-GB"/>
          </a:p>
        </p:txBody>
      </p:sp>
    </p:spTree>
    <p:extLst>
      <p:ext uri="{BB962C8B-B14F-4D97-AF65-F5344CB8AC3E}">
        <p14:creationId xmlns:p14="http://schemas.microsoft.com/office/powerpoint/2010/main" val="3595839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855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37B4-C914-4A0A-8672-17E7229AD83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116407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8BEAB">
                <a:alpha val="5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3408"/>
          </a:xfrm>
          <a:prstGeom prst="rect">
            <a:avLst/>
          </a:prstGeom>
        </p:spPr>
        <p:txBody>
          <a:bodyPr vert="horz" lIns="91440" tIns="45720" rIns="91440" bIns="45720" rtlCol="0" anchor="ctr">
            <a:normAutofit/>
          </a:bodyPr>
          <a:lstStyle/>
          <a:p>
            <a:r>
              <a:rPr lang="en-US" dirty="0" err="1"/>
              <a:t>Oxlep</a:t>
            </a:r>
            <a:r>
              <a:rPr lang="en-US" dirty="0"/>
              <a:t> career opportunities</a:t>
            </a:r>
          </a:p>
        </p:txBody>
      </p:sp>
    </p:spTree>
    <p:extLst>
      <p:ext uri="{BB962C8B-B14F-4D97-AF65-F5344CB8AC3E}">
        <p14:creationId xmlns:p14="http://schemas.microsoft.com/office/powerpoint/2010/main" val="119944828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ucas.com/" TargetMode="External"/><Relationship Id="rId5" Type="http://schemas.openxmlformats.org/officeDocument/2006/relationships/hyperlink" Target="https://www.prospects.ac.uk/"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harwellcampus.com/"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kingsgrovewantage.co.uk/vision/"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oxfordnorth.com/"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hyperlink" Target="https://greatwolfuk.co.uk/" TargetMode="External"/><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banbury.activatelearning.ac.uk/courses/career-pathways/construction/"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5.png"/><Relationship Id="rId7" Type="http://schemas.openxmlformats.org/officeDocument/2006/relationships/image" Target="../media/image3.png"/><Relationship Id="rId12"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oxfordshirelep.com/sites/default/files/uploads/FindYourFutureParentsGuide.pdf" TargetMode="External"/><Relationship Id="rId11" Type="http://schemas.openxmlformats.org/officeDocument/2006/relationships/image" Target="../media/image40.jpeg"/><Relationship Id="rId5" Type="http://schemas.openxmlformats.org/officeDocument/2006/relationships/hyperlink" Target="https://www.oxfordshirelep.com/findyourfuture" TargetMode="External"/><Relationship Id="rId10" Type="http://schemas.openxmlformats.org/officeDocument/2006/relationships/image" Target="../media/image39.png"/><Relationship Id="rId4" Type="http://schemas.openxmlformats.org/officeDocument/2006/relationships/image" Target="../media/image36.svg"/><Relationship Id="rId9" Type="http://schemas.openxmlformats.org/officeDocument/2006/relationships/image" Target="../media/image38.sv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8.sv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afeshare.tv/x/uDi2IBnMjJw"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safeshare.tv/x/JGjJnWwkNX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goconstruct.org/get-started-in-construction/universit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goconstruct.org/get-started-in-construction/apprenticeships/" TargetMode="External"/><Relationship Id="rId5" Type="http://schemas.openxmlformats.org/officeDocument/2006/relationships/hyperlink" Target="https://www.goconstruct.org/get-started-in-construction/college/" TargetMode="External"/><Relationship Id="rId4" Type="http://schemas.openxmlformats.org/officeDocument/2006/relationships/hyperlink" Target="https://www.goconstruct.org/get-started-in-construction/work-experien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62A7CD8-5F49-410D-B55E-7560958F0BFF}"/>
              </a:ext>
            </a:extLst>
          </p:cNvPr>
          <p:cNvSpPr>
            <a:spLocks noGrp="1"/>
          </p:cNvSpPr>
          <p:nvPr>
            <p:ph type="title"/>
          </p:nvPr>
        </p:nvSpPr>
        <p:spPr>
          <a:xfrm>
            <a:off x="594852" y="1887206"/>
            <a:ext cx="7954296" cy="1543713"/>
          </a:xfrm>
        </p:spPr>
        <p:txBody>
          <a:bodyPr>
            <a:normAutofit/>
          </a:bodyPr>
          <a:lstStyle/>
          <a:p>
            <a:pPr algn="ctr"/>
            <a:r>
              <a:rPr lang="en-GB" sz="5300" dirty="0"/>
              <a:t>What’s in a building?</a:t>
            </a:r>
            <a:br>
              <a:rPr lang="en-GB" dirty="0"/>
            </a:br>
            <a:r>
              <a:rPr lang="en-GB" dirty="0"/>
              <a:t>Jobs you didn’t know existed</a:t>
            </a:r>
          </a:p>
        </p:txBody>
      </p:sp>
      <p:pic>
        <p:nvPicPr>
          <p:cNvPr id="9" name="Picture 8" descr="Logo&#10;&#10;Description automatically generated">
            <a:extLst>
              <a:ext uri="{FF2B5EF4-FFF2-40B4-BE49-F238E27FC236}">
                <a16:creationId xmlns:a16="http://schemas.microsoft.com/office/drawing/2014/main" id="{75688EC0-2FF4-4E81-AAD2-F69E57B64F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4656" y="-266772"/>
            <a:ext cx="3932421" cy="1849190"/>
          </a:xfrm>
          <a:prstGeom prst="rect">
            <a:avLst/>
          </a:prstGeom>
        </p:spPr>
      </p:pic>
      <p:sp>
        <p:nvSpPr>
          <p:cNvPr id="13" name="Title 1">
            <a:extLst>
              <a:ext uri="{FF2B5EF4-FFF2-40B4-BE49-F238E27FC236}">
                <a16:creationId xmlns:a16="http://schemas.microsoft.com/office/drawing/2014/main" id="{0A5032AE-5F45-4DCA-924F-5554C0BB5365}"/>
              </a:ext>
            </a:extLst>
          </p:cNvPr>
          <p:cNvSpPr txBox="1">
            <a:spLocks/>
          </p:cNvSpPr>
          <p:nvPr/>
        </p:nvSpPr>
        <p:spPr>
          <a:xfrm>
            <a:off x="594852" y="3442369"/>
            <a:ext cx="7954296" cy="5299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gn="ctr"/>
            <a:r>
              <a:rPr lang="en-GB" sz="2000" i="1" dirty="0"/>
              <a:t>In association with VotesforSchools and The WOW Show  </a:t>
            </a:r>
            <a:endParaRPr lang="en-GB" i="1" dirty="0"/>
          </a:p>
        </p:txBody>
      </p:sp>
      <p:pic>
        <p:nvPicPr>
          <p:cNvPr id="3" name="Picture 2" descr="A picture containing logo&#10;&#10;Description automatically generated">
            <a:extLst>
              <a:ext uri="{FF2B5EF4-FFF2-40B4-BE49-F238E27FC236}">
                <a16:creationId xmlns:a16="http://schemas.microsoft.com/office/drawing/2014/main" id="{2B927B8F-B6A6-C997-6E05-CF966055B5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0633" y="4862432"/>
            <a:ext cx="5576444" cy="2525486"/>
          </a:xfrm>
          <a:prstGeom prst="rect">
            <a:avLst/>
          </a:prstGeom>
        </p:spPr>
      </p:pic>
      <p:sp>
        <p:nvSpPr>
          <p:cNvPr id="2" name="TextBox 1">
            <a:extLst>
              <a:ext uri="{FF2B5EF4-FFF2-40B4-BE49-F238E27FC236}">
                <a16:creationId xmlns:a16="http://schemas.microsoft.com/office/drawing/2014/main" id="{73175275-0F0D-F55B-4CC6-4E86BE67E617}"/>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3723303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C7005D-589D-811D-C5CF-9520071917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67624"/>
            <a:ext cx="9144000" cy="5890376"/>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31" name="Shape 114">
            <a:extLst>
              <a:ext uri="{FF2B5EF4-FFF2-40B4-BE49-F238E27FC236}">
                <a16:creationId xmlns:a16="http://schemas.microsoft.com/office/drawing/2014/main" id="{DC2E6153-3DBD-41BA-8C18-7A075A29E076}"/>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Routes into construction - University</a:t>
            </a:r>
          </a:p>
        </p:txBody>
      </p:sp>
      <p:sp>
        <p:nvSpPr>
          <p:cNvPr id="32" name="Pentagon 20">
            <a:extLst>
              <a:ext uri="{FF2B5EF4-FFF2-40B4-BE49-F238E27FC236}">
                <a16:creationId xmlns:a16="http://schemas.microsoft.com/office/drawing/2014/main" id="{828AD4F5-2978-4D5D-9A54-59DEF0F17CEC}"/>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36" name="Rectangle: Rounded Corners 35">
            <a:extLst>
              <a:ext uri="{FF2B5EF4-FFF2-40B4-BE49-F238E27FC236}">
                <a16:creationId xmlns:a16="http://schemas.microsoft.com/office/drawing/2014/main" id="{54D742BC-E781-406C-B118-21C2574FB588}"/>
              </a:ext>
            </a:extLst>
          </p:cNvPr>
          <p:cNvSpPr/>
          <p:nvPr/>
        </p:nvSpPr>
        <p:spPr>
          <a:xfrm>
            <a:off x="804547" y="4064988"/>
            <a:ext cx="3550703" cy="1452943"/>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panose="020B0604020202020204" pitchFamily="34" charset="0"/>
                <a:cs typeface="Arial" panose="020B0604020202020204" pitchFamily="34" charset="0"/>
              </a:rPr>
              <a:t>Student loans </a:t>
            </a:r>
            <a:r>
              <a:rPr lang="en-GB" sz="1600" dirty="0">
                <a:solidFill>
                  <a:schemeClr val="tx1"/>
                </a:solidFill>
                <a:latin typeface="Arial" panose="020B0604020202020204" pitchFamily="34" charset="0"/>
                <a:cs typeface="Arial" panose="020B0604020202020204" pitchFamily="34" charset="0"/>
              </a:rPr>
              <a:t>are available in England, Scotland and Wales to help cover tuition fees and living costs.</a:t>
            </a:r>
          </a:p>
        </p:txBody>
      </p:sp>
      <p:sp>
        <p:nvSpPr>
          <p:cNvPr id="40" name="Rectangle: Rounded Corners 39">
            <a:extLst>
              <a:ext uri="{FF2B5EF4-FFF2-40B4-BE49-F238E27FC236}">
                <a16:creationId xmlns:a16="http://schemas.microsoft.com/office/drawing/2014/main" id="{BC900491-4A9F-4A71-9877-40939AE912AB}"/>
              </a:ext>
            </a:extLst>
          </p:cNvPr>
          <p:cNvSpPr/>
          <p:nvPr/>
        </p:nvSpPr>
        <p:spPr>
          <a:xfrm>
            <a:off x="4781168" y="4064989"/>
            <a:ext cx="3528318" cy="1452943"/>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u="sng" dirty="0">
                <a:solidFill>
                  <a:srgbClr val="00B0F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Prospects</a:t>
            </a:r>
            <a:r>
              <a:rPr lang="en-GB" sz="1600" dirty="0">
                <a:solidFill>
                  <a:schemeClr val="tx1"/>
                </a:solidFill>
                <a:latin typeface="Arial" panose="020B0604020202020204" pitchFamily="34" charset="0"/>
                <a:cs typeface="Arial" panose="020B0604020202020204" pitchFamily="34" charset="0"/>
              </a:rPr>
              <a:t> and </a:t>
            </a:r>
            <a:r>
              <a:rPr lang="en-GB" sz="1600" u="sng" dirty="0">
                <a:solidFill>
                  <a:srgbClr val="00B0F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UCAS</a:t>
            </a:r>
            <a:r>
              <a:rPr lang="en-GB" sz="1600" dirty="0">
                <a:solidFill>
                  <a:schemeClr val="tx1"/>
                </a:solidFill>
                <a:latin typeface="Arial" panose="020B0604020202020204" pitchFamily="34" charset="0"/>
                <a:cs typeface="Arial" panose="020B0604020202020204" pitchFamily="34" charset="0"/>
              </a:rPr>
              <a:t> are good places to start researching degree courses. </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42" name="Rectangle: Rounded Corners 41">
            <a:extLst>
              <a:ext uri="{FF2B5EF4-FFF2-40B4-BE49-F238E27FC236}">
                <a16:creationId xmlns:a16="http://schemas.microsoft.com/office/drawing/2014/main" id="{5A28B73D-475A-48B8-8E7D-3130883B0175}"/>
              </a:ext>
            </a:extLst>
          </p:cNvPr>
          <p:cNvSpPr/>
          <p:nvPr/>
        </p:nvSpPr>
        <p:spPr>
          <a:xfrm>
            <a:off x="4758783" y="1962920"/>
            <a:ext cx="3550703" cy="1514757"/>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If you have a specific role in mind, you could </a:t>
            </a:r>
            <a:r>
              <a:rPr lang="en-GB" sz="1600" b="1" dirty="0">
                <a:solidFill>
                  <a:schemeClr val="tx1"/>
                </a:solidFill>
                <a:latin typeface="Arial" panose="020B0604020202020204" pitchFamily="34" charset="0"/>
                <a:cs typeface="Arial" panose="020B0604020202020204" pitchFamily="34" charset="0"/>
              </a:rPr>
              <a:t>look at the universities which offer courses in your chosen field. </a:t>
            </a:r>
          </a:p>
        </p:txBody>
      </p:sp>
      <p:sp>
        <p:nvSpPr>
          <p:cNvPr id="43" name="Rectangle: Rounded Corners 42">
            <a:extLst>
              <a:ext uri="{FF2B5EF4-FFF2-40B4-BE49-F238E27FC236}">
                <a16:creationId xmlns:a16="http://schemas.microsoft.com/office/drawing/2014/main" id="{EE612AD1-93A0-469B-BBD5-3510261D0C53}"/>
              </a:ext>
            </a:extLst>
          </p:cNvPr>
          <p:cNvSpPr/>
          <p:nvPr/>
        </p:nvSpPr>
        <p:spPr>
          <a:xfrm>
            <a:off x="718993" y="1962920"/>
            <a:ext cx="3613872" cy="1514757"/>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At university, you can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focus on a specific subject and study with experts.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There are lots of degrees for a career in the construction and built environment sector.</a:t>
            </a:r>
          </a:p>
        </p:txBody>
      </p:sp>
      <p:sp>
        <p:nvSpPr>
          <p:cNvPr id="3" name="TextBox 2">
            <a:extLst>
              <a:ext uri="{FF2B5EF4-FFF2-40B4-BE49-F238E27FC236}">
                <a16:creationId xmlns:a16="http://schemas.microsoft.com/office/drawing/2014/main" id="{37D79001-27E1-9F0A-A899-675A63431368}"/>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6564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20AACB-1BBD-5FE7-70A8-7E97CEF152AA}"/>
              </a:ext>
            </a:extLst>
          </p:cNvPr>
          <p:cNvPicPr>
            <a:picLocks noChangeAspect="1"/>
          </p:cNvPicPr>
          <p:nvPr/>
        </p:nvPicPr>
        <p:blipFill>
          <a:blip r:embed="rId3"/>
          <a:stretch>
            <a:fillRect/>
          </a:stretch>
        </p:blipFill>
        <p:spPr>
          <a:xfrm>
            <a:off x="0" y="968829"/>
            <a:ext cx="9144000" cy="5889171"/>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6" name="Rectangle: Rounded Corners 15">
            <a:extLst>
              <a:ext uri="{FF2B5EF4-FFF2-40B4-BE49-F238E27FC236}">
                <a16:creationId xmlns:a16="http://schemas.microsoft.com/office/drawing/2014/main" id="{D1DFB5EB-95A0-4A61-B600-2CA507C795C7}"/>
              </a:ext>
            </a:extLst>
          </p:cNvPr>
          <p:cNvSpPr/>
          <p:nvPr/>
        </p:nvSpPr>
        <p:spPr>
          <a:xfrm>
            <a:off x="283028" y="4454534"/>
            <a:ext cx="8498924" cy="1117813"/>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effectLst/>
                <a:latin typeface="Arial" panose="020B0604020202020204" pitchFamily="34" charset="0"/>
                <a:ea typeface="Calibri" panose="020F0502020204030204" pitchFamily="34" charset="0"/>
              </a:rPr>
              <a:t>Currently Harwell Campus, one of the main construction developers, has plans to deliver </a:t>
            </a:r>
            <a:r>
              <a:rPr lang="en-GB" sz="1600" b="1" dirty="0">
                <a:solidFill>
                  <a:schemeClr val="tx1"/>
                </a:solidFill>
                <a:effectLst/>
                <a:latin typeface="Arial" panose="020B0604020202020204" pitchFamily="34" charset="0"/>
                <a:ea typeface="Calibri" panose="020F0502020204030204" pitchFamily="34" charset="0"/>
              </a:rPr>
              <a:t>over 140,000 sqm of new cutting-edge labs, offices and advanced manufacturing </a:t>
            </a:r>
            <a:r>
              <a:rPr lang="en-GB" sz="1600" dirty="0">
                <a:solidFill>
                  <a:schemeClr val="tx1"/>
                </a:solidFill>
                <a:effectLst/>
                <a:latin typeface="Arial" panose="020B0604020202020204" pitchFamily="34" charset="0"/>
                <a:ea typeface="Calibri" panose="020F0502020204030204" pitchFamily="34" charset="0"/>
              </a:rPr>
              <a:t>space alongside </a:t>
            </a:r>
            <a:r>
              <a:rPr lang="en-GB" sz="1600" dirty="0">
                <a:solidFill>
                  <a:schemeClr val="tx1"/>
                </a:solidFill>
                <a:latin typeface="Arial" panose="020B0604020202020204" pitchFamily="34" charset="0"/>
                <a:ea typeface="Calibri" panose="020F0502020204030204" pitchFamily="34" charset="0"/>
              </a:rPr>
              <a:t>a </a:t>
            </a:r>
            <a:r>
              <a:rPr lang="en-GB" sz="1600" b="1" dirty="0">
                <a:solidFill>
                  <a:schemeClr val="tx1"/>
                </a:solidFill>
                <a:effectLst/>
                <a:latin typeface="Arial" panose="020B0604020202020204" pitchFamily="34" charset="0"/>
                <a:ea typeface="Calibri" panose="020F0502020204030204" pitchFamily="34" charset="0"/>
              </a:rPr>
              <a:t>hotel and conference centre</a:t>
            </a:r>
            <a:r>
              <a:rPr lang="en-GB" sz="1600" dirty="0">
                <a:solidFill>
                  <a:schemeClr val="tx1"/>
                </a:solidFill>
                <a:effectLst/>
                <a:latin typeface="Arial" panose="020B0604020202020204" pitchFamily="34" charset="0"/>
                <a:ea typeface="Calibri" panose="020F0502020204030204" pitchFamily="34" charset="0"/>
              </a:rPr>
              <a:t>. </a:t>
            </a:r>
          </a:p>
        </p:txBody>
      </p:sp>
      <p:sp>
        <p:nvSpPr>
          <p:cNvPr id="17" name="Rectangle: Rounded Corners 16">
            <a:extLst>
              <a:ext uri="{FF2B5EF4-FFF2-40B4-BE49-F238E27FC236}">
                <a16:creationId xmlns:a16="http://schemas.microsoft.com/office/drawing/2014/main" id="{10BA375E-3337-430B-8A9C-E44B2E9726A8}"/>
              </a:ext>
            </a:extLst>
          </p:cNvPr>
          <p:cNvSpPr/>
          <p:nvPr/>
        </p:nvSpPr>
        <p:spPr>
          <a:xfrm>
            <a:off x="283028" y="1285653"/>
            <a:ext cx="8498923" cy="1202097"/>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u="sng" dirty="0">
                <a:solidFill>
                  <a:schemeClr val="tx1"/>
                </a:solidFill>
                <a:effectLst/>
                <a:latin typeface="Arial" panose="020B060402020202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Harwell Science and Innovation Campus</a:t>
            </a:r>
            <a:r>
              <a:rPr lang="en-GB" sz="1600" b="1" dirty="0">
                <a:solidFill>
                  <a:schemeClr val="tx1"/>
                </a:solidFill>
                <a:effectLst/>
                <a:latin typeface="Arial" panose="020B0604020202020204" pitchFamily="34" charset="0"/>
                <a:ea typeface="Calibri" panose="020F0502020204030204" pitchFamily="34" charset="0"/>
              </a:rPr>
              <a:t> </a:t>
            </a:r>
            <a:r>
              <a:rPr lang="en-GB" sz="1600" dirty="0">
                <a:solidFill>
                  <a:schemeClr val="tx1"/>
                </a:solidFill>
                <a:effectLst/>
                <a:latin typeface="Arial" panose="020B0604020202020204" pitchFamily="34" charset="0"/>
                <a:ea typeface="Calibri" panose="020F0502020204030204" pitchFamily="34" charset="0"/>
              </a:rPr>
              <a:t>has a long history as a place for Science and Technology. Achievements here include </a:t>
            </a:r>
            <a:r>
              <a:rPr lang="en-GB" sz="1600" b="1" dirty="0">
                <a:solidFill>
                  <a:schemeClr val="tx1"/>
                </a:solidFill>
                <a:effectLst/>
                <a:latin typeface="Arial" panose="020B0604020202020204" pitchFamily="34" charset="0"/>
                <a:ea typeface="Calibri" panose="020F0502020204030204" pitchFamily="34" charset="0"/>
              </a:rPr>
              <a:t>the world’s first transistorised computer; the development of the lithium-ion battery and vital work to develop the COVID-19 vaccination.  </a:t>
            </a:r>
          </a:p>
        </p:txBody>
      </p:sp>
      <p:sp>
        <p:nvSpPr>
          <p:cNvPr id="11" name="Shape 114">
            <a:extLst>
              <a:ext uri="{FF2B5EF4-FFF2-40B4-BE49-F238E27FC236}">
                <a16:creationId xmlns:a16="http://schemas.microsoft.com/office/drawing/2014/main" id="{23298A42-7C70-4999-8A2B-5A132DAF7768}"/>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Harwell Science and Innovation Campus</a:t>
            </a:r>
          </a:p>
        </p:txBody>
      </p:sp>
      <p:sp>
        <p:nvSpPr>
          <p:cNvPr id="12" name="Pentagon 20">
            <a:extLst>
              <a:ext uri="{FF2B5EF4-FFF2-40B4-BE49-F238E27FC236}">
                <a16:creationId xmlns:a16="http://schemas.microsoft.com/office/drawing/2014/main" id="{BE502B00-B2D1-4BA3-B4A2-B3E33F5665A6}"/>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a:t>
            </a:r>
          </a:p>
        </p:txBody>
      </p:sp>
      <p:pic>
        <p:nvPicPr>
          <p:cNvPr id="6" name="Picture 5">
            <a:extLst>
              <a:ext uri="{FF2B5EF4-FFF2-40B4-BE49-F238E27FC236}">
                <a16:creationId xmlns:a16="http://schemas.microsoft.com/office/drawing/2014/main" id="{7C599AC5-1A05-AC86-A769-A69655071A5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22702" y="6174835"/>
            <a:ext cx="2698596" cy="425186"/>
          </a:xfrm>
          <a:prstGeom prst="rect">
            <a:avLst/>
          </a:prstGeom>
        </p:spPr>
      </p:pic>
      <p:sp>
        <p:nvSpPr>
          <p:cNvPr id="4" name="TextBox 3">
            <a:extLst>
              <a:ext uri="{FF2B5EF4-FFF2-40B4-BE49-F238E27FC236}">
                <a16:creationId xmlns:a16="http://schemas.microsoft.com/office/drawing/2014/main" id="{45A4D787-C83B-3243-3BF2-337DBB28F13B}"/>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425343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CDF99F-869A-CEBC-38A8-3CA3F9905E66}"/>
              </a:ext>
            </a:extLst>
          </p:cNvPr>
          <p:cNvPicPr>
            <a:picLocks noChangeAspect="1"/>
          </p:cNvPicPr>
          <p:nvPr/>
        </p:nvPicPr>
        <p:blipFill>
          <a:blip r:embed="rId3"/>
          <a:stretch>
            <a:fillRect/>
          </a:stretch>
        </p:blipFill>
        <p:spPr>
          <a:xfrm>
            <a:off x="0" y="968829"/>
            <a:ext cx="9144000" cy="5889171"/>
          </a:xfrm>
          <a:prstGeom prst="rect">
            <a:avLst/>
          </a:prstGeom>
        </p:spPr>
      </p:pic>
      <p:pic>
        <p:nvPicPr>
          <p:cNvPr id="8" name="Picture 7">
            <a:extLst>
              <a:ext uri="{FF2B5EF4-FFF2-40B4-BE49-F238E27FC236}">
                <a16:creationId xmlns:a16="http://schemas.microsoft.com/office/drawing/2014/main" id="{027819DA-6F39-06A0-895F-FD0A5C923F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2702" y="6174835"/>
            <a:ext cx="2698596" cy="425186"/>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6" name="Rectangle: Rounded Corners 15">
            <a:extLst>
              <a:ext uri="{FF2B5EF4-FFF2-40B4-BE49-F238E27FC236}">
                <a16:creationId xmlns:a16="http://schemas.microsoft.com/office/drawing/2014/main" id="{D1DFB5EB-95A0-4A61-B600-2CA507C795C7}"/>
              </a:ext>
            </a:extLst>
          </p:cNvPr>
          <p:cNvSpPr/>
          <p:nvPr/>
        </p:nvSpPr>
        <p:spPr>
          <a:xfrm>
            <a:off x="2610025" y="4413163"/>
            <a:ext cx="6376210" cy="875059"/>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effectLst/>
                <a:latin typeface="Arial" panose="020B0604020202020204" pitchFamily="34" charset="0"/>
                <a:cs typeface="Arial" panose="020B0604020202020204" pitchFamily="34" charset="0"/>
              </a:rPr>
              <a:t>An important place with a history of </a:t>
            </a:r>
            <a:r>
              <a:rPr lang="en-GB" sz="1600" b="1" i="0" dirty="0">
                <a:solidFill>
                  <a:schemeClr val="tx1"/>
                </a:solidFill>
                <a:effectLst/>
                <a:latin typeface="Arial" panose="020B0604020202020204" pitchFamily="34" charset="0"/>
                <a:cs typeface="Arial" panose="020B0604020202020204" pitchFamily="34" charset="0"/>
              </a:rPr>
              <a:t>invention and inspiring future generations.</a:t>
            </a:r>
            <a:endParaRPr lang="en-GB"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10BA375E-3337-430B-8A9C-E44B2E9726A8}"/>
              </a:ext>
            </a:extLst>
          </p:cNvPr>
          <p:cNvSpPr/>
          <p:nvPr/>
        </p:nvSpPr>
        <p:spPr>
          <a:xfrm>
            <a:off x="120663" y="3264647"/>
            <a:ext cx="6376209" cy="875059"/>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effectLst/>
                <a:latin typeface="Arial" panose="020B0604020202020204" pitchFamily="34" charset="0"/>
                <a:cs typeface="Arial" panose="020B0604020202020204" pitchFamily="34" charset="0"/>
              </a:rPr>
              <a:t>A unique collaboration of </a:t>
            </a:r>
            <a:r>
              <a:rPr lang="en-GB" sz="1600" b="1" i="0" dirty="0">
                <a:solidFill>
                  <a:schemeClr val="tx1"/>
                </a:solidFill>
                <a:effectLst/>
                <a:latin typeface="Arial" panose="020B0604020202020204" pitchFamily="34" charset="0"/>
                <a:cs typeface="Arial" panose="020B0604020202020204" pitchFamily="34" charset="0"/>
              </a:rPr>
              <a:t>government, academia and industry </a:t>
            </a:r>
            <a:r>
              <a:rPr lang="en-GB" sz="1600" b="0" i="0" dirty="0">
                <a:solidFill>
                  <a:schemeClr val="tx1"/>
                </a:solidFill>
                <a:effectLst/>
                <a:latin typeface="Arial" panose="020B0604020202020204" pitchFamily="34" charset="0"/>
                <a:cs typeface="Arial" panose="020B0604020202020204" pitchFamily="34" charset="0"/>
              </a:rPr>
              <a:t>working on the critical problems facing our planet.</a:t>
            </a:r>
          </a:p>
        </p:txBody>
      </p:sp>
      <p:sp>
        <p:nvSpPr>
          <p:cNvPr id="11" name="Shape 114">
            <a:extLst>
              <a:ext uri="{FF2B5EF4-FFF2-40B4-BE49-F238E27FC236}">
                <a16:creationId xmlns:a16="http://schemas.microsoft.com/office/drawing/2014/main" id="{23298A42-7C70-4999-8A2B-5A132DAF7768}"/>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Harwell Science and Innovation Campus</a:t>
            </a:r>
          </a:p>
        </p:txBody>
      </p:sp>
      <p:sp>
        <p:nvSpPr>
          <p:cNvPr id="12" name="Pentagon 20">
            <a:extLst>
              <a:ext uri="{FF2B5EF4-FFF2-40B4-BE49-F238E27FC236}">
                <a16:creationId xmlns:a16="http://schemas.microsoft.com/office/drawing/2014/main" id="{BE502B00-B2D1-4BA3-B4A2-B3E33F5665A6}"/>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a:t>
            </a:r>
          </a:p>
        </p:txBody>
      </p:sp>
      <p:sp>
        <p:nvSpPr>
          <p:cNvPr id="4" name="Rectangle: Rounded Corners 3">
            <a:extLst>
              <a:ext uri="{FF2B5EF4-FFF2-40B4-BE49-F238E27FC236}">
                <a16:creationId xmlns:a16="http://schemas.microsoft.com/office/drawing/2014/main" id="{7E0B676B-18EF-D8A6-401E-B6230D4AB124}"/>
              </a:ext>
            </a:extLst>
          </p:cNvPr>
          <p:cNvSpPr/>
          <p:nvPr/>
        </p:nvSpPr>
        <p:spPr>
          <a:xfrm>
            <a:off x="2610025" y="2116131"/>
            <a:ext cx="6376210" cy="875059"/>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dirty="0">
                <a:solidFill>
                  <a:schemeClr val="tx1"/>
                </a:solidFill>
                <a:effectLst/>
                <a:latin typeface="Arial" panose="020B0604020202020204" pitchFamily="34" charset="0"/>
                <a:cs typeface="Arial" panose="020B0604020202020204" pitchFamily="34" charset="0"/>
              </a:rPr>
              <a:t>£3bn of national facilities </a:t>
            </a:r>
            <a:r>
              <a:rPr lang="en-GB" sz="1600" b="0" i="0" dirty="0">
                <a:solidFill>
                  <a:schemeClr val="tx1"/>
                </a:solidFill>
                <a:effectLst/>
                <a:latin typeface="Arial" panose="020B0604020202020204" pitchFamily="34" charset="0"/>
                <a:cs typeface="Arial" panose="020B0604020202020204" pitchFamily="34" charset="0"/>
              </a:rPr>
              <a:t>pushing scientific discovery and understanding.</a:t>
            </a:r>
            <a:endParaRPr lang="en-GB"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A103BC3-CC6B-DB2C-B3D2-2B8BF28797C7}"/>
              </a:ext>
            </a:extLst>
          </p:cNvPr>
          <p:cNvSpPr/>
          <p:nvPr/>
        </p:nvSpPr>
        <p:spPr>
          <a:xfrm>
            <a:off x="120663" y="5561680"/>
            <a:ext cx="6376209" cy="875059"/>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dirty="0">
                <a:solidFill>
                  <a:schemeClr val="tx1"/>
                </a:solidFill>
                <a:effectLst/>
                <a:latin typeface="Arial" panose="020B0604020202020204" pitchFamily="34" charset="0"/>
                <a:cs typeface="Arial" panose="020B0604020202020204" pitchFamily="34" charset="0"/>
              </a:rPr>
              <a:t>A community of </a:t>
            </a:r>
            <a:r>
              <a:rPr lang="en-GB" sz="1600" b="1" i="0" dirty="0">
                <a:solidFill>
                  <a:schemeClr val="tx1"/>
                </a:solidFill>
                <a:effectLst/>
                <a:latin typeface="Arial" panose="020B0604020202020204" pitchFamily="34" charset="0"/>
                <a:cs typeface="Arial" panose="020B0604020202020204" pitchFamily="34" charset="0"/>
              </a:rPr>
              <a:t>6,000 people within 700 acres of beautiful countryside.</a:t>
            </a:r>
          </a:p>
        </p:txBody>
      </p:sp>
      <p:sp>
        <p:nvSpPr>
          <p:cNvPr id="2" name="Rectangle: Rounded Corners 1">
            <a:extLst>
              <a:ext uri="{FF2B5EF4-FFF2-40B4-BE49-F238E27FC236}">
                <a16:creationId xmlns:a16="http://schemas.microsoft.com/office/drawing/2014/main" id="{E4D8BD73-A0A3-924D-6F3D-3358F96B581B}"/>
              </a:ext>
            </a:extLst>
          </p:cNvPr>
          <p:cNvSpPr/>
          <p:nvPr/>
        </p:nvSpPr>
        <p:spPr>
          <a:xfrm>
            <a:off x="120663" y="1015422"/>
            <a:ext cx="5400332" cy="827252"/>
          </a:xfrm>
          <a:prstGeom prst="roundRect">
            <a:avLst/>
          </a:prstGeom>
          <a:solidFill>
            <a:srgbClr val="F28521"/>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Arial" panose="020B0604020202020204" pitchFamily="34" charset="0"/>
                <a:cs typeface="Arial" panose="020B0604020202020204" pitchFamily="34" charset="0"/>
              </a:rPr>
              <a:t>Discuss (2 mins)</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Have you heard about Harwell, do you know what else they are known for?</a:t>
            </a:r>
          </a:p>
        </p:txBody>
      </p:sp>
      <p:sp>
        <p:nvSpPr>
          <p:cNvPr id="5" name="TextBox 4">
            <a:extLst>
              <a:ext uri="{FF2B5EF4-FFF2-40B4-BE49-F238E27FC236}">
                <a16:creationId xmlns:a16="http://schemas.microsoft.com/office/drawing/2014/main" id="{FE8882AC-3F70-C8AE-6133-DBF810DEC23B}"/>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77735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B337D-E860-9837-E59B-5DCAAE84EC2D}"/>
              </a:ext>
            </a:extLst>
          </p:cNvPr>
          <p:cNvPicPr>
            <a:picLocks noChangeAspect="1"/>
          </p:cNvPicPr>
          <p:nvPr/>
        </p:nvPicPr>
        <p:blipFill>
          <a:blip r:embed="rId3"/>
          <a:stretch>
            <a:fillRect/>
          </a:stretch>
        </p:blipFill>
        <p:spPr>
          <a:xfrm>
            <a:off x="0" y="2857500"/>
            <a:ext cx="9144000" cy="4000500"/>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6" name="Rectangle: Rounded Corners 15">
            <a:extLst>
              <a:ext uri="{FF2B5EF4-FFF2-40B4-BE49-F238E27FC236}">
                <a16:creationId xmlns:a16="http://schemas.microsoft.com/office/drawing/2014/main" id="{D1DFB5EB-95A0-4A61-B600-2CA507C795C7}"/>
              </a:ext>
            </a:extLst>
          </p:cNvPr>
          <p:cNvSpPr/>
          <p:nvPr/>
        </p:nvSpPr>
        <p:spPr>
          <a:xfrm>
            <a:off x="430517" y="2116607"/>
            <a:ext cx="8205704" cy="953314"/>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u="sng" dirty="0">
                <a:solidFill>
                  <a:schemeClr val="tx1"/>
                </a:solidFill>
                <a:effectLst/>
                <a:latin typeface="Arial" panose="020B060402020202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Kingsgrove, Wantage</a:t>
            </a:r>
            <a:r>
              <a:rPr lang="en-GB" sz="1600" dirty="0">
                <a:solidFill>
                  <a:schemeClr val="tx1"/>
                </a:solidFill>
                <a:effectLst/>
                <a:latin typeface="Arial" panose="020B0604020202020204" pitchFamily="34" charset="0"/>
                <a:ea typeface="Calibri" panose="020F0502020204030204" pitchFamily="34" charset="0"/>
              </a:rPr>
              <a:t> is a </a:t>
            </a:r>
            <a:r>
              <a:rPr lang="en-GB" sz="1600" dirty="0">
                <a:solidFill>
                  <a:schemeClr val="tx1"/>
                </a:solidFill>
                <a:latin typeface="Arial" panose="020B0604020202020204" pitchFamily="34" charset="0"/>
                <a:ea typeface="Calibri" panose="020F0502020204030204" pitchFamily="34" charset="0"/>
              </a:rPr>
              <a:t>project</a:t>
            </a:r>
            <a:r>
              <a:rPr lang="en-GB" sz="1600" dirty="0">
                <a:solidFill>
                  <a:schemeClr val="tx1"/>
                </a:solidFill>
                <a:effectLst/>
                <a:latin typeface="Arial" panose="020B0604020202020204" pitchFamily="34" charset="0"/>
                <a:ea typeface="Calibri" panose="020F0502020204030204" pitchFamily="34" charset="0"/>
              </a:rPr>
              <a:t> </a:t>
            </a:r>
            <a:r>
              <a:rPr lang="en-GB" sz="1600" b="1" dirty="0">
                <a:solidFill>
                  <a:schemeClr val="tx1"/>
                </a:solidFill>
                <a:effectLst/>
                <a:latin typeface="Arial" panose="020B0604020202020204" pitchFamily="34" charset="0"/>
                <a:ea typeface="Calibri" panose="020F0502020204030204" pitchFamily="34" charset="0"/>
              </a:rPr>
              <a:t>providing 1500 homes, a neighbourhood centre, a primary school, a care home and open space </a:t>
            </a:r>
            <a:r>
              <a:rPr lang="en-GB" sz="1600" dirty="0">
                <a:solidFill>
                  <a:schemeClr val="tx1"/>
                </a:solidFill>
                <a:effectLst/>
                <a:latin typeface="Arial" panose="020B0604020202020204" pitchFamily="34" charset="0"/>
                <a:ea typeface="Calibri" panose="020F0502020204030204" pitchFamily="34" charset="0"/>
              </a:rPr>
              <a:t>in the town of Wantage. </a:t>
            </a:r>
          </a:p>
        </p:txBody>
      </p:sp>
      <p:sp>
        <p:nvSpPr>
          <p:cNvPr id="17" name="Rectangle: Rounded Corners 16">
            <a:extLst>
              <a:ext uri="{FF2B5EF4-FFF2-40B4-BE49-F238E27FC236}">
                <a16:creationId xmlns:a16="http://schemas.microsoft.com/office/drawing/2014/main" id="{10BA375E-3337-430B-8A9C-E44B2E9726A8}"/>
              </a:ext>
            </a:extLst>
          </p:cNvPr>
          <p:cNvSpPr/>
          <p:nvPr/>
        </p:nvSpPr>
        <p:spPr>
          <a:xfrm>
            <a:off x="430517" y="5187412"/>
            <a:ext cx="8205704" cy="1373719"/>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effectLst/>
                <a:latin typeface="Arial" panose="020B0604020202020204" pitchFamily="34" charset="0"/>
                <a:ea typeface="Calibri" panose="020F0502020204030204" pitchFamily="34" charset="0"/>
              </a:rPr>
              <a:t> Planning permission was </a:t>
            </a:r>
            <a:r>
              <a:rPr lang="en-GB" sz="1600" b="1" dirty="0">
                <a:solidFill>
                  <a:schemeClr val="tx1"/>
                </a:solidFill>
                <a:effectLst/>
                <a:latin typeface="Arial" panose="020B0604020202020204" pitchFamily="34" charset="0"/>
                <a:ea typeface="Calibri" panose="020F0502020204030204" pitchFamily="34" charset="0"/>
              </a:rPr>
              <a:t>approved in 2019 </a:t>
            </a:r>
            <a:r>
              <a:rPr lang="en-GB" sz="1600" dirty="0">
                <a:solidFill>
                  <a:schemeClr val="tx1"/>
                </a:solidFill>
                <a:effectLst/>
                <a:latin typeface="Arial" panose="020B0604020202020204" pitchFamily="34" charset="0"/>
                <a:ea typeface="Calibri" panose="020F0502020204030204" pitchFamily="34" charset="0"/>
              </a:rPr>
              <a:t>and since then the development has begun its build with several contractors and housebuilders on site including </a:t>
            </a:r>
            <a:r>
              <a:rPr lang="en-GB" sz="1600" b="1" dirty="0">
                <a:solidFill>
                  <a:schemeClr val="tx1"/>
                </a:solidFill>
                <a:effectLst/>
                <a:latin typeface="Arial" panose="020B0604020202020204" pitchFamily="34" charset="0"/>
                <a:ea typeface="Calibri" panose="020F0502020204030204" pitchFamily="34" charset="0"/>
              </a:rPr>
              <a:t>ACS Construction, Bellway, CALA homes, Taylor Wimpey and St Modwen Homes. </a:t>
            </a:r>
          </a:p>
        </p:txBody>
      </p:sp>
      <p:sp>
        <p:nvSpPr>
          <p:cNvPr id="11" name="Shape 114">
            <a:extLst>
              <a:ext uri="{FF2B5EF4-FFF2-40B4-BE49-F238E27FC236}">
                <a16:creationId xmlns:a16="http://schemas.microsoft.com/office/drawing/2014/main" id="{23298A42-7C70-4999-8A2B-5A132DAF7768}"/>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Other construction projects</a:t>
            </a:r>
          </a:p>
        </p:txBody>
      </p:sp>
      <p:sp>
        <p:nvSpPr>
          <p:cNvPr id="12" name="Pentagon 20">
            <a:extLst>
              <a:ext uri="{FF2B5EF4-FFF2-40B4-BE49-F238E27FC236}">
                <a16:creationId xmlns:a16="http://schemas.microsoft.com/office/drawing/2014/main" id="{BE502B00-B2D1-4BA3-B4A2-B3E33F5665A6}"/>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a:t>
            </a:r>
          </a:p>
        </p:txBody>
      </p:sp>
      <p:sp>
        <p:nvSpPr>
          <p:cNvPr id="13" name="Rectangle: Rounded Corners 12">
            <a:extLst>
              <a:ext uri="{FF2B5EF4-FFF2-40B4-BE49-F238E27FC236}">
                <a16:creationId xmlns:a16="http://schemas.microsoft.com/office/drawing/2014/main" id="{FB201664-E9E5-4836-AD42-B945A113995E}"/>
              </a:ext>
            </a:extLst>
          </p:cNvPr>
          <p:cNvSpPr/>
          <p:nvPr/>
        </p:nvSpPr>
        <p:spPr>
          <a:xfrm>
            <a:off x="1987310" y="874784"/>
            <a:ext cx="5092119" cy="1101161"/>
          </a:xfrm>
          <a:prstGeom prst="roundRect">
            <a:avLst/>
          </a:prstGeom>
          <a:solidFill>
            <a:srgbClr val="F28521"/>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Arial" panose="020B0604020202020204" pitchFamily="34" charset="0"/>
                <a:cs typeface="Arial" panose="020B0604020202020204" pitchFamily="34" charset="0"/>
              </a:rPr>
              <a:t>Activity (2 mins)</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Talk to a partner about other construction projects you have seen in your local area.  What are your thoughts and opinions on them?</a:t>
            </a:r>
          </a:p>
        </p:txBody>
      </p:sp>
      <p:sp>
        <p:nvSpPr>
          <p:cNvPr id="4" name="TextBox 3">
            <a:extLst>
              <a:ext uri="{FF2B5EF4-FFF2-40B4-BE49-F238E27FC236}">
                <a16:creationId xmlns:a16="http://schemas.microsoft.com/office/drawing/2014/main" id="{ED2D8DFB-E536-3415-9F13-DA9550222F17}"/>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13408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716D0B-A809-981C-E38D-9223BAABD6A7}"/>
              </a:ext>
            </a:extLst>
          </p:cNvPr>
          <p:cNvPicPr>
            <a:picLocks noChangeAspect="1"/>
          </p:cNvPicPr>
          <p:nvPr/>
        </p:nvPicPr>
        <p:blipFill>
          <a:blip r:embed="rId3"/>
          <a:stretch>
            <a:fillRect/>
          </a:stretch>
        </p:blipFill>
        <p:spPr>
          <a:xfrm>
            <a:off x="1" y="968829"/>
            <a:ext cx="9144000" cy="5889172"/>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6" name="Rectangle: Rounded Corners 15">
            <a:extLst>
              <a:ext uri="{FF2B5EF4-FFF2-40B4-BE49-F238E27FC236}">
                <a16:creationId xmlns:a16="http://schemas.microsoft.com/office/drawing/2014/main" id="{D1DFB5EB-95A0-4A61-B600-2CA507C795C7}"/>
              </a:ext>
            </a:extLst>
          </p:cNvPr>
          <p:cNvSpPr/>
          <p:nvPr/>
        </p:nvSpPr>
        <p:spPr>
          <a:xfrm>
            <a:off x="391886" y="1070393"/>
            <a:ext cx="8205704" cy="953314"/>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u="sng" dirty="0">
                <a:solidFill>
                  <a:schemeClr val="tx1"/>
                </a:solidFill>
                <a:effectLst/>
                <a:latin typeface="Arial" panose="020B060402020202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Oxford North, Oxford City</a:t>
            </a:r>
            <a:r>
              <a:rPr lang="en-GB" sz="1600" b="1" dirty="0">
                <a:solidFill>
                  <a:schemeClr val="tx1"/>
                </a:solidFill>
                <a:effectLst/>
                <a:latin typeface="Arial" panose="020B0604020202020204" pitchFamily="34" charset="0"/>
                <a:ea typeface="Calibri" panose="020F0502020204030204" pitchFamily="34" charset="0"/>
              </a:rPr>
              <a:t>  </a:t>
            </a:r>
            <a:r>
              <a:rPr lang="en-GB" sz="1600" dirty="0">
                <a:solidFill>
                  <a:schemeClr val="tx1"/>
                </a:solidFill>
                <a:effectLst/>
                <a:latin typeface="Arial" panose="020B0604020202020204" pitchFamily="34" charset="0"/>
                <a:ea typeface="Calibri" panose="020F0502020204030204" pitchFamily="34" charset="0"/>
              </a:rPr>
              <a:t>is </a:t>
            </a:r>
            <a:r>
              <a:rPr lang="en-GB" sz="1600" dirty="0">
                <a:solidFill>
                  <a:schemeClr val="tx1"/>
                </a:solidFill>
                <a:latin typeface="Arial" panose="020B0604020202020204" pitchFamily="34" charset="0"/>
                <a:ea typeface="Calibri" panose="020F0502020204030204" pitchFamily="34" charset="0"/>
              </a:rPr>
              <a:t>important </a:t>
            </a:r>
            <a:r>
              <a:rPr lang="en-GB" sz="1600" dirty="0">
                <a:solidFill>
                  <a:schemeClr val="tx1"/>
                </a:solidFill>
                <a:effectLst/>
                <a:latin typeface="Arial" panose="020B0604020202020204" pitchFamily="34" charset="0"/>
                <a:ea typeface="Calibri" panose="020F0502020204030204" pitchFamily="34" charset="0"/>
              </a:rPr>
              <a:t>within the </a:t>
            </a:r>
            <a:r>
              <a:rPr lang="en-GB" sz="1600" b="1" dirty="0">
                <a:solidFill>
                  <a:schemeClr val="tx1"/>
                </a:solidFill>
                <a:effectLst/>
                <a:latin typeface="Arial" panose="020B0604020202020204" pitchFamily="34" charset="0"/>
                <a:ea typeface="Calibri" panose="020F0502020204030204" pitchFamily="34" charset="0"/>
              </a:rPr>
              <a:t>Oxford Local Plan 2036 </a:t>
            </a:r>
            <a:r>
              <a:rPr lang="en-GB" sz="1600" dirty="0">
                <a:solidFill>
                  <a:schemeClr val="tx1"/>
                </a:solidFill>
                <a:effectLst/>
                <a:latin typeface="Arial" panose="020B0604020202020204" pitchFamily="34" charset="0"/>
                <a:ea typeface="Calibri" panose="020F0502020204030204" pitchFamily="34" charset="0"/>
              </a:rPr>
              <a:t>and is currently being developed by Thomas White Oxford, on behalf of St John’s College, Oxford in a joint venture with Cadillac Fairview and Stanhope. </a:t>
            </a:r>
          </a:p>
        </p:txBody>
      </p:sp>
      <p:sp>
        <p:nvSpPr>
          <p:cNvPr id="17" name="Rectangle: Rounded Corners 16">
            <a:extLst>
              <a:ext uri="{FF2B5EF4-FFF2-40B4-BE49-F238E27FC236}">
                <a16:creationId xmlns:a16="http://schemas.microsoft.com/office/drawing/2014/main" id="{10BA375E-3337-430B-8A9C-E44B2E9726A8}"/>
              </a:ext>
            </a:extLst>
          </p:cNvPr>
          <p:cNvSpPr/>
          <p:nvPr/>
        </p:nvSpPr>
        <p:spPr>
          <a:xfrm>
            <a:off x="391886" y="2310627"/>
            <a:ext cx="8205704" cy="1118373"/>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effectLst/>
                <a:latin typeface="Arial" panose="020B0604020202020204" pitchFamily="34" charset="0"/>
                <a:ea typeface="Calibri" panose="020F0502020204030204" pitchFamily="34" charset="0"/>
              </a:rPr>
              <a:t>Proposals include a new sustainable development on 64 acres of land, creating </a:t>
            </a:r>
            <a:r>
              <a:rPr lang="en-GB" sz="1600" b="1" dirty="0">
                <a:solidFill>
                  <a:schemeClr val="tx1"/>
                </a:solidFill>
                <a:effectLst/>
                <a:latin typeface="Arial" panose="020B0604020202020204" pitchFamily="34" charset="0"/>
                <a:ea typeface="Calibri" panose="020F0502020204030204" pitchFamily="34" charset="0"/>
              </a:rPr>
              <a:t>480 homes for 1,500 people</a:t>
            </a:r>
            <a:r>
              <a:rPr lang="en-GB" sz="1600" dirty="0">
                <a:solidFill>
                  <a:schemeClr val="tx1"/>
                </a:solidFill>
                <a:effectLst/>
                <a:latin typeface="Arial" panose="020B0604020202020204" pitchFamily="34" charset="0"/>
                <a:ea typeface="Calibri" panose="020F0502020204030204" pitchFamily="34" charset="0"/>
              </a:rPr>
              <a:t>, </a:t>
            </a:r>
            <a:r>
              <a:rPr lang="en-GB" sz="1600" b="1" dirty="0">
                <a:solidFill>
                  <a:schemeClr val="tx1"/>
                </a:solidFill>
                <a:effectLst/>
                <a:latin typeface="Arial" panose="020B0604020202020204" pitchFamily="34" charset="0"/>
                <a:ea typeface="Calibri" panose="020F0502020204030204" pitchFamily="34" charset="0"/>
              </a:rPr>
              <a:t>1 million sq. ft of labs and offices for 4,500 jobs</a:t>
            </a:r>
            <a:r>
              <a:rPr lang="en-GB" sz="1600" dirty="0">
                <a:solidFill>
                  <a:schemeClr val="tx1"/>
                </a:solidFill>
                <a:effectLst/>
                <a:latin typeface="Arial" panose="020B0604020202020204" pitchFamily="34" charset="0"/>
                <a:ea typeface="Calibri" panose="020F0502020204030204" pitchFamily="34" charset="0"/>
              </a:rPr>
              <a:t>, </a:t>
            </a:r>
            <a:r>
              <a:rPr lang="en-GB" sz="1600" b="1" dirty="0">
                <a:solidFill>
                  <a:schemeClr val="tx1"/>
                </a:solidFill>
                <a:effectLst/>
                <a:latin typeface="Arial" panose="020B0604020202020204" pitchFamily="34" charset="0"/>
                <a:ea typeface="Calibri" panose="020F0502020204030204" pitchFamily="34" charset="0"/>
              </a:rPr>
              <a:t>three new public parks and shops, bars and restaurants </a:t>
            </a:r>
            <a:r>
              <a:rPr lang="en-GB" sz="1600" dirty="0">
                <a:solidFill>
                  <a:schemeClr val="tx1"/>
                </a:solidFill>
                <a:effectLst/>
                <a:latin typeface="Arial" panose="020B0604020202020204" pitchFamily="34" charset="0"/>
                <a:ea typeface="Calibri" panose="020F0502020204030204" pitchFamily="34" charset="0"/>
              </a:rPr>
              <a:t>for Oxford. </a:t>
            </a:r>
          </a:p>
        </p:txBody>
      </p:sp>
      <p:sp>
        <p:nvSpPr>
          <p:cNvPr id="11" name="Shape 114">
            <a:extLst>
              <a:ext uri="{FF2B5EF4-FFF2-40B4-BE49-F238E27FC236}">
                <a16:creationId xmlns:a16="http://schemas.microsoft.com/office/drawing/2014/main" id="{23298A42-7C70-4999-8A2B-5A132DAF7768}"/>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Other construction projects</a:t>
            </a:r>
          </a:p>
        </p:txBody>
      </p:sp>
      <p:sp>
        <p:nvSpPr>
          <p:cNvPr id="12" name="Pentagon 20">
            <a:extLst>
              <a:ext uri="{FF2B5EF4-FFF2-40B4-BE49-F238E27FC236}">
                <a16:creationId xmlns:a16="http://schemas.microsoft.com/office/drawing/2014/main" id="{BE502B00-B2D1-4BA3-B4A2-B3E33F5665A6}"/>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a:t>
            </a:r>
          </a:p>
        </p:txBody>
      </p:sp>
      <p:sp>
        <p:nvSpPr>
          <p:cNvPr id="2" name="TextBox 1">
            <a:extLst>
              <a:ext uri="{FF2B5EF4-FFF2-40B4-BE49-F238E27FC236}">
                <a16:creationId xmlns:a16="http://schemas.microsoft.com/office/drawing/2014/main" id="{7277ABFE-E754-2299-DEFF-41DA1C587A88}"/>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2390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300A30-4371-958E-DD58-889BEDADDCDA}"/>
              </a:ext>
            </a:extLst>
          </p:cNvPr>
          <p:cNvPicPr>
            <a:picLocks noChangeAspect="1"/>
          </p:cNvPicPr>
          <p:nvPr/>
        </p:nvPicPr>
        <p:blipFill>
          <a:blip r:embed="rId3"/>
          <a:stretch>
            <a:fillRect/>
          </a:stretch>
        </p:blipFill>
        <p:spPr>
          <a:xfrm>
            <a:off x="3429000" y="4052985"/>
            <a:ext cx="5715000" cy="2805015"/>
          </a:xfrm>
          <a:prstGeom prst="rect">
            <a:avLst/>
          </a:prstGeom>
        </p:spPr>
      </p:pic>
      <p:pic>
        <p:nvPicPr>
          <p:cNvPr id="5" name="Picture 4">
            <a:extLst>
              <a:ext uri="{FF2B5EF4-FFF2-40B4-BE49-F238E27FC236}">
                <a16:creationId xmlns:a16="http://schemas.microsoft.com/office/drawing/2014/main" id="{2F2AEA8D-6D60-0000-5245-752AEABFD93D}"/>
              </a:ext>
            </a:extLst>
          </p:cNvPr>
          <p:cNvPicPr>
            <a:picLocks noChangeAspect="1"/>
          </p:cNvPicPr>
          <p:nvPr/>
        </p:nvPicPr>
        <p:blipFill>
          <a:blip r:embed="rId4"/>
          <a:stretch>
            <a:fillRect/>
          </a:stretch>
        </p:blipFill>
        <p:spPr>
          <a:xfrm>
            <a:off x="-17284" y="3146006"/>
            <a:ext cx="4828772" cy="3711994"/>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1" name="Shape 114">
            <a:extLst>
              <a:ext uri="{FF2B5EF4-FFF2-40B4-BE49-F238E27FC236}">
                <a16:creationId xmlns:a16="http://schemas.microsoft.com/office/drawing/2014/main" id="{23298A42-7C70-4999-8A2B-5A132DAF7768}"/>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Other construction projects</a:t>
            </a:r>
          </a:p>
        </p:txBody>
      </p:sp>
      <p:sp>
        <p:nvSpPr>
          <p:cNvPr id="12" name="Pentagon 20">
            <a:extLst>
              <a:ext uri="{FF2B5EF4-FFF2-40B4-BE49-F238E27FC236}">
                <a16:creationId xmlns:a16="http://schemas.microsoft.com/office/drawing/2014/main" id="{BE502B00-B2D1-4BA3-B4A2-B3E33F5665A6}"/>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a:t>
            </a:r>
          </a:p>
        </p:txBody>
      </p:sp>
      <p:pic>
        <p:nvPicPr>
          <p:cNvPr id="2" name="Picture 1">
            <a:extLst>
              <a:ext uri="{FF2B5EF4-FFF2-40B4-BE49-F238E27FC236}">
                <a16:creationId xmlns:a16="http://schemas.microsoft.com/office/drawing/2014/main" id="{630A08A8-132F-3946-586F-E9470BECA674}"/>
              </a:ext>
            </a:extLst>
          </p:cNvPr>
          <p:cNvPicPr>
            <a:picLocks noChangeAspect="1"/>
          </p:cNvPicPr>
          <p:nvPr/>
        </p:nvPicPr>
        <p:blipFill>
          <a:blip r:embed="rId6"/>
          <a:stretch>
            <a:fillRect/>
          </a:stretch>
        </p:blipFill>
        <p:spPr>
          <a:xfrm>
            <a:off x="3505200" y="910070"/>
            <a:ext cx="5638800" cy="3297867"/>
          </a:xfrm>
          <a:prstGeom prst="rect">
            <a:avLst/>
          </a:prstGeom>
        </p:spPr>
      </p:pic>
      <p:pic>
        <p:nvPicPr>
          <p:cNvPr id="4" name="Picture 3">
            <a:extLst>
              <a:ext uri="{FF2B5EF4-FFF2-40B4-BE49-F238E27FC236}">
                <a16:creationId xmlns:a16="http://schemas.microsoft.com/office/drawing/2014/main" id="{60D94617-6B7E-CBEA-C88F-11A58EE01BDD}"/>
              </a:ext>
            </a:extLst>
          </p:cNvPr>
          <p:cNvPicPr>
            <a:picLocks noChangeAspect="1"/>
          </p:cNvPicPr>
          <p:nvPr/>
        </p:nvPicPr>
        <p:blipFill>
          <a:blip r:embed="rId7"/>
          <a:stretch>
            <a:fillRect/>
          </a:stretch>
        </p:blipFill>
        <p:spPr>
          <a:xfrm>
            <a:off x="1" y="913039"/>
            <a:ext cx="4811486" cy="3297867"/>
          </a:xfrm>
          <a:prstGeom prst="rect">
            <a:avLst/>
          </a:prstGeom>
        </p:spPr>
      </p:pic>
      <p:sp>
        <p:nvSpPr>
          <p:cNvPr id="16" name="Rectangle: Rounded Corners 15">
            <a:extLst>
              <a:ext uri="{FF2B5EF4-FFF2-40B4-BE49-F238E27FC236}">
                <a16:creationId xmlns:a16="http://schemas.microsoft.com/office/drawing/2014/main" id="{D1DFB5EB-95A0-4A61-B600-2CA507C795C7}"/>
              </a:ext>
            </a:extLst>
          </p:cNvPr>
          <p:cNvSpPr/>
          <p:nvPr/>
        </p:nvSpPr>
        <p:spPr>
          <a:xfrm>
            <a:off x="469148" y="1172490"/>
            <a:ext cx="8205704" cy="992120"/>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dirty="0">
                <a:solidFill>
                  <a:schemeClr val="tx1"/>
                </a:solidFill>
                <a:effectLst/>
                <a:latin typeface="Arial" panose="020B060402020202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Great Wolf, Bicester</a:t>
            </a:r>
            <a:r>
              <a:rPr lang="en-GB" sz="1600" b="1" dirty="0">
                <a:solidFill>
                  <a:schemeClr val="tx1"/>
                </a:solidFill>
                <a:effectLst/>
                <a:latin typeface="Arial" panose="020B0604020202020204" pitchFamily="34" charset="0"/>
                <a:ea typeface="Calibri" panose="020F0502020204030204" pitchFamily="34" charset="0"/>
              </a:rPr>
              <a:t> </a:t>
            </a:r>
            <a:r>
              <a:rPr lang="en-GB" sz="1600" dirty="0">
                <a:solidFill>
                  <a:schemeClr val="tx1"/>
                </a:solidFill>
                <a:effectLst/>
                <a:latin typeface="Arial" panose="020B0604020202020204" pitchFamily="34" charset="0"/>
                <a:ea typeface="Calibri" panose="020F0502020204030204" pitchFamily="34" charset="0"/>
              </a:rPr>
              <a:t>submitted plans in 2021.  Proposals include </a:t>
            </a:r>
            <a:r>
              <a:rPr lang="en-GB" sz="1600" b="1" dirty="0">
                <a:solidFill>
                  <a:schemeClr val="tx1"/>
                </a:solidFill>
                <a:effectLst/>
                <a:latin typeface="Arial" panose="020B0604020202020204" pitchFamily="34" charset="0"/>
                <a:ea typeface="Calibri" panose="020F0502020204030204" pitchFamily="34" charset="0"/>
              </a:rPr>
              <a:t>a water park </a:t>
            </a:r>
            <a:r>
              <a:rPr lang="en-GB" sz="1600" dirty="0">
                <a:solidFill>
                  <a:schemeClr val="tx1"/>
                </a:solidFill>
                <a:effectLst/>
                <a:latin typeface="Arial" panose="020B0604020202020204" pitchFamily="34" charset="0"/>
                <a:ea typeface="Calibri" panose="020F0502020204030204" pitchFamily="34" charset="0"/>
              </a:rPr>
              <a:t>with twisty slides, a </a:t>
            </a:r>
            <a:r>
              <a:rPr lang="en-GB" sz="1600" b="1" dirty="0">
                <a:solidFill>
                  <a:schemeClr val="tx1"/>
                </a:solidFill>
                <a:effectLst/>
                <a:latin typeface="Arial" panose="020B0604020202020204" pitchFamily="34" charset="0"/>
                <a:ea typeface="Calibri" panose="020F0502020204030204" pitchFamily="34" charset="0"/>
              </a:rPr>
              <a:t>498-room four-storey hotel</a:t>
            </a:r>
            <a:r>
              <a:rPr lang="en-GB" sz="1600" dirty="0">
                <a:solidFill>
                  <a:schemeClr val="tx1"/>
                </a:solidFill>
                <a:effectLst/>
                <a:latin typeface="Arial" panose="020B0604020202020204" pitchFamily="34" charset="0"/>
                <a:ea typeface="Calibri" panose="020F0502020204030204" pitchFamily="34" charset="0"/>
              </a:rPr>
              <a:t>, </a:t>
            </a:r>
            <a:r>
              <a:rPr lang="en-GB" sz="1600" b="1" dirty="0">
                <a:solidFill>
                  <a:schemeClr val="tx1"/>
                </a:solidFill>
                <a:effectLst/>
                <a:latin typeface="Arial" panose="020B0604020202020204" pitchFamily="34" charset="0"/>
                <a:ea typeface="Calibri" panose="020F0502020204030204" pitchFamily="34" charset="0"/>
              </a:rPr>
              <a:t>an adventure park</a:t>
            </a:r>
            <a:r>
              <a:rPr lang="en-GB" sz="1600" dirty="0">
                <a:solidFill>
                  <a:schemeClr val="tx1"/>
                </a:solidFill>
                <a:effectLst/>
                <a:latin typeface="Arial" panose="020B0604020202020204" pitchFamily="34" charset="0"/>
                <a:ea typeface="Calibri" panose="020F0502020204030204" pitchFamily="34" charset="0"/>
              </a:rPr>
              <a:t>, </a:t>
            </a:r>
            <a:r>
              <a:rPr lang="en-GB" sz="1600" b="1" dirty="0">
                <a:solidFill>
                  <a:schemeClr val="tx1"/>
                </a:solidFill>
                <a:effectLst/>
                <a:latin typeface="Arial" panose="020B0604020202020204" pitchFamily="34" charset="0"/>
                <a:ea typeface="Calibri" panose="020F0502020204030204" pitchFamily="34" charset="0"/>
              </a:rPr>
              <a:t>900-space car park, 559sqm conference centre, a restaurant and public nature trail.</a:t>
            </a:r>
            <a:endPar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10BA375E-3337-430B-8A9C-E44B2E9726A8}"/>
              </a:ext>
            </a:extLst>
          </p:cNvPr>
          <p:cNvSpPr/>
          <p:nvPr/>
        </p:nvSpPr>
        <p:spPr>
          <a:xfrm>
            <a:off x="469148" y="4271015"/>
            <a:ext cx="8205704" cy="910937"/>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dirty="0">
                <a:solidFill>
                  <a:schemeClr val="tx1"/>
                </a:solidFill>
                <a:effectLst/>
                <a:latin typeface="Arial" panose="020B0604020202020204" pitchFamily="34" charset="0"/>
                <a:ea typeface="Calibri" panose="020F0502020204030204" pitchFamily="34" charset="0"/>
              </a:rPr>
              <a:t>SISK Builders </a:t>
            </a:r>
            <a:r>
              <a:rPr lang="en-GB" sz="1600" dirty="0">
                <a:solidFill>
                  <a:schemeClr val="tx1"/>
                </a:solidFill>
                <a:effectLst/>
                <a:latin typeface="Arial" panose="020B0604020202020204" pitchFamily="34" charset="0"/>
                <a:ea typeface="Calibri" panose="020F0502020204030204" pitchFamily="34" charset="0"/>
              </a:rPr>
              <a:t>are understood to be the main contractor appointed to complete the build of the development which aims to </a:t>
            </a:r>
            <a:r>
              <a:rPr lang="en-GB" sz="1600" b="1" dirty="0">
                <a:solidFill>
                  <a:schemeClr val="tx1"/>
                </a:solidFill>
                <a:effectLst/>
                <a:latin typeface="Arial" panose="020B0604020202020204" pitchFamily="34" charset="0"/>
                <a:ea typeface="Calibri" panose="020F0502020204030204" pitchFamily="34" charset="0"/>
              </a:rPr>
              <a:t>begin on site late 2022/early 2023. </a:t>
            </a:r>
          </a:p>
        </p:txBody>
      </p:sp>
      <p:sp>
        <p:nvSpPr>
          <p:cNvPr id="7" name="TextBox 6">
            <a:extLst>
              <a:ext uri="{FF2B5EF4-FFF2-40B4-BE49-F238E27FC236}">
                <a16:creationId xmlns:a16="http://schemas.microsoft.com/office/drawing/2014/main" id="{539F77FF-C0A2-0D4C-2C3B-8C36E0CC2BD0}"/>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4450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1F4B0C-C9EF-4C0E-519F-8AC2BE4AF1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85" y="950119"/>
            <a:ext cx="9161285" cy="5907881"/>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442623" y="3815255"/>
            <a:ext cx="8258753" cy="1103586"/>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Rebecca, the architect studied </a:t>
            </a:r>
            <a:r>
              <a:rPr lang="en-GB" sz="1600" b="1" dirty="0">
                <a:solidFill>
                  <a:schemeClr val="tx1"/>
                </a:solidFill>
                <a:latin typeface="Arial" panose="020B0604020202020204" pitchFamily="34" charset="0"/>
                <a:cs typeface="Arial" panose="020B0604020202020204" pitchFamily="34" charset="0"/>
              </a:rPr>
              <a:t>Art &amp; Design, Physics and Maths at A level.  </a:t>
            </a:r>
            <a:r>
              <a:rPr lang="en-GB" sz="1600" dirty="0">
                <a:solidFill>
                  <a:schemeClr val="tx1"/>
                </a:solidFill>
                <a:latin typeface="Arial" panose="020B0604020202020204" pitchFamily="34" charset="0"/>
                <a:cs typeface="Arial" panose="020B0604020202020204" pitchFamily="34" charset="0"/>
              </a:rPr>
              <a:t>She then completed a BSc Hons in Architecture, followed by a MSC in Architecture, Urbanism and Building Sciences.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She is 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strategic thinker, a problem solver and a designer</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There are 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few different routes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to this if it is something for you.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Rebecca, the architect</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3" name="Rectangle: Rounded Corners 2">
            <a:extLst>
              <a:ext uri="{FF2B5EF4-FFF2-40B4-BE49-F238E27FC236}">
                <a16:creationId xmlns:a16="http://schemas.microsoft.com/office/drawing/2014/main" id="{20E81B0E-0A59-9096-5ED1-B23FC250AF99}"/>
              </a:ext>
            </a:extLst>
          </p:cNvPr>
          <p:cNvSpPr/>
          <p:nvPr/>
        </p:nvSpPr>
        <p:spPr>
          <a:xfrm>
            <a:off x="442623" y="6119877"/>
            <a:ext cx="8258753"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5" name="TextBox 4">
            <a:extLst>
              <a:ext uri="{FF2B5EF4-FFF2-40B4-BE49-F238E27FC236}">
                <a16:creationId xmlns:a16="http://schemas.microsoft.com/office/drawing/2014/main" id="{FF6D6E6A-4B39-B48F-2741-1014EE564CB6}"/>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5510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34E60-110A-FE87-0BC9-DC646150E6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85" y="950118"/>
            <a:ext cx="9161285" cy="5907882"/>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442623" y="4631564"/>
            <a:ext cx="8258753" cy="971800"/>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Hannah, the ecologist studied </a:t>
            </a:r>
            <a:r>
              <a:rPr lang="en-GB" sz="1600" b="1" dirty="0">
                <a:solidFill>
                  <a:schemeClr val="tx1"/>
                </a:solidFill>
                <a:latin typeface="Arial" panose="020B0604020202020204" pitchFamily="34" charset="0"/>
                <a:cs typeface="Arial" panose="020B0604020202020204" pitchFamily="34" charset="0"/>
              </a:rPr>
              <a:t>Geography</a:t>
            </a:r>
            <a:r>
              <a:rPr lang="en-GB" sz="1600" dirty="0">
                <a:solidFill>
                  <a:schemeClr val="tx1"/>
                </a:solidFill>
                <a:latin typeface="Arial" panose="020B0604020202020204" pitchFamily="34" charset="0"/>
                <a:cs typeface="Arial" panose="020B0604020202020204" pitchFamily="34" charset="0"/>
              </a:rPr>
              <a:t> at college and then went to university to study an MSc in </a:t>
            </a:r>
            <a:r>
              <a:rPr lang="en-GB" sz="1600" b="1" dirty="0">
                <a:solidFill>
                  <a:schemeClr val="tx1"/>
                </a:solidFill>
                <a:latin typeface="Arial" panose="020B0604020202020204" pitchFamily="34" charset="0"/>
                <a:cs typeface="Arial" panose="020B0604020202020204" pitchFamily="34" charset="0"/>
              </a:rPr>
              <a:t>Biodiversity and Conservation. </a:t>
            </a:r>
            <a:r>
              <a:rPr lang="en-GB" sz="1600" dirty="0">
                <a:solidFill>
                  <a:schemeClr val="tx1"/>
                </a:solidFill>
                <a:latin typeface="Arial" panose="020B0604020202020204" pitchFamily="34" charset="0"/>
                <a:cs typeface="Arial" panose="020B0604020202020204" pitchFamily="34" charset="0"/>
              </a:rPr>
              <a:t>She looks at the environment and wildlife and how the project can protect or improve biodiversity.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Hannah, the ecologist</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29" name="Rectangle: Rounded Corners 28">
            <a:extLst>
              <a:ext uri="{FF2B5EF4-FFF2-40B4-BE49-F238E27FC236}">
                <a16:creationId xmlns:a16="http://schemas.microsoft.com/office/drawing/2014/main" id="{58ED751E-4068-4262-81FB-BED2A6852D4C}"/>
              </a:ext>
            </a:extLst>
          </p:cNvPr>
          <p:cNvSpPr/>
          <p:nvPr/>
        </p:nvSpPr>
        <p:spPr>
          <a:xfrm>
            <a:off x="249747" y="1106863"/>
            <a:ext cx="3678559" cy="861316"/>
          </a:xfrm>
          <a:prstGeom prst="roundRect">
            <a:avLst/>
          </a:prstGeom>
          <a:solidFill>
            <a:srgbClr val="F28521"/>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Arial" panose="020B0604020202020204" pitchFamily="34" charset="0"/>
                <a:cs typeface="Arial" panose="020B0604020202020204" pitchFamily="34" charset="0"/>
              </a:rPr>
              <a:t>Activity (2 mins)</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How could construction be a driving force in combatting climate change?</a:t>
            </a:r>
          </a:p>
        </p:txBody>
      </p:sp>
      <p:sp>
        <p:nvSpPr>
          <p:cNvPr id="2" name="Rectangle: Rounded Corners 1">
            <a:extLst>
              <a:ext uri="{FF2B5EF4-FFF2-40B4-BE49-F238E27FC236}">
                <a16:creationId xmlns:a16="http://schemas.microsoft.com/office/drawing/2014/main" id="{B3375493-903D-88BE-21DF-618DC0157634}"/>
              </a:ext>
            </a:extLst>
          </p:cNvPr>
          <p:cNvSpPr/>
          <p:nvPr/>
        </p:nvSpPr>
        <p:spPr>
          <a:xfrm>
            <a:off x="442623" y="6119877"/>
            <a:ext cx="8258753"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5" name="TextBox 4">
            <a:extLst>
              <a:ext uri="{FF2B5EF4-FFF2-40B4-BE49-F238E27FC236}">
                <a16:creationId xmlns:a16="http://schemas.microsoft.com/office/drawing/2014/main" id="{53B2B3EC-8BB3-2242-6EFB-3CE4A9208198}"/>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42612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person&#10;&#10;Description automatically generated">
            <a:extLst>
              <a:ext uri="{FF2B5EF4-FFF2-40B4-BE49-F238E27FC236}">
                <a16:creationId xmlns:a16="http://schemas.microsoft.com/office/drawing/2014/main" id="{E88D8F28-CEFD-3C4D-DC89-E60879B40A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4347"/>
          <a:stretch/>
        </p:blipFill>
        <p:spPr>
          <a:xfrm>
            <a:off x="984" y="1070393"/>
            <a:ext cx="9143016" cy="5787607"/>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442623" y="4757684"/>
            <a:ext cx="8258753" cy="924312"/>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Emmanuel studied the equivalent of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A-Levels with a focus on sciences</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then 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Degree in Environmental Sciences and an Engineering Degree in Biotechnologies</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Finally, he studied for 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Master of Sciences in Environmental Diagnostics.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2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Emmanuel, the sustainability manager</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30" name="Rectangle: Rounded Corners 29">
            <a:extLst>
              <a:ext uri="{FF2B5EF4-FFF2-40B4-BE49-F238E27FC236}">
                <a16:creationId xmlns:a16="http://schemas.microsoft.com/office/drawing/2014/main" id="{76C17427-C660-4CE7-A024-3FAB352C989D}"/>
              </a:ext>
            </a:extLst>
          </p:cNvPr>
          <p:cNvSpPr/>
          <p:nvPr/>
        </p:nvSpPr>
        <p:spPr>
          <a:xfrm>
            <a:off x="4756758" y="1218410"/>
            <a:ext cx="3944618" cy="1162183"/>
          </a:xfrm>
          <a:prstGeom prst="roundRect">
            <a:avLst/>
          </a:prstGeom>
          <a:solidFill>
            <a:srgbClr val="38BEAB"/>
          </a:solidFill>
          <a:ln w="28575">
            <a:solidFill>
              <a:srgbClr val="B6DA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ea typeface="Helvetica Neue" panose="02000503000000020004" pitchFamily="2" charset="0"/>
                <a:cs typeface="Arial" panose="020B0604020202020204" pitchFamily="34" charset="0"/>
              </a:rPr>
              <a:t>Define: Sustainability Manager</a:t>
            </a:r>
          </a:p>
          <a:p>
            <a:pPr algn="ctr"/>
            <a:r>
              <a:rPr lang="en-GB" sz="1400" b="0" i="0" dirty="0">
                <a:solidFill>
                  <a:schemeClr val="bg1"/>
                </a:solidFill>
                <a:effectLst/>
                <a:latin typeface="Arial" panose="020B0604020202020204" pitchFamily="34" charset="0"/>
                <a:cs typeface="Arial" panose="020B0604020202020204" pitchFamily="34" charset="0"/>
              </a:rPr>
              <a:t>Someone who monitors the environmental impacts of the work being carried out, to ensure that the project adheres to the most environmentally friendly methods possible.</a:t>
            </a:r>
            <a:endParaRPr lang="en-GB" sz="14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5" name="Rectangle: Rounded Corners 4">
            <a:extLst>
              <a:ext uri="{FF2B5EF4-FFF2-40B4-BE49-F238E27FC236}">
                <a16:creationId xmlns:a16="http://schemas.microsoft.com/office/drawing/2014/main" id="{56FB0C65-542C-D83F-B011-7C4B05EDDF07}"/>
              </a:ext>
            </a:extLst>
          </p:cNvPr>
          <p:cNvSpPr/>
          <p:nvPr/>
        </p:nvSpPr>
        <p:spPr>
          <a:xfrm>
            <a:off x="442623" y="6119877"/>
            <a:ext cx="8258753"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2" name="TextBox 1">
            <a:extLst>
              <a:ext uri="{FF2B5EF4-FFF2-40B4-BE49-F238E27FC236}">
                <a16:creationId xmlns:a16="http://schemas.microsoft.com/office/drawing/2014/main" id="{538F5908-FAC2-ECCD-B370-581F1D4EF0FB}"/>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394517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ooking at a computer screen&#10;&#10;Description automatically generated with medium confidence">
            <a:extLst>
              <a:ext uri="{FF2B5EF4-FFF2-40B4-BE49-F238E27FC236}">
                <a16:creationId xmlns:a16="http://schemas.microsoft.com/office/drawing/2014/main" id="{95769382-1535-83ED-4543-AC583D3B9D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051"/>
          <a:stretch/>
        </p:blipFill>
        <p:spPr>
          <a:xfrm>
            <a:off x="-1" y="950118"/>
            <a:ext cx="9144001" cy="5907882"/>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442624" y="4792717"/>
            <a:ext cx="8258752" cy="1033931"/>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Natalie studied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Art, Design &amp; Technology and Maths at A level</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She studied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Industrial</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Design and Technology at University</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a:t>
            </a:r>
          </a:p>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Project managers ensure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everyone works together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for the best result on the project.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Natalie, the project manager</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2" name="Rectangle: Rounded Corners 1">
            <a:extLst>
              <a:ext uri="{FF2B5EF4-FFF2-40B4-BE49-F238E27FC236}">
                <a16:creationId xmlns:a16="http://schemas.microsoft.com/office/drawing/2014/main" id="{FDBD0516-76AD-133B-B849-EEC7E177D623}"/>
              </a:ext>
            </a:extLst>
          </p:cNvPr>
          <p:cNvSpPr/>
          <p:nvPr/>
        </p:nvSpPr>
        <p:spPr>
          <a:xfrm>
            <a:off x="442624" y="6119877"/>
            <a:ext cx="8258752"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3" name="TextBox 2">
            <a:extLst>
              <a:ext uri="{FF2B5EF4-FFF2-40B4-BE49-F238E27FC236}">
                <a16:creationId xmlns:a16="http://schemas.microsoft.com/office/drawing/2014/main" id="{4DB9D010-2DEE-5783-5A78-C0A97ACCEDE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20175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1" name="Shape 114">
            <a:extLst>
              <a:ext uri="{FF2B5EF4-FFF2-40B4-BE49-F238E27FC236}">
                <a16:creationId xmlns:a16="http://schemas.microsoft.com/office/drawing/2014/main" id="{728CB498-3206-47E9-8743-15E2064629EB}"/>
              </a:ext>
            </a:extLst>
          </p:cNvPr>
          <p:cNvSpPr/>
          <p:nvPr/>
        </p:nvSpPr>
        <p:spPr>
          <a:xfrm>
            <a:off x="540001" y="540000"/>
            <a:ext cx="6559300" cy="538608"/>
          </a:xfrm>
          <a:prstGeom prst="rect">
            <a:avLst/>
          </a:prstGeom>
          <a:noFill/>
          <a:ln>
            <a:noFill/>
          </a:ln>
        </p:spPr>
        <p:txBody>
          <a:bodyPr lIns="91425" tIns="45700" rIns="91425" bIns="45700" anchor="t" anchorCtr="0">
            <a:noAutofit/>
          </a:bodyPr>
          <a:lstStyle/>
          <a:p>
            <a:pPr>
              <a:buSzPct val="25000"/>
            </a:pPr>
            <a:r>
              <a:rPr lang="en-GB" sz="28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Learning objectives for today</a:t>
            </a:r>
          </a:p>
        </p:txBody>
      </p:sp>
      <p:sp>
        <p:nvSpPr>
          <p:cNvPr id="14" name="TextBox 13">
            <a:extLst>
              <a:ext uri="{FF2B5EF4-FFF2-40B4-BE49-F238E27FC236}">
                <a16:creationId xmlns:a16="http://schemas.microsoft.com/office/drawing/2014/main" id="{C1C70528-9DF4-4CAA-9C85-755738D4F6FC}"/>
              </a:ext>
            </a:extLst>
          </p:cNvPr>
          <p:cNvSpPr txBox="1"/>
          <p:nvPr/>
        </p:nvSpPr>
        <p:spPr>
          <a:xfrm>
            <a:off x="540002" y="1336539"/>
            <a:ext cx="7676346" cy="3785652"/>
          </a:xfrm>
          <a:prstGeom prst="rect">
            <a:avLst/>
          </a:prstGeom>
          <a:noFill/>
        </p:spPr>
        <p:txBody>
          <a:bodyPr wrap="square" rtlCol="0">
            <a:spAutoFit/>
          </a:bodyPr>
          <a:lstStyle/>
          <a:p>
            <a:pPr marL="285750" indent="-285750">
              <a:buFont typeface="Arial" panose="020B0604020202020204" pitchFamily="34" charset="0"/>
              <a:buChar char="•"/>
            </a:pPr>
            <a:r>
              <a:rPr lang="en-GB" sz="1600" b="0" i="0" u="none" strike="noStrike" baseline="0" dirty="0">
                <a:latin typeface="Arial" panose="020B0604020202020204" pitchFamily="34" charset="0"/>
                <a:cs typeface="Arial" panose="020B0604020202020204" pitchFamily="34" charset="0"/>
              </a:rPr>
              <a:t>Challenge stereotypes and their relationship to life roles, work-life balance and career destinations. </a:t>
            </a:r>
          </a:p>
          <a:p>
            <a:pPr marL="285750" indent="-285750">
              <a:buFont typeface="Arial" panose="020B0604020202020204" pitchFamily="34" charset="0"/>
              <a:buChar char="•"/>
            </a:pPr>
            <a:endParaRPr lang="en-GB" sz="1600" b="0" i="0" u="none" strike="noStrike"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0" i="0" u="none" strike="noStrike" baseline="0" dirty="0">
                <a:latin typeface="Arial" panose="020B0604020202020204" pitchFamily="34" charset="0"/>
                <a:cs typeface="Arial" panose="020B0604020202020204" pitchFamily="34" charset="0"/>
              </a:rPr>
              <a:t>Listen to speakers talking about the roles that are available in their workplace and sector. </a:t>
            </a:r>
          </a:p>
          <a:p>
            <a:pPr marL="285750" indent="-285750">
              <a:buFont typeface="Arial" panose="020B0604020202020204" pitchFamily="34" charset="0"/>
              <a:buChar char="•"/>
            </a:pPr>
            <a:endParaRPr lang="en-GB" sz="1600" b="0" i="0" u="none" strike="noStrike"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0" i="0" u="none" strike="noStrike" baseline="0" dirty="0">
                <a:latin typeface="Arial" panose="020B0604020202020204" pitchFamily="34" charset="0"/>
                <a:cs typeface="Arial" panose="020B0604020202020204" pitchFamily="34" charset="0"/>
              </a:rPr>
              <a:t>Prepare pupils for experiences of work by helping them to develop questions to find out about the roles available in the workplaces that they are visiting, what qualifications people need to get those roles and how you progress within the organisation. 	</a:t>
            </a:r>
          </a:p>
          <a:p>
            <a:endParaRPr lang="en-GB" sz="1600" b="0" i="0" u="none" strike="noStrike"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0" i="0" u="none" strike="noStrike" baseline="0" dirty="0">
                <a:latin typeface="Arial" panose="020B0604020202020204" pitchFamily="34" charset="0"/>
                <a:cs typeface="Arial" panose="020B0604020202020204" pitchFamily="34" charset="0"/>
              </a:rPr>
              <a:t>To research your education, training, apprenticeship, employment and volunteering options including information about the best progression pathways through to specific goals. 	</a:t>
            </a:r>
          </a:p>
          <a:p>
            <a:endParaRPr lang="en-GB" sz="1600" dirty="0">
              <a:latin typeface="Arial" panose="020B0604020202020204" pitchFamily="34" charset="0"/>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D5558B63-E3EC-1D25-B286-BB348382C8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0633" y="4862432"/>
            <a:ext cx="5576444" cy="2525486"/>
          </a:xfrm>
          <a:prstGeom prst="rect">
            <a:avLst/>
          </a:prstGeom>
        </p:spPr>
      </p:pic>
      <p:sp>
        <p:nvSpPr>
          <p:cNvPr id="4" name="TextBox 3">
            <a:extLst>
              <a:ext uri="{FF2B5EF4-FFF2-40B4-BE49-F238E27FC236}">
                <a16:creationId xmlns:a16="http://schemas.microsoft.com/office/drawing/2014/main" id="{E94A1499-16C5-5C6D-790B-050E4D7909F5}"/>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322411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erson&#10;&#10;Description automatically generated">
            <a:extLst>
              <a:ext uri="{FF2B5EF4-FFF2-40B4-BE49-F238E27FC236}">
                <a16:creationId xmlns:a16="http://schemas.microsoft.com/office/drawing/2014/main" id="{A2B77B6C-0D55-BB4B-4D74-38F36DF0DE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954"/>
          <a:stretch/>
        </p:blipFill>
        <p:spPr>
          <a:xfrm>
            <a:off x="-17285" y="948024"/>
            <a:ext cx="9161285" cy="5909975"/>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1" name="Rectangle: Rounded Corners 20">
            <a:extLst>
              <a:ext uri="{FF2B5EF4-FFF2-40B4-BE49-F238E27FC236}">
                <a16:creationId xmlns:a16="http://schemas.microsoft.com/office/drawing/2014/main" id="{D77A0161-7690-44EA-90BC-8C87D8E0A786}"/>
              </a:ext>
            </a:extLst>
          </p:cNvPr>
          <p:cNvSpPr/>
          <p:nvPr/>
        </p:nvSpPr>
        <p:spPr>
          <a:xfrm>
            <a:off x="5307723" y="4898369"/>
            <a:ext cx="3393653" cy="918598"/>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This role needs an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inquisitive and problem solving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mind.  </a:t>
            </a:r>
          </a:p>
        </p:txBody>
      </p:sp>
      <p:sp>
        <p:nvSpPr>
          <p:cNvPr id="24" name="Rectangle: Rounded Corners 23">
            <a:extLst>
              <a:ext uri="{FF2B5EF4-FFF2-40B4-BE49-F238E27FC236}">
                <a16:creationId xmlns:a16="http://schemas.microsoft.com/office/drawing/2014/main" id="{77B25A04-5A34-4DB1-AF6C-AEFEDF32EC8D}"/>
              </a:ext>
            </a:extLst>
          </p:cNvPr>
          <p:cNvSpPr/>
          <p:nvPr/>
        </p:nvSpPr>
        <p:spPr>
          <a:xfrm>
            <a:off x="442623" y="3067992"/>
            <a:ext cx="8258753" cy="1070492"/>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Gavin, the Civil Engineer studied: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Maths, English, Sciences, IT &amp; Business Studies, French and Art.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He then studied for 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BTEC in Civil / Structural Engineering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and 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HNC in Civil Engineering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and finally, 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Bachelor of Engineering (Hons) Degree.</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Gavin, the civil engineer</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30" name="Rectangle: Rounded Corners 29">
            <a:extLst>
              <a:ext uri="{FF2B5EF4-FFF2-40B4-BE49-F238E27FC236}">
                <a16:creationId xmlns:a16="http://schemas.microsoft.com/office/drawing/2014/main" id="{76C17427-C660-4CE7-A024-3FAB352C989D}"/>
              </a:ext>
            </a:extLst>
          </p:cNvPr>
          <p:cNvSpPr/>
          <p:nvPr/>
        </p:nvSpPr>
        <p:spPr>
          <a:xfrm>
            <a:off x="5307723" y="1237614"/>
            <a:ext cx="3573518" cy="1070493"/>
          </a:xfrm>
          <a:prstGeom prst="roundRect">
            <a:avLst/>
          </a:prstGeom>
          <a:solidFill>
            <a:srgbClr val="38BEAB"/>
          </a:solidFill>
          <a:ln w="28575">
            <a:solidFill>
              <a:srgbClr val="B6DA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ea typeface="Helvetica Neue" panose="02000503000000020004" pitchFamily="2" charset="0"/>
                <a:cs typeface="Arial" panose="020B0604020202020204" pitchFamily="34" charset="0"/>
              </a:rPr>
              <a:t>Define: Civil Engineer</a:t>
            </a:r>
          </a:p>
          <a:p>
            <a:pPr algn="ctr"/>
            <a:r>
              <a:rPr lang="en-US" sz="1600" dirty="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Civil engineers plan, design and manage large construction projects.</a:t>
            </a:r>
            <a:endParaRPr lang="en-GB" sz="16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
        <p:nvSpPr>
          <p:cNvPr id="2" name="Rectangle: Rounded Corners 1">
            <a:extLst>
              <a:ext uri="{FF2B5EF4-FFF2-40B4-BE49-F238E27FC236}">
                <a16:creationId xmlns:a16="http://schemas.microsoft.com/office/drawing/2014/main" id="{C675423D-0D00-1387-52D2-EC7DCCB2ADB4}"/>
              </a:ext>
            </a:extLst>
          </p:cNvPr>
          <p:cNvSpPr/>
          <p:nvPr/>
        </p:nvSpPr>
        <p:spPr>
          <a:xfrm>
            <a:off x="442623" y="6119877"/>
            <a:ext cx="8258753"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3" name="TextBox 2">
            <a:extLst>
              <a:ext uri="{FF2B5EF4-FFF2-40B4-BE49-F238E27FC236}">
                <a16:creationId xmlns:a16="http://schemas.microsoft.com/office/drawing/2014/main" id="{75AEB3E9-E604-A7EB-50D9-C8808891356D}"/>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410532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73C80-0FAE-6260-1C47-672EB568C15E}"/>
              </a:ext>
            </a:extLst>
          </p:cNvPr>
          <p:cNvPicPr>
            <a:picLocks noChangeAspect="1"/>
          </p:cNvPicPr>
          <p:nvPr/>
        </p:nvPicPr>
        <p:blipFill>
          <a:blip r:embed="rId3"/>
          <a:stretch>
            <a:fillRect/>
          </a:stretch>
        </p:blipFill>
        <p:spPr>
          <a:xfrm>
            <a:off x="0" y="1070392"/>
            <a:ext cx="9131832" cy="5787607"/>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349189" y="4772950"/>
            <a:ext cx="8445622" cy="1162183"/>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Kelsey</a:t>
            </a:r>
            <a:r>
              <a:rPr lang="en-GB" sz="1600" dirty="0">
                <a:solidFill>
                  <a:schemeClr val="tx1"/>
                </a:solidFill>
                <a:latin typeface="Arial" panose="020B0604020202020204" pitchFamily="34" charset="0"/>
                <a:cs typeface="Arial" panose="020B0604020202020204" pitchFamily="34" charset="0"/>
              </a:rPr>
              <a:t> is currently working as a </a:t>
            </a:r>
            <a:r>
              <a:rPr lang="en-GB" sz="1600" b="1" dirty="0">
                <a:solidFill>
                  <a:schemeClr val="tx1"/>
                </a:solidFill>
                <a:latin typeface="Arial" panose="020B0604020202020204" pitchFamily="34" charset="0"/>
                <a:cs typeface="Arial" panose="020B0604020202020204" pitchFamily="34" charset="0"/>
              </a:rPr>
              <a:t>crane operator.  She</a:t>
            </a:r>
            <a:r>
              <a:rPr lang="en-GB" sz="1600" dirty="0">
                <a:solidFill>
                  <a:schemeClr val="tx1"/>
                </a:solidFill>
                <a:latin typeface="Arial" panose="020B0604020202020204" pitchFamily="34" charset="0"/>
                <a:cs typeface="Arial" panose="020B0604020202020204" pitchFamily="34" charset="0"/>
              </a:rPr>
              <a:t> is at the beginning of her crane career and has her sights set on a heavy crane world record one day. She began her apprenticeship, after </a:t>
            </a:r>
            <a:r>
              <a:rPr lang="en-GB" sz="1600" b="1" dirty="0">
                <a:solidFill>
                  <a:schemeClr val="tx1"/>
                </a:solidFill>
                <a:latin typeface="Arial" panose="020B0604020202020204" pitchFamily="34" charset="0"/>
                <a:cs typeface="Arial" panose="020B0604020202020204" pitchFamily="34" charset="0"/>
              </a:rPr>
              <a:t>applying and completing an interview and aptitude test.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Kelsey, the crane driver</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5" name="Rectangle: Rounded Corners 4">
            <a:extLst>
              <a:ext uri="{FF2B5EF4-FFF2-40B4-BE49-F238E27FC236}">
                <a16:creationId xmlns:a16="http://schemas.microsoft.com/office/drawing/2014/main" id="{56FB0C65-542C-D83F-B011-7C4B05EDDF07}"/>
              </a:ext>
            </a:extLst>
          </p:cNvPr>
          <p:cNvSpPr/>
          <p:nvPr/>
        </p:nvSpPr>
        <p:spPr>
          <a:xfrm>
            <a:off x="442623" y="6119877"/>
            <a:ext cx="8258753"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6" name="Rectangle: Rounded Corners 5">
            <a:extLst>
              <a:ext uri="{FF2B5EF4-FFF2-40B4-BE49-F238E27FC236}">
                <a16:creationId xmlns:a16="http://schemas.microsoft.com/office/drawing/2014/main" id="{FE395C8A-65F0-5000-8BCD-BC5ED5C12039}"/>
              </a:ext>
            </a:extLst>
          </p:cNvPr>
          <p:cNvSpPr/>
          <p:nvPr/>
        </p:nvSpPr>
        <p:spPr>
          <a:xfrm>
            <a:off x="4756758" y="1218410"/>
            <a:ext cx="3944618" cy="1162183"/>
          </a:xfrm>
          <a:prstGeom prst="roundRect">
            <a:avLst/>
          </a:prstGeom>
          <a:solidFill>
            <a:srgbClr val="38BEAB"/>
          </a:solidFill>
          <a:ln w="28575">
            <a:solidFill>
              <a:srgbClr val="B6DA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ea typeface="Helvetica Neue" panose="02000503000000020004" pitchFamily="2" charset="0"/>
                <a:cs typeface="Arial" panose="020B0604020202020204" pitchFamily="34" charset="0"/>
              </a:rPr>
              <a:t>Define: Aptitude test</a:t>
            </a:r>
          </a:p>
          <a:p>
            <a:pPr algn="ctr"/>
            <a:r>
              <a:rPr lang="en-US" sz="1600" dirty="0">
                <a:solidFill>
                  <a:schemeClr val="bg1"/>
                </a:solidFill>
                <a:latin typeface="Arial" panose="020B0604020202020204" pitchFamily="34" charset="0"/>
                <a:ea typeface="Helvetica Neue" panose="02000503000000020004" pitchFamily="2" charset="0"/>
                <a:cs typeface="Arial" panose="020B0604020202020204" pitchFamily="34" charset="0"/>
              </a:rPr>
              <a:t>A test to see if </a:t>
            </a:r>
            <a:r>
              <a:rPr lang="en-GB" sz="1600" dirty="0">
                <a:solidFill>
                  <a:schemeClr val="bg1"/>
                </a:solidFill>
                <a:latin typeface="Arial" panose="020B0604020202020204" pitchFamily="34" charset="0"/>
                <a:ea typeface="Helvetica Neue" panose="02000503000000020004" pitchFamily="2" charset="0"/>
                <a:cs typeface="Arial" panose="020B0604020202020204" pitchFamily="34" charset="0"/>
              </a:rPr>
              <a:t>someone has a natural ability for a particular type of work</a:t>
            </a:r>
            <a:r>
              <a:rPr lang="en-US" sz="1600" dirty="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sp>
        <p:nvSpPr>
          <p:cNvPr id="3" name="TextBox 2">
            <a:extLst>
              <a:ext uri="{FF2B5EF4-FFF2-40B4-BE49-F238E27FC236}">
                <a16:creationId xmlns:a16="http://schemas.microsoft.com/office/drawing/2014/main" id="{C509B9D9-9C2B-0C12-75D5-289153B7492B}"/>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49085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DC809F-3EF4-036E-3CB1-58B970363DB0}"/>
              </a:ext>
            </a:extLst>
          </p:cNvPr>
          <p:cNvPicPr>
            <a:picLocks noChangeAspect="1"/>
          </p:cNvPicPr>
          <p:nvPr/>
        </p:nvPicPr>
        <p:blipFill>
          <a:blip r:embed="rId3"/>
          <a:stretch>
            <a:fillRect/>
          </a:stretch>
        </p:blipFill>
        <p:spPr>
          <a:xfrm>
            <a:off x="-17285" y="1031797"/>
            <a:ext cx="9143999" cy="6539697"/>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442623" y="4621139"/>
            <a:ext cx="8258753" cy="1202097"/>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latin typeface="Arial" panose="020B0604020202020204" pitchFamily="34" charset="0"/>
                <a:ea typeface="Helvetica Neue" panose="02000503000000020004" pitchFamily="2" charset="0"/>
                <a:cs typeface="Arial" panose="020B0604020202020204" pitchFamily="34" charset="0"/>
              </a:rPr>
              <a:t>Remeyo</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is only one month into his bricklaying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apprenticeship</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 He is learning and earning money at the same time.  </a:t>
            </a:r>
          </a:p>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Bricklaying is the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most in demand trade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in the construction industry.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a:t>
            </a:r>
            <a:r>
              <a:rPr lang="en-GB" sz="2400" b="1" dirty="0" err="1">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Remeyo</a:t>
            </a: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 apprentice bricklayer </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2" name="Rectangle: Rounded Corners 1">
            <a:extLst>
              <a:ext uri="{FF2B5EF4-FFF2-40B4-BE49-F238E27FC236}">
                <a16:creationId xmlns:a16="http://schemas.microsoft.com/office/drawing/2014/main" id="{C675423D-0D00-1387-52D2-EC7DCCB2ADB4}"/>
              </a:ext>
            </a:extLst>
          </p:cNvPr>
          <p:cNvSpPr/>
          <p:nvPr/>
        </p:nvSpPr>
        <p:spPr>
          <a:xfrm>
            <a:off x="442623" y="6119877"/>
            <a:ext cx="8258753"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3" name="TextBox 2">
            <a:extLst>
              <a:ext uri="{FF2B5EF4-FFF2-40B4-BE49-F238E27FC236}">
                <a16:creationId xmlns:a16="http://schemas.microsoft.com/office/drawing/2014/main" id="{6187C024-00A8-732A-DECC-CFA547BB60DA}"/>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88531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866F4-0EBD-D8FC-2B53-393E992F4F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85" y="1070393"/>
            <a:ext cx="9144001" cy="5787607"/>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442622" y="4274606"/>
            <a:ext cx="8258753" cy="1202097"/>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Dominic studied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PE, IT and computer science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at school.  He chose an apprenticeship </a:t>
            </a:r>
            <a:r>
              <a:rPr lang="en-GB" sz="1600">
                <a:solidFill>
                  <a:schemeClr val="tx1"/>
                </a:solidFill>
                <a:latin typeface="Arial" panose="020B0604020202020204" pitchFamily="34" charset="0"/>
                <a:ea typeface="Helvetica Neue" panose="02000503000000020004" pitchFamily="2" charset="0"/>
                <a:cs typeface="Arial" panose="020B0604020202020204" pitchFamily="34" charset="0"/>
              </a:rPr>
              <a:t>as he wanted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mixture of hands on experience, classroom learning and also wanted to earn some money</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Dominic enjoys the variety of his role as Project Maintenance Operative as every day is different.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2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Dominic, Project Maintenance Operative</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2" name="Rectangle: Rounded Corners 1">
            <a:extLst>
              <a:ext uri="{FF2B5EF4-FFF2-40B4-BE49-F238E27FC236}">
                <a16:creationId xmlns:a16="http://schemas.microsoft.com/office/drawing/2014/main" id="{C675423D-0D00-1387-52D2-EC7DCCB2ADB4}"/>
              </a:ext>
            </a:extLst>
          </p:cNvPr>
          <p:cNvSpPr/>
          <p:nvPr/>
        </p:nvSpPr>
        <p:spPr>
          <a:xfrm>
            <a:off x="442623" y="6119877"/>
            <a:ext cx="8258753"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3" name="TextBox 2">
            <a:extLst>
              <a:ext uri="{FF2B5EF4-FFF2-40B4-BE49-F238E27FC236}">
                <a16:creationId xmlns:a16="http://schemas.microsoft.com/office/drawing/2014/main" id="{2D3F5C8E-0813-341B-DD18-B61110BBAD84}"/>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93544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6131B-FE53-0390-B7DA-AF9AA57155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85" y="1070393"/>
            <a:ext cx="9144001" cy="5787607"/>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442623" y="4298730"/>
            <a:ext cx="8258753" cy="998483"/>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latin typeface="Arial" panose="020B0604020202020204" pitchFamily="34" charset="0"/>
                <a:ea typeface="Helvetica Neue" panose="02000503000000020004" pitchFamily="2" charset="0"/>
                <a:cs typeface="Arial" panose="020B0604020202020204" pitchFamily="34" charset="0"/>
              </a:rPr>
              <a:t>Keiran</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studied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Photography and Maths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at school then completed a college course in art and design.  He chose the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apprentice route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to earn and learn at the same time. </a:t>
            </a:r>
            <a:r>
              <a:rPr lang="en-GB" sz="1600" dirty="0" err="1">
                <a:solidFill>
                  <a:schemeClr val="tx1"/>
                </a:solidFill>
                <a:latin typeface="Arial" panose="020B0604020202020204" pitchFamily="34" charset="0"/>
                <a:ea typeface="Helvetica Neue" panose="02000503000000020004" pitchFamily="2" charset="0"/>
                <a:cs typeface="Arial" panose="020B0604020202020204" pitchFamily="34" charset="0"/>
              </a:rPr>
              <a:t>Keiran’s</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next step is Level 2 Site carpentry.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Meet </a:t>
            </a:r>
            <a:r>
              <a:rPr lang="en-GB" sz="2400" b="1" dirty="0" err="1">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Keiran</a:t>
            </a: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 the carpenter </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5</a:t>
            </a:r>
          </a:p>
        </p:txBody>
      </p:sp>
      <p:sp>
        <p:nvSpPr>
          <p:cNvPr id="2" name="Rectangle: Rounded Corners 1">
            <a:extLst>
              <a:ext uri="{FF2B5EF4-FFF2-40B4-BE49-F238E27FC236}">
                <a16:creationId xmlns:a16="http://schemas.microsoft.com/office/drawing/2014/main" id="{C675423D-0D00-1387-52D2-EC7DCCB2ADB4}"/>
              </a:ext>
            </a:extLst>
          </p:cNvPr>
          <p:cNvSpPr/>
          <p:nvPr/>
        </p:nvSpPr>
        <p:spPr>
          <a:xfrm>
            <a:off x="442623" y="6119877"/>
            <a:ext cx="8258753" cy="461453"/>
          </a:xfrm>
          <a:prstGeom prst="roundRect">
            <a:avLst/>
          </a:prstGeom>
          <a:solidFill>
            <a:srgbClr val="26226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Arial" panose="020B0604020202020204" pitchFamily="34" charset="0"/>
                <a:cs typeface="Arial" panose="020B0604020202020204" pitchFamily="34" charset="0"/>
              </a:rPr>
              <a:t>Challenge:</a:t>
            </a:r>
          </a:p>
          <a:p>
            <a:pPr algn="ctr"/>
            <a:r>
              <a:rPr lang="en-GB" sz="1400" dirty="0">
                <a:solidFill>
                  <a:schemeClr val="bg1"/>
                </a:solidFill>
                <a:latin typeface="Arial" panose="020B0604020202020204" pitchFamily="34" charset="0"/>
                <a:cs typeface="Arial" panose="020B0604020202020204" pitchFamily="34" charset="0"/>
              </a:rPr>
              <a:t>Does this role excite you?  Can you see yourself doing this as a career?</a:t>
            </a:r>
          </a:p>
        </p:txBody>
      </p:sp>
      <p:sp>
        <p:nvSpPr>
          <p:cNvPr id="3" name="TextBox 2">
            <a:extLst>
              <a:ext uri="{FF2B5EF4-FFF2-40B4-BE49-F238E27FC236}">
                <a16:creationId xmlns:a16="http://schemas.microsoft.com/office/drawing/2014/main" id="{F4B12DD4-76A4-4791-6EF5-4D18E4B07A2C}"/>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238103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478970" y="5096618"/>
            <a:ext cx="8196943" cy="1258550"/>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Abingdon and Whitney college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is a great example of a provider of training and courses for careers in construction.  On the next page you will see the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construction courses available there.  </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Where? Abingdon and Whitney College</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6</a:t>
            </a:r>
          </a:p>
        </p:txBody>
      </p:sp>
      <p:pic>
        <p:nvPicPr>
          <p:cNvPr id="3" name="Picture 2">
            <a:extLst>
              <a:ext uri="{FF2B5EF4-FFF2-40B4-BE49-F238E27FC236}">
                <a16:creationId xmlns:a16="http://schemas.microsoft.com/office/drawing/2014/main" id="{FC4D7A76-8A94-FFD4-E230-7191F30D262A}"/>
              </a:ext>
            </a:extLst>
          </p:cNvPr>
          <p:cNvPicPr>
            <a:picLocks noChangeAspect="1"/>
          </p:cNvPicPr>
          <p:nvPr/>
        </p:nvPicPr>
        <p:blipFill>
          <a:blip r:embed="rId4"/>
          <a:stretch>
            <a:fillRect/>
          </a:stretch>
        </p:blipFill>
        <p:spPr>
          <a:xfrm>
            <a:off x="0" y="963962"/>
            <a:ext cx="9144000" cy="3906818"/>
          </a:xfrm>
          <a:prstGeom prst="rect">
            <a:avLst/>
          </a:prstGeom>
        </p:spPr>
      </p:pic>
      <p:sp>
        <p:nvSpPr>
          <p:cNvPr id="2" name="TextBox 1">
            <a:extLst>
              <a:ext uri="{FF2B5EF4-FFF2-40B4-BE49-F238E27FC236}">
                <a16:creationId xmlns:a16="http://schemas.microsoft.com/office/drawing/2014/main" id="{A4BF8BB5-9777-5E1C-3A05-754312AA309C}"/>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205606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Where? Abingdon and Whitney College</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6</a:t>
            </a:r>
          </a:p>
        </p:txBody>
      </p:sp>
      <p:sp>
        <p:nvSpPr>
          <p:cNvPr id="4" name="TextBox 3">
            <a:extLst>
              <a:ext uri="{FF2B5EF4-FFF2-40B4-BE49-F238E27FC236}">
                <a16:creationId xmlns:a16="http://schemas.microsoft.com/office/drawing/2014/main" id="{5232DFD2-141D-C7FD-939E-19E4E1A6F871}"/>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2022</a:t>
            </a:r>
          </a:p>
        </p:txBody>
      </p:sp>
      <p:pic>
        <p:nvPicPr>
          <p:cNvPr id="7" name="Picture 6">
            <a:extLst>
              <a:ext uri="{FF2B5EF4-FFF2-40B4-BE49-F238E27FC236}">
                <a16:creationId xmlns:a16="http://schemas.microsoft.com/office/drawing/2014/main" id="{E788F56D-358B-8C8F-8569-97D5B9EB85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090" y="867848"/>
            <a:ext cx="9156090" cy="5990152"/>
          </a:xfrm>
          <a:prstGeom prst="rect">
            <a:avLst/>
          </a:prstGeom>
        </p:spPr>
      </p:pic>
    </p:spTree>
    <p:extLst>
      <p:ext uri="{BB962C8B-B14F-4D97-AF65-F5344CB8AC3E}">
        <p14:creationId xmlns:p14="http://schemas.microsoft.com/office/powerpoint/2010/main" val="4267534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3626070" y="3550681"/>
            <a:ext cx="5155884" cy="2881649"/>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panose="020B0604020202020204" pitchFamily="34" charset="0"/>
                <a:cs typeface="Arial" panose="020B0604020202020204" pitchFamily="34" charset="0"/>
              </a:rPr>
              <a:t>Banbury and Bicester College programmes focus heavily on the practical elements of learning: working in industry placements and practicing in our college’s excellent facilities.</a:t>
            </a:r>
          </a:p>
          <a:p>
            <a:pPr algn="ctr"/>
            <a:r>
              <a:rPr lang="en-GB" sz="1600" dirty="0">
                <a:solidFill>
                  <a:schemeClr val="tx1"/>
                </a:solidFill>
                <a:latin typeface="Arial" panose="020B0604020202020204" pitchFamily="34" charset="0"/>
                <a:cs typeface="Arial" panose="020B0604020202020204" pitchFamily="34" charset="0"/>
              </a:rPr>
              <a:t>As well as general construction multi-skills they also run courses specifically for:</a:t>
            </a:r>
          </a:p>
          <a:p>
            <a:pPr marL="285750" indent="-285750" algn="ct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plumbing</a:t>
            </a:r>
          </a:p>
          <a:p>
            <a:pPr marL="285750" indent="-285750" algn="ct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carpentry</a:t>
            </a:r>
          </a:p>
          <a:p>
            <a:pPr marL="285750" indent="-285750" algn="ct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electrical installation</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Where? Banbury and Bicester College</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6</a:t>
            </a:r>
          </a:p>
        </p:txBody>
      </p:sp>
      <p:pic>
        <p:nvPicPr>
          <p:cNvPr id="5" name="Picture 4">
            <a:hlinkClick r:id="rId4"/>
            <a:extLst>
              <a:ext uri="{FF2B5EF4-FFF2-40B4-BE49-F238E27FC236}">
                <a16:creationId xmlns:a16="http://schemas.microsoft.com/office/drawing/2014/main" id="{68DA6F14-94AA-406F-F119-BA26C0DDEB12}"/>
              </a:ext>
            </a:extLst>
          </p:cNvPr>
          <p:cNvPicPr>
            <a:picLocks noChangeAspect="1"/>
          </p:cNvPicPr>
          <p:nvPr/>
        </p:nvPicPr>
        <p:blipFill>
          <a:blip r:embed="rId5"/>
          <a:stretch>
            <a:fillRect/>
          </a:stretch>
        </p:blipFill>
        <p:spPr>
          <a:xfrm>
            <a:off x="0" y="1112722"/>
            <a:ext cx="9144000" cy="2063361"/>
          </a:xfrm>
          <a:prstGeom prst="rect">
            <a:avLst/>
          </a:prstGeom>
        </p:spPr>
      </p:pic>
      <p:pic>
        <p:nvPicPr>
          <p:cNvPr id="6" name="Picture 5">
            <a:extLst>
              <a:ext uri="{FF2B5EF4-FFF2-40B4-BE49-F238E27FC236}">
                <a16:creationId xmlns:a16="http://schemas.microsoft.com/office/drawing/2014/main" id="{C746DC5F-4A48-A843-1AB4-98FF7DAABD32}"/>
              </a:ext>
            </a:extLst>
          </p:cNvPr>
          <p:cNvPicPr>
            <a:picLocks noChangeAspect="1"/>
          </p:cNvPicPr>
          <p:nvPr/>
        </p:nvPicPr>
        <p:blipFill>
          <a:blip r:embed="rId6"/>
          <a:stretch>
            <a:fillRect/>
          </a:stretch>
        </p:blipFill>
        <p:spPr>
          <a:xfrm>
            <a:off x="938704" y="4049780"/>
            <a:ext cx="1962150" cy="1428750"/>
          </a:xfrm>
          <a:prstGeom prst="rect">
            <a:avLst/>
          </a:prstGeom>
        </p:spPr>
      </p:pic>
      <p:sp>
        <p:nvSpPr>
          <p:cNvPr id="2" name="TextBox 1">
            <a:extLst>
              <a:ext uri="{FF2B5EF4-FFF2-40B4-BE49-F238E27FC236}">
                <a16:creationId xmlns:a16="http://schemas.microsoft.com/office/drawing/2014/main" id="{E28D838A-E1A4-AA6B-B456-A0AD19FFD9F0}"/>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23735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descr="Information outline">
            <a:extLst>
              <a:ext uri="{FF2B5EF4-FFF2-40B4-BE49-F238E27FC236}">
                <a16:creationId xmlns:a16="http://schemas.microsoft.com/office/drawing/2014/main" id="{2CB4AE51-CB6A-798D-4491-76043D8D708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43527" y="579663"/>
            <a:ext cx="6456947" cy="6456947"/>
          </a:xfrm>
          <a:prstGeom prst="rect">
            <a:avLst/>
          </a:prstGeom>
        </p:spPr>
      </p:pic>
      <p:sp>
        <p:nvSpPr>
          <p:cNvPr id="16" name="Rectangle: Rounded Corners 15">
            <a:extLst>
              <a:ext uri="{FF2B5EF4-FFF2-40B4-BE49-F238E27FC236}">
                <a16:creationId xmlns:a16="http://schemas.microsoft.com/office/drawing/2014/main" id="{D1DFB5EB-95A0-4A61-B600-2CA507C795C7}"/>
              </a:ext>
            </a:extLst>
          </p:cNvPr>
          <p:cNvSpPr/>
          <p:nvPr/>
        </p:nvSpPr>
        <p:spPr>
          <a:xfrm>
            <a:off x="479503" y="1184609"/>
            <a:ext cx="3735658" cy="1583714"/>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Oxfordshire's new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careers platform</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hlinkClick r:id="rId5"/>
              </a:rPr>
              <a:t>Find Your Future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is the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next step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for you to find out more and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plan your future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here in Oxfordshire.   </a:t>
            </a:r>
          </a:p>
        </p:txBody>
      </p:sp>
      <p:sp>
        <p:nvSpPr>
          <p:cNvPr id="17" name="Rectangle: Rounded Corners 16">
            <a:extLst>
              <a:ext uri="{FF2B5EF4-FFF2-40B4-BE49-F238E27FC236}">
                <a16:creationId xmlns:a16="http://schemas.microsoft.com/office/drawing/2014/main" id="{10BA375E-3337-430B-8A9C-E44B2E9726A8}"/>
              </a:ext>
            </a:extLst>
          </p:cNvPr>
          <p:cNvSpPr/>
          <p:nvPr/>
        </p:nvSpPr>
        <p:spPr>
          <a:xfrm>
            <a:off x="5330284" y="4760039"/>
            <a:ext cx="3334214" cy="1793186"/>
          </a:xfrm>
          <a:prstGeom prst="roundRect">
            <a:avLst/>
          </a:prstGeom>
          <a:solidFill>
            <a:srgbClr val="B9DBF5"/>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cs typeface="Arial" panose="020B0604020202020204" pitchFamily="34" charset="0"/>
              </a:rPr>
              <a:t>There is a guide on </a:t>
            </a:r>
            <a:r>
              <a:rPr lang="en-GB" sz="1600" dirty="0">
                <a:solidFill>
                  <a:srgbClr val="0070C0"/>
                </a:solidFill>
                <a:latin typeface="Century Gothic" panose="020B0502020202020204" pitchFamily="34" charset="0"/>
                <a:cs typeface="Arial" panose="020B0604020202020204" pitchFamily="34" charset="0"/>
                <a:hlinkClick r:id="rId6"/>
              </a:rPr>
              <a:t>Find Your Future</a:t>
            </a:r>
            <a:r>
              <a:rPr lang="en-GB" sz="1600" dirty="0">
                <a:solidFill>
                  <a:srgbClr val="0070C0"/>
                </a:solidFill>
                <a:latin typeface="Century Gothic" panose="020B0502020202020204" pitchFamily="34" charset="0"/>
                <a:cs typeface="Arial" panose="020B0604020202020204" pitchFamily="34" charset="0"/>
              </a:rPr>
              <a:t> </a:t>
            </a:r>
            <a:r>
              <a:rPr lang="en-GB" sz="1600" dirty="0">
                <a:solidFill>
                  <a:schemeClr val="tx1"/>
                </a:solidFill>
                <a:latin typeface="Century Gothic" panose="020B0502020202020204" pitchFamily="34" charset="0"/>
                <a:cs typeface="Arial" panose="020B0604020202020204" pitchFamily="34" charset="0"/>
              </a:rPr>
              <a:t>for students and parents to explore </a:t>
            </a:r>
            <a:r>
              <a:rPr lang="en-GB" sz="1600" b="1" dirty="0">
                <a:solidFill>
                  <a:schemeClr val="tx1"/>
                </a:solidFill>
                <a:latin typeface="Century Gothic" panose="020B0502020202020204" pitchFamily="34" charset="0"/>
                <a:cs typeface="Arial" panose="020B0604020202020204" pitchFamily="34" charset="0"/>
              </a:rPr>
              <a:t>Your Fabulous Future in Oxfordshire. </a:t>
            </a:r>
            <a:r>
              <a:rPr lang="en-GB" sz="1600" dirty="0">
                <a:solidFill>
                  <a:schemeClr val="tx1"/>
                </a:solidFill>
                <a:latin typeface="Century Gothic" panose="020B0502020202020204" pitchFamily="34" charset="0"/>
                <a:cs typeface="Arial" panose="020B0604020202020204" pitchFamily="34" charset="0"/>
              </a:rPr>
              <a:t>Take time to </a:t>
            </a:r>
            <a:r>
              <a:rPr lang="en-GB" sz="1600" b="1" dirty="0">
                <a:solidFill>
                  <a:schemeClr val="tx1"/>
                </a:solidFill>
                <a:latin typeface="Century Gothic" panose="020B0502020202020204" pitchFamily="34" charset="0"/>
                <a:cs typeface="Arial" panose="020B0604020202020204" pitchFamily="34" charset="0"/>
              </a:rPr>
              <a:t>get excited </a:t>
            </a:r>
            <a:r>
              <a:rPr lang="en-GB" sz="1600" dirty="0">
                <a:solidFill>
                  <a:schemeClr val="tx1"/>
                </a:solidFill>
                <a:latin typeface="Century Gothic" panose="020B0502020202020204" pitchFamily="34" charset="0"/>
                <a:cs typeface="Arial" panose="020B0604020202020204" pitchFamily="34" charset="0"/>
              </a:rPr>
              <a:t>and</a:t>
            </a:r>
            <a:r>
              <a:rPr lang="en-GB" sz="1600" b="1" dirty="0">
                <a:solidFill>
                  <a:schemeClr val="tx1"/>
                </a:solidFill>
                <a:latin typeface="Century Gothic" panose="020B0502020202020204" pitchFamily="34" charset="0"/>
                <a:cs typeface="Arial" panose="020B0604020202020204" pitchFamily="34" charset="0"/>
              </a:rPr>
              <a:t> make plans!</a:t>
            </a:r>
          </a:p>
        </p:txBody>
      </p:sp>
      <p:sp>
        <p:nvSpPr>
          <p:cNvPr id="15" name="Shape 114">
            <a:extLst>
              <a:ext uri="{FF2B5EF4-FFF2-40B4-BE49-F238E27FC236}">
                <a16:creationId xmlns:a16="http://schemas.microsoft.com/office/drawing/2014/main" id="{B826E480-9D2D-4565-824B-87C1121E9D97}"/>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latin typeface="Century Gothic" panose="020B0502020202020204" pitchFamily="34" charset="0"/>
                <a:ea typeface="Helvetica Neue" panose="02000503000000020004" pitchFamily="2" charset="0"/>
                <a:cs typeface="Arial" panose="020B0604020202020204" pitchFamily="34" charset="0"/>
                <a:sym typeface="Lato"/>
              </a:rPr>
              <a:t>Finding help &amp; information</a:t>
            </a:r>
          </a:p>
        </p:txBody>
      </p:sp>
      <p:pic>
        <p:nvPicPr>
          <p:cNvPr id="19" name="Picture 18" descr="Logo&#10;&#10;Description automatically generated">
            <a:extLst>
              <a:ext uri="{FF2B5EF4-FFF2-40B4-BE49-F238E27FC236}">
                <a16:creationId xmlns:a16="http://schemas.microsoft.com/office/drawing/2014/main" id="{3D2CAFAF-3058-4F21-96AE-CC7792036AB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1" name="Pentagon 20">
            <a:extLst>
              <a:ext uri="{FF2B5EF4-FFF2-40B4-BE49-F238E27FC236}">
                <a16:creationId xmlns:a16="http://schemas.microsoft.com/office/drawing/2014/main" id="{FADEB494-AAD6-4796-93DC-90C2AFCD4CC8}"/>
              </a:ext>
            </a:extLst>
          </p:cNvPr>
          <p:cNvSpPr/>
          <p:nvPr/>
        </p:nvSpPr>
        <p:spPr>
          <a:xfrm>
            <a:off x="-9800"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endParaRPr>
          </a:p>
        </p:txBody>
      </p:sp>
      <p:pic>
        <p:nvPicPr>
          <p:cNvPr id="23" name="Graphic 22" descr="Badge Question Mark with solid fill">
            <a:extLst>
              <a:ext uri="{FF2B5EF4-FFF2-40B4-BE49-F238E27FC236}">
                <a16:creationId xmlns:a16="http://schemas.microsoft.com/office/drawing/2014/main" id="{3C5736E4-4053-4B53-B521-90790C751EF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0" y="193055"/>
            <a:ext cx="538608" cy="538608"/>
          </a:xfrm>
          <a:prstGeom prst="rect">
            <a:avLst/>
          </a:prstGeom>
        </p:spPr>
      </p:pic>
      <p:pic>
        <p:nvPicPr>
          <p:cNvPr id="7" name="Picture 6">
            <a:hlinkClick r:id="rId6"/>
            <a:extLst>
              <a:ext uri="{FF2B5EF4-FFF2-40B4-BE49-F238E27FC236}">
                <a16:creationId xmlns:a16="http://schemas.microsoft.com/office/drawing/2014/main" id="{70AD0AFD-2C89-478F-8CE0-2A5D3AC0727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9503" y="3250390"/>
            <a:ext cx="4566367" cy="3302835"/>
          </a:xfrm>
          <a:prstGeom prst="rect">
            <a:avLst/>
          </a:prstGeom>
          <a:effectLst>
            <a:outerShdw blurRad="50800" dist="38100" dir="2700000" algn="tl" rotWithShape="0">
              <a:prstClr val="black">
                <a:alpha val="40000"/>
              </a:prstClr>
            </a:outerShdw>
          </a:effectLst>
        </p:spPr>
      </p:pic>
      <p:pic>
        <p:nvPicPr>
          <p:cNvPr id="9" name="Picture 8">
            <a:hlinkClick r:id="rId5"/>
            <a:extLst>
              <a:ext uri="{FF2B5EF4-FFF2-40B4-BE49-F238E27FC236}">
                <a16:creationId xmlns:a16="http://schemas.microsoft.com/office/drawing/2014/main" id="{2B21D9E2-AA8A-472C-A3FB-4717C145073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56623" y="1047974"/>
            <a:ext cx="4107874" cy="1856984"/>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C9F464E1-6A0E-3659-74CD-3C0AFE161D24}"/>
              </a:ext>
            </a:extLst>
          </p:cNvPr>
          <p:cNvGrpSpPr/>
          <p:nvPr/>
        </p:nvGrpSpPr>
        <p:grpSpPr>
          <a:xfrm>
            <a:off x="5330284" y="3429000"/>
            <a:ext cx="3334214" cy="1083577"/>
            <a:chOff x="5452945" y="3588783"/>
            <a:chExt cx="3049801" cy="1083577"/>
          </a:xfrm>
          <a:solidFill>
            <a:srgbClr val="F2C704"/>
          </a:solidFill>
        </p:grpSpPr>
        <p:sp>
          <p:nvSpPr>
            <p:cNvPr id="22" name="Rectangle: Rounded Corners 21">
              <a:extLst>
                <a:ext uri="{FF2B5EF4-FFF2-40B4-BE49-F238E27FC236}">
                  <a16:creationId xmlns:a16="http://schemas.microsoft.com/office/drawing/2014/main" id="{C0660AFD-474C-432E-BE96-AAE992816169}"/>
                </a:ext>
              </a:extLst>
            </p:cNvPr>
            <p:cNvSpPr/>
            <p:nvPr/>
          </p:nvSpPr>
          <p:spPr>
            <a:xfrm>
              <a:off x="5452945" y="3588783"/>
              <a:ext cx="3049801" cy="1083577"/>
            </a:xfrm>
            <a:prstGeom prst="roundRect">
              <a:avLst/>
            </a:prstGeom>
            <a:grp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Navigate your way around the platform by clicking on        	Find Your Future.</a:t>
              </a:r>
            </a:p>
          </p:txBody>
        </p:sp>
        <p:pic>
          <p:nvPicPr>
            <p:cNvPr id="12" name="Graphic 11" descr="Magnifying glass with solid fill">
              <a:extLst>
                <a:ext uri="{FF2B5EF4-FFF2-40B4-BE49-F238E27FC236}">
                  <a16:creationId xmlns:a16="http://schemas.microsoft.com/office/drawing/2014/main" id="{29480CE8-3196-43D6-A8F2-E2E014D978F8}"/>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099052" y="4213826"/>
              <a:ext cx="337226" cy="337226"/>
            </a:xfrm>
            <a:prstGeom prst="rect">
              <a:avLst/>
            </a:prstGeom>
          </p:spPr>
        </p:pic>
      </p:grpSp>
      <p:sp>
        <p:nvSpPr>
          <p:cNvPr id="3" name="TextBox 2">
            <a:extLst>
              <a:ext uri="{FF2B5EF4-FFF2-40B4-BE49-F238E27FC236}">
                <a16:creationId xmlns:a16="http://schemas.microsoft.com/office/drawing/2014/main" id="{B09D6A1E-A4A9-8690-A84C-E845C9AEB0E1}"/>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218083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227744" y="1011223"/>
            <a:ext cx="8533021" cy="523221"/>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Helvetica Neue" panose="02000503000000020004" pitchFamily="2" charset="0"/>
              </a:rPr>
              <a:t>There are lots of great websites to look at if this is something you are interested in:</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Signposting to your future</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652E6817-E8A1-F0F5-295B-A979128941AE}"/>
              </a:ext>
            </a:extLst>
          </p:cNvPr>
          <p:cNvSpPr txBox="1"/>
          <p:nvPr/>
        </p:nvSpPr>
        <p:spPr>
          <a:xfrm>
            <a:off x="1387890" y="2057884"/>
            <a:ext cx="7394063" cy="738664"/>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Go Construct </a:t>
            </a:r>
            <a:r>
              <a:rPr lang="en-GB" sz="1400" b="0" i="0" dirty="0">
                <a:effectLst/>
                <a:latin typeface="Arial" panose="020B0604020202020204" pitchFamily="34" charset="0"/>
                <a:cs typeface="Arial" panose="020B0604020202020204" pitchFamily="34" charset="0"/>
              </a:rPr>
              <a:t>provides resources for anyone looking for a career in the construction and built environment sector. They showcase the many rewarding opportunities available and help people from all backgrounds to enter an exciting and growing industry.  </a:t>
            </a:r>
            <a:endParaRPr lang="en-GB"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51182A4-304C-4687-8CD4-5277F20017C5}"/>
              </a:ext>
            </a:extLst>
          </p:cNvPr>
          <p:cNvSpPr txBox="1"/>
          <p:nvPr/>
        </p:nvSpPr>
        <p:spPr>
          <a:xfrm>
            <a:off x="227744" y="3257069"/>
            <a:ext cx="6945242" cy="738664"/>
          </a:xfrm>
          <a:prstGeom prst="rect">
            <a:avLst/>
          </a:prstGeom>
          <a:noFill/>
        </p:spPr>
        <p:txBody>
          <a:bodyPr wrap="square" rtlCol="0">
            <a:spAutoFit/>
          </a:bodyPr>
          <a:lstStyle/>
          <a:p>
            <a:r>
              <a:rPr lang="en-GB" sz="1400" b="0" i="0" dirty="0">
                <a:effectLst/>
                <a:latin typeface="Arial" panose="020B0604020202020204" pitchFamily="34" charset="0"/>
                <a:cs typeface="Arial" panose="020B0604020202020204" pitchFamily="34" charset="0"/>
              </a:rPr>
              <a:t>Institution of Civil Engineers (ICE) promotes and advances civil engineering around the globe. We lead the infrastructure debate to create a more sustainable future and ensure high standards through awarding professional qualifications.</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BA5C03A-1047-051F-35E8-15CE1D018A72}"/>
              </a:ext>
            </a:extLst>
          </p:cNvPr>
          <p:cNvSpPr txBox="1"/>
          <p:nvPr/>
        </p:nvSpPr>
        <p:spPr>
          <a:xfrm>
            <a:off x="3699641" y="4456254"/>
            <a:ext cx="5061124" cy="523220"/>
          </a:xfrm>
          <a:prstGeom prst="rect">
            <a:avLst/>
          </a:prstGeom>
          <a:noFill/>
        </p:spPr>
        <p:txBody>
          <a:bodyPr wrap="square" rtlCol="0">
            <a:spAutoFit/>
          </a:bodyPr>
          <a:lstStyle/>
          <a:p>
            <a:r>
              <a:rPr lang="en-GB" sz="1400" b="0" i="0" dirty="0">
                <a:effectLst/>
                <a:latin typeface="Arial" panose="020B0604020202020204" pitchFamily="34" charset="0"/>
                <a:cs typeface="Arial" panose="020B0604020202020204" pitchFamily="34" charset="0"/>
              </a:rPr>
              <a:t>IEMA is the professional body for everyone working in environment and sustainability.</a:t>
            </a:r>
            <a:endParaRPr lang="en-GB"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7AF9EB8-9DAA-7881-8395-B84AAEAE0101}"/>
              </a:ext>
            </a:extLst>
          </p:cNvPr>
          <p:cNvSpPr txBox="1"/>
          <p:nvPr/>
        </p:nvSpPr>
        <p:spPr>
          <a:xfrm>
            <a:off x="287317" y="5439994"/>
            <a:ext cx="6885669"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CIEEM </a:t>
            </a:r>
            <a:r>
              <a:rPr lang="en-GB" sz="1400" b="0" i="0" dirty="0">
                <a:effectLst/>
                <a:latin typeface="Arial" panose="020B0604020202020204" pitchFamily="34" charset="0"/>
                <a:cs typeface="Arial" panose="020B0604020202020204" pitchFamily="34" charset="0"/>
              </a:rPr>
              <a:t>are the leading professional membership body representing and supporting ecologists and environmental managers in the UK, Ireland and abroad. </a:t>
            </a:r>
            <a:r>
              <a:rPr lang="en-GB" sz="1400" dirty="0">
                <a:latin typeface="Arial" panose="020B0604020202020204" pitchFamily="34" charset="0"/>
                <a:cs typeface="Arial" panose="020B0604020202020204" pitchFamily="34" charset="0"/>
              </a:rPr>
              <a:t>Their</a:t>
            </a:r>
            <a:r>
              <a:rPr lang="en-GB" sz="1400" b="0" i="0" dirty="0">
                <a:effectLst/>
                <a:latin typeface="Arial" panose="020B0604020202020204" pitchFamily="34" charset="0"/>
                <a:cs typeface="Arial" panose="020B0604020202020204" pitchFamily="34" charset="0"/>
              </a:rPr>
              <a:t> vision is of a healthy natural environment for the benefit of current and future generations.</a:t>
            </a:r>
            <a:endParaRPr lang="en-GB" sz="1400" dirty="0">
              <a:latin typeface="Arial" panose="020B0604020202020204" pitchFamily="34" charset="0"/>
              <a:cs typeface="Arial" panose="020B0604020202020204" pitchFamily="34" charset="0"/>
            </a:endParaRPr>
          </a:p>
        </p:txBody>
      </p:sp>
      <p:pic>
        <p:nvPicPr>
          <p:cNvPr id="1026" name="Picture 2" descr="Construction Is A Career Like No Other | Go Construct">
            <a:extLst>
              <a:ext uri="{FF2B5EF4-FFF2-40B4-BE49-F238E27FC236}">
                <a16:creationId xmlns:a16="http://schemas.microsoft.com/office/drawing/2014/main" id="{29DF55D6-845F-7CA1-0995-1B5F29E3874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684" y="2005392"/>
            <a:ext cx="1198212" cy="8223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5887CAE-E010-4BCC-DAD9-9D581ABD1610}"/>
              </a:ext>
            </a:extLst>
          </p:cNvPr>
          <p:cNvPicPr>
            <a:picLocks noChangeAspect="1"/>
          </p:cNvPicPr>
          <p:nvPr/>
        </p:nvPicPr>
        <p:blipFill>
          <a:blip r:embed="rId5"/>
          <a:stretch>
            <a:fillRect/>
          </a:stretch>
        </p:blipFill>
        <p:spPr>
          <a:xfrm>
            <a:off x="7292949" y="3194150"/>
            <a:ext cx="1362075" cy="942975"/>
          </a:xfrm>
          <a:prstGeom prst="rect">
            <a:avLst/>
          </a:prstGeom>
        </p:spPr>
      </p:pic>
      <p:pic>
        <p:nvPicPr>
          <p:cNvPr id="18" name="Picture 17">
            <a:extLst>
              <a:ext uri="{FF2B5EF4-FFF2-40B4-BE49-F238E27FC236}">
                <a16:creationId xmlns:a16="http://schemas.microsoft.com/office/drawing/2014/main" id="{76E1461F-081F-5713-ECE3-EEAA65EC11C8}"/>
              </a:ext>
            </a:extLst>
          </p:cNvPr>
          <p:cNvPicPr>
            <a:picLocks noChangeAspect="1"/>
          </p:cNvPicPr>
          <p:nvPr/>
        </p:nvPicPr>
        <p:blipFill>
          <a:blip r:embed="rId6"/>
          <a:stretch>
            <a:fillRect/>
          </a:stretch>
        </p:blipFill>
        <p:spPr>
          <a:xfrm>
            <a:off x="120684" y="4347239"/>
            <a:ext cx="3257550" cy="771525"/>
          </a:xfrm>
          <a:prstGeom prst="rect">
            <a:avLst/>
          </a:prstGeom>
        </p:spPr>
      </p:pic>
      <p:pic>
        <p:nvPicPr>
          <p:cNvPr id="1030" name="Picture 6" descr="Home | CIEEM">
            <a:extLst>
              <a:ext uri="{FF2B5EF4-FFF2-40B4-BE49-F238E27FC236}">
                <a16:creationId xmlns:a16="http://schemas.microsoft.com/office/drawing/2014/main" id="{AE019F33-AF5D-B36B-5F21-BD79DAADCAA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26299" y="5118764"/>
            <a:ext cx="122872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Badge Question Mark with solid fill">
            <a:extLst>
              <a:ext uri="{FF2B5EF4-FFF2-40B4-BE49-F238E27FC236}">
                <a16:creationId xmlns:a16="http://schemas.microsoft.com/office/drawing/2014/main" id="{27B39A3A-8514-F405-DFFC-0DDE09763AB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0" y="193055"/>
            <a:ext cx="538608" cy="538608"/>
          </a:xfrm>
          <a:prstGeom prst="rect">
            <a:avLst/>
          </a:prstGeom>
        </p:spPr>
      </p:pic>
      <p:sp>
        <p:nvSpPr>
          <p:cNvPr id="3" name="TextBox 2">
            <a:extLst>
              <a:ext uri="{FF2B5EF4-FFF2-40B4-BE49-F238E27FC236}">
                <a16:creationId xmlns:a16="http://schemas.microsoft.com/office/drawing/2014/main" id="{EF808C4D-5523-B393-2BC0-7166338D97D6}"/>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460327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distance&#10;&#10;Description automatically generated">
            <a:extLst>
              <a:ext uri="{FF2B5EF4-FFF2-40B4-BE49-F238E27FC236}">
                <a16:creationId xmlns:a16="http://schemas.microsoft.com/office/drawing/2014/main" id="{B0FC5536-C1BF-9841-D471-435F738A30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57943"/>
            <a:ext cx="9144000" cy="10477870"/>
          </a:xfrm>
          <a:prstGeom prst="rect">
            <a:avLst/>
          </a:prstGeom>
        </p:spPr>
      </p:pic>
      <p:sp>
        <p:nvSpPr>
          <p:cNvPr id="7" name="Rectangle: Rounded Corners 6">
            <a:extLst>
              <a:ext uri="{FF2B5EF4-FFF2-40B4-BE49-F238E27FC236}">
                <a16:creationId xmlns:a16="http://schemas.microsoft.com/office/drawing/2014/main" id="{8EEC4A44-AF48-4A5A-8354-BE201D4B9912}"/>
              </a:ext>
            </a:extLst>
          </p:cNvPr>
          <p:cNvSpPr/>
          <p:nvPr/>
        </p:nvSpPr>
        <p:spPr>
          <a:xfrm>
            <a:off x="1045029" y="5430068"/>
            <a:ext cx="6977742" cy="989701"/>
          </a:xfrm>
          <a:prstGeom prst="roundRect">
            <a:avLst/>
          </a:prstGeom>
          <a:solidFill>
            <a:srgbClr val="F28521"/>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Arial" panose="020B0604020202020204" pitchFamily="34" charset="0"/>
                <a:cs typeface="Arial" panose="020B0604020202020204" pitchFamily="34" charset="0"/>
              </a:rPr>
              <a:t>Discuss (3 mins)</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What do you think of when you hear the word construction?</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Come up with your 3 main thoughts and share them with the class.</a:t>
            </a:r>
          </a:p>
        </p:txBody>
      </p:sp>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0" name="Shape 114">
            <a:extLst>
              <a:ext uri="{FF2B5EF4-FFF2-40B4-BE49-F238E27FC236}">
                <a16:creationId xmlns:a16="http://schemas.microsoft.com/office/drawing/2014/main" id="{54BBB897-6600-408F-9155-9E3B94A6DBF8}"/>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Careers in Construction </a:t>
            </a:r>
          </a:p>
        </p:txBody>
      </p:sp>
      <p:sp>
        <p:nvSpPr>
          <p:cNvPr id="11" name="Pentagon 20">
            <a:extLst>
              <a:ext uri="{FF2B5EF4-FFF2-40B4-BE49-F238E27FC236}">
                <a16:creationId xmlns:a16="http://schemas.microsoft.com/office/drawing/2014/main" id="{C7C5AA0A-FB78-487A-AF15-FAE6B7730817}"/>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p>
        </p:txBody>
      </p:sp>
      <p:sp>
        <p:nvSpPr>
          <p:cNvPr id="2" name="TextBox 1">
            <a:extLst>
              <a:ext uri="{FF2B5EF4-FFF2-40B4-BE49-F238E27FC236}">
                <a16:creationId xmlns:a16="http://schemas.microsoft.com/office/drawing/2014/main" id="{28965A8D-5F3A-0BE5-822F-C1968A7EAE65}"/>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2022</a:t>
            </a:r>
          </a:p>
        </p:txBody>
      </p:sp>
    </p:spTree>
    <p:extLst>
      <p:ext uri="{BB962C8B-B14F-4D97-AF65-F5344CB8AC3E}">
        <p14:creationId xmlns:p14="http://schemas.microsoft.com/office/powerpoint/2010/main" val="261672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4" name="Rectangle: Rounded Corners 23">
            <a:extLst>
              <a:ext uri="{FF2B5EF4-FFF2-40B4-BE49-F238E27FC236}">
                <a16:creationId xmlns:a16="http://schemas.microsoft.com/office/drawing/2014/main" id="{77B25A04-5A34-4DB1-AF6C-AEFEDF32EC8D}"/>
              </a:ext>
            </a:extLst>
          </p:cNvPr>
          <p:cNvSpPr/>
          <p:nvPr/>
        </p:nvSpPr>
        <p:spPr>
          <a:xfrm>
            <a:off x="227744" y="1011223"/>
            <a:ext cx="8533021" cy="523221"/>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Helvetica Neue" panose="02000503000000020004" pitchFamily="2" charset="0"/>
              </a:rPr>
              <a:t>There are lots of great websites to look at if this is something you are interested in:</a:t>
            </a:r>
          </a:p>
        </p:txBody>
      </p:sp>
      <p:sp>
        <p:nvSpPr>
          <p:cNvPr id="27" name="Shape 114">
            <a:extLst>
              <a:ext uri="{FF2B5EF4-FFF2-40B4-BE49-F238E27FC236}">
                <a16:creationId xmlns:a16="http://schemas.microsoft.com/office/drawing/2014/main" id="{FCD46810-3ED8-42B2-83B0-EEB7183003D9}"/>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Signposting to your future</a:t>
            </a:r>
          </a:p>
        </p:txBody>
      </p:sp>
      <p:sp>
        <p:nvSpPr>
          <p:cNvPr id="28" name="Pentagon 20">
            <a:extLst>
              <a:ext uri="{FF2B5EF4-FFF2-40B4-BE49-F238E27FC236}">
                <a16:creationId xmlns:a16="http://schemas.microsoft.com/office/drawing/2014/main" id="{26746E8E-7FE4-46BF-9C1C-F48CCF730B71}"/>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652E6817-E8A1-F0F5-295B-A979128941AE}"/>
              </a:ext>
            </a:extLst>
          </p:cNvPr>
          <p:cNvSpPr txBox="1"/>
          <p:nvPr/>
        </p:nvSpPr>
        <p:spPr>
          <a:xfrm>
            <a:off x="3090041" y="2057884"/>
            <a:ext cx="5691912" cy="738664"/>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The Royal </a:t>
            </a:r>
            <a:r>
              <a:rPr lang="en-GB" sz="1400" b="1" dirty="0" err="1">
                <a:latin typeface="Arial" panose="020B0604020202020204" pitchFamily="34" charset="0"/>
                <a:cs typeface="Arial" panose="020B0604020202020204" pitchFamily="34" charset="0"/>
              </a:rPr>
              <a:t>Instutute</a:t>
            </a:r>
            <a:r>
              <a:rPr lang="en-GB" sz="1400" b="1" dirty="0">
                <a:latin typeface="Arial" panose="020B0604020202020204" pitchFamily="34" charset="0"/>
                <a:cs typeface="Arial" panose="020B0604020202020204" pitchFamily="34" charset="0"/>
              </a:rPr>
              <a:t> of Chartered Surveyors (RICS) </a:t>
            </a:r>
            <a:r>
              <a:rPr lang="en-GB" sz="1400" b="0" i="0" dirty="0">
                <a:solidFill>
                  <a:srgbClr val="2A2A2A"/>
                </a:solidFill>
                <a:effectLst/>
                <a:latin typeface="Arial" panose="020B0604020202020204" pitchFamily="34" charset="0"/>
              </a:rPr>
              <a:t>promotes and enforces the highest professional standards in the development and management of land, real estate, construction and infrastructure.</a:t>
            </a:r>
            <a:endParaRPr lang="en-GB"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51182A4-304C-4687-8CD4-5277F20017C5}"/>
              </a:ext>
            </a:extLst>
          </p:cNvPr>
          <p:cNvSpPr txBox="1"/>
          <p:nvPr/>
        </p:nvSpPr>
        <p:spPr>
          <a:xfrm>
            <a:off x="227744" y="3257069"/>
            <a:ext cx="6945242"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SISK are </a:t>
            </a:r>
            <a:r>
              <a:rPr lang="en-GB" sz="1400" b="0" i="0" dirty="0">
                <a:effectLst/>
                <a:latin typeface="Arial" panose="020B0604020202020204" pitchFamily="34" charset="0"/>
                <a:cs typeface="Arial" panose="020B0604020202020204" pitchFamily="34" charset="0"/>
              </a:rPr>
              <a:t>leaders in the construction industry </a:t>
            </a:r>
            <a:r>
              <a:rPr lang="en-GB" sz="1400" dirty="0">
                <a:latin typeface="Arial" panose="020B0604020202020204" pitchFamily="34" charset="0"/>
                <a:cs typeface="Arial" panose="020B0604020202020204" pitchFamily="34" charset="0"/>
              </a:rPr>
              <a:t>completing </a:t>
            </a:r>
            <a:r>
              <a:rPr lang="en-GB" sz="1400" b="0" i="0" dirty="0">
                <a:effectLst/>
                <a:latin typeface="Arial" panose="020B0604020202020204" pitchFamily="34" charset="0"/>
                <a:cs typeface="Arial" panose="020B0604020202020204" pitchFamily="34" charset="0"/>
              </a:rPr>
              <a:t>large, complex, multidisciplinary building programmes.  They are committed to sustainability and lasting community legacies.  </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BA5C03A-1047-051F-35E8-15CE1D018A72}"/>
              </a:ext>
            </a:extLst>
          </p:cNvPr>
          <p:cNvSpPr txBox="1"/>
          <p:nvPr/>
        </p:nvSpPr>
        <p:spPr>
          <a:xfrm>
            <a:off x="2698596" y="4240809"/>
            <a:ext cx="6062169" cy="954107"/>
          </a:xfrm>
          <a:prstGeom prst="rect">
            <a:avLst/>
          </a:prstGeom>
          <a:noFill/>
        </p:spPr>
        <p:txBody>
          <a:bodyPr wrap="square" rtlCol="0">
            <a:spAutoFit/>
          </a:bodyPr>
          <a:lstStyle/>
          <a:p>
            <a:r>
              <a:rPr lang="en-GB" sz="1400" b="1" i="0" dirty="0">
                <a:solidFill>
                  <a:srgbClr val="333F48"/>
                </a:solidFill>
                <a:effectLst/>
                <a:latin typeface="Arial" panose="020B0604020202020204" pitchFamily="34" charset="0"/>
                <a:cs typeface="Arial" panose="020B0604020202020204" pitchFamily="34" charset="0"/>
              </a:rPr>
              <a:t>The Royal Institute of British Architects </a:t>
            </a:r>
            <a:r>
              <a:rPr lang="en-GB" sz="1400" b="0" i="0" dirty="0">
                <a:solidFill>
                  <a:srgbClr val="333F48"/>
                </a:solidFill>
                <a:effectLst/>
                <a:latin typeface="Arial" panose="020B0604020202020204" pitchFamily="34" charset="0"/>
                <a:cs typeface="Arial" panose="020B0604020202020204" pitchFamily="34" charset="0"/>
              </a:rPr>
              <a:t>is a global professional membership body driving excellence in architecture. </a:t>
            </a:r>
            <a:r>
              <a:rPr lang="en-GB" sz="1400" dirty="0">
                <a:solidFill>
                  <a:srgbClr val="333F48"/>
                </a:solidFill>
                <a:latin typeface="Arial" panose="020B0604020202020204" pitchFamily="34" charset="0"/>
                <a:cs typeface="Arial" panose="020B0604020202020204" pitchFamily="34" charset="0"/>
              </a:rPr>
              <a:t>They </a:t>
            </a:r>
            <a:r>
              <a:rPr lang="en-GB" sz="1400">
                <a:solidFill>
                  <a:srgbClr val="333F48"/>
                </a:solidFill>
                <a:latin typeface="Arial" panose="020B0604020202020204" pitchFamily="34" charset="0"/>
                <a:cs typeface="Arial" panose="020B0604020202020204" pitchFamily="34" charset="0"/>
              </a:rPr>
              <a:t>work to </a:t>
            </a:r>
            <a:r>
              <a:rPr lang="en-GB" sz="1400" b="0" i="0">
                <a:solidFill>
                  <a:srgbClr val="333F48"/>
                </a:solidFill>
                <a:effectLst/>
                <a:latin typeface="Arial" panose="020B0604020202020204" pitchFamily="34" charset="0"/>
                <a:cs typeface="Arial" panose="020B0604020202020204" pitchFamily="34" charset="0"/>
              </a:rPr>
              <a:t>deliver </a:t>
            </a:r>
            <a:r>
              <a:rPr lang="en-GB" sz="1400" b="0" i="0" dirty="0">
                <a:solidFill>
                  <a:srgbClr val="333F48"/>
                </a:solidFill>
                <a:effectLst/>
                <a:latin typeface="Arial" panose="020B0604020202020204" pitchFamily="34" charset="0"/>
                <a:cs typeface="Arial" panose="020B0604020202020204" pitchFamily="34" charset="0"/>
              </a:rPr>
              <a:t>better buildings and places, stronger communities and a sustainable environment.</a:t>
            </a:r>
            <a:endParaRPr lang="en-GB" sz="1400" dirty="0">
              <a:latin typeface="Arial" panose="020B0604020202020204" pitchFamily="34" charset="0"/>
              <a:cs typeface="Arial" panose="020B0604020202020204" pitchFamily="34" charset="0"/>
            </a:endParaRPr>
          </a:p>
        </p:txBody>
      </p:sp>
      <p:pic>
        <p:nvPicPr>
          <p:cNvPr id="2" name="Graphic 1" descr="Badge Question Mark with solid fill">
            <a:extLst>
              <a:ext uri="{FF2B5EF4-FFF2-40B4-BE49-F238E27FC236}">
                <a16:creationId xmlns:a16="http://schemas.microsoft.com/office/drawing/2014/main" id="{8FD72398-3E81-B91E-96C7-65642224D20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193055"/>
            <a:ext cx="538608" cy="538608"/>
          </a:xfrm>
          <a:prstGeom prst="rect">
            <a:avLst/>
          </a:prstGeom>
        </p:spPr>
      </p:pic>
      <p:pic>
        <p:nvPicPr>
          <p:cNvPr id="3" name="Picture 2">
            <a:extLst>
              <a:ext uri="{FF2B5EF4-FFF2-40B4-BE49-F238E27FC236}">
                <a16:creationId xmlns:a16="http://schemas.microsoft.com/office/drawing/2014/main" id="{5D690F71-9097-F317-FB9C-9863D7D168F6}"/>
              </a:ext>
            </a:extLst>
          </p:cNvPr>
          <p:cNvPicPr>
            <a:picLocks noChangeAspect="1"/>
          </p:cNvPicPr>
          <p:nvPr/>
        </p:nvPicPr>
        <p:blipFill>
          <a:blip r:embed="rId6"/>
          <a:stretch>
            <a:fillRect/>
          </a:stretch>
        </p:blipFill>
        <p:spPr>
          <a:xfrm>
            <a:off x="287317" y="2008118"/>
            <a:ext cx="2632184" cy="959320"/>
          </a:xfrm>
          <a:prstGeom prst="rect">
            <a:avLst/>
          </a:prstGeom>
        </p:spPr>
      </p:pic>
      <p:pic>
        <p:nvPicPr>
          <p:cNvPr id="5" name="Picture 4">
            <a:extLst>
              <a:ext uri="{FF2B5EF4-FFF2-40B4-BE49-F238E27FC236}">
                <a16:creationId xmlns:a16="http://schemas.microsoft.com/office/drawing/2014/main" id="{8BAC07C3-6A47-51D6-C08A-46DBC0EF3F6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03732" y="3037400"/>
            <a:ext cx="1578221" cy="1178002"/>
          </a:xfrm>
          <a:prstGeom prst="rect">
            <a:avLst/>
          </a:prstGeom>
        </p:spPr>
      </p:pic>
      <p:pic>
        <p:nvPicPr>
          <p:cNvPr id="6" name="Picture 5">
            <a:extLst>
              <a:ext uri="{FF2B5EF4-FFF2-40B4-BE49-F238E27FC236}">
                <a16:creationId xmlns:a16="http://schemas.microsoft.com/office/drawing/2014/main" id="{90BA1552-7A2A-1D19-EE15-706F4F6C27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9304" y="3448913"/>
            <a:ext cx="2362284" cy="2362284"/>
          </a:xfrm>
          <a:prstGeom prst="rect">
            <a:avLst/>
          </a:prstGeom>
        </p:spPr>
      </p:pic>
      <p:sp>
        <p:nvSpPr>
          <p:cNvPr id="8" name="TextBox 7">
            <a:extLst>
              <a:ext uri="{FF2B5EF4-FFF2-40B4-BE49-F238E27FC236}">
                <a16:creationId xmlns:a16="http://schemas.microsoft.com/office/drawing/2014/main" id="{012FC8B9-050A-847B-050A-A7332707E4F5}"/>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26691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75688EC0-2FF4-4E81-AAD2-F69E57B64F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4656" y="-266772"/>
            <a:ext cx="3932421" cy="1849190"/>
          </a:xfrm>
          <a:prstGeom prst="rect">
            <a:avLst/>
          </a:prstGeom>
        </p:spPr>
      </p:pic>
      <p:sp>
        <p:nvSpPr>
          <p:cNvPr id="13" name="Title 1">
            <a:extLst>
              <a:ext uri="{FF2B5EF4-FFF2-40B4-BE49-F238E27FC236}">
                <a16:creationId xmlns:a16="http://schemas.microsoft.com/office/drawing/2014/main" id="{0A5032AE-5F45-4DCA-924F-5554C0BB5365}"/>
              </a:ext>
            </a:extLst>
          </p:cNvPr>
          <p:cNvSpPr txBox="1">
            <a:spLocks/>
          </p:cNvSpPr>
          <p:nvPr/>
        </p:nvSpPr>
        <p:spPr>
          <a:xfrm>
            <a:off x="594852" y="3442369"/>
            <a:ext cx="7954296" cy="5299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gn="ctr"/>
            <a:r>
              <a:rPr lang="en-GB" sz="2000" i="1" dirty="0"/>
              <a:t>In association with VotesforSchools and The WOW Show  </a:t>
            </a:r>
            <a:endParaRPr lang="en-GB" i="1" dirty="0"/>
          </a:p>
        </p:txBody>
      </p:sp>
      <p:pic>
        <p:nvPicPr>
          <p:cNvPr id="3" name="Picture 2" descr="A picture containing logo&#10;&#10;Description automatically generated">
            <a:extLst>
              <a:ext uri="{FF2B5EF4-FFF2-40B4-BE49-F238E27FC236}">
                <a16:creationId xmlns:a16="http://schemas.microsoft.com/office/drawing/2014/main" id="{2B927B8F-B6A6-C997-6E05-CF966055B5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0633" y="4862432"/>
            <a:ext cx="5576444" cy="2525486"/>
          </a:xfrm>
          <a:prstGeom prst="rect">
            <a:avLst/>
          </a:prstGeom>
        </p:spPr>
      </p:pic>
      <p:sp>
        <p:nvSpPr>
          <p:cNvPr id="6" name="Title 1">
            <a:extLst>
              <a:ext uri="{FF2B5EF4-FFF2-40B4-BE49-F238E27FC236}">
                <a16:creationId xmlns:a16="http://schemas.microsoft.com/office/drawing/2014/main" id="{995D2C31-8821-C461-F9FA-EDCE059CBAC9}"/>
              </a:ext>
            </a:extLst>
          </p:cNvPr>
          <p:cNvSpPr txBox="1">
            <a:spLocks/>
          </p:cNvSpPr>
          <p:nvPr/>
        </p:nvSpPr>
        <p:spPr>
          <a:xfrm>
            <a:off x="594852" y="1887206"/>
            <a:ext cx="7954296" cy="1543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gn="ctr"/>
            <a:r>
              <a:rPr lang="en-GB" sz="5300"/>
              <a:t>What’s in a building?</a:t>
            </a:r>
            <a:br>
              <a:rPr lang="en-GB"/>
            </a:br>
            <a:r>
              <a:rPr lang="en-GB"/>
              <a:t>Jobs you didn’t know existed</a:t>
            </a:r>
            <a:endParaRPr lang="en-GB" dirty="0"/>
          </a:p>
        </p:txBody>
      </p:sp>
      <p:sp>
        <p:nvSpPr>
          <p:cNvPr id="2" name="TextBox 1">
            <a:extLst>
              <a:ext uri="{FF2B5EF4-FFF2-40B4-BE49-F238E27FC236}">
                <a16:creationId xmlns:a16="http://schemas.microsoft.com/office/drawing/2014/main" id="{839AA64C-BDC8-1188-1F50-6342C870E4E4}"/>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20479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BAAB7B38-3FFB-AE01-8F1F-B19F968651B6}"/>
              </a:ext>
            </a:extLst>
          </p:cNvPr>
          <p:cNvPicPr>
            <a:picLocks noChangeAspect="1"/>
          </p:cNvPicPr>
          <p:nvPr/>
        </p:nvPicPr>
        <p:blipFill rotWithShape="1">
          <a:blip r:embed="rId4"/>
          <a:srcRect l="9737" r="5732"/>
          <a:stretch/>
        </p:blipFill>
        <p:spPr>
          <a:xfrm>
            <a:off x="-17285" y="887605"/>
            <a:ext cx="9161286" cy="5970395"/>
          </a:xfrm>
          <a:prstGeom prst="rect">
            <a:avLst/>
          </a:prstGeom>
        </p:spPr>
      </p:pic>
      <p:sp>
        <p:nvSpPr>
          <p:cNvPr id="7" name="Rectangle: Rounded Corners 6">
            <a:extLst>
              <a:ext uri="{FF2B5EF4-FFF2-40B4-BE49-F238E27FC236}">
                <a16:creationId xmlns:a16="http://schemas.microsoft.com/office/drawing/2014/main" id="{8EEC4A44-AF48-4A5A-8354-BE201D4B9912}"/>
              </a:ext>
            </a:extLst>
          </p:cNvPr>
          <p:cNvSpPr/>
          <p:nvPr/>
        </p:nvSpPr>
        <p:spPr>
          <a:xfrm>
            <a:off x="1083129" y="5749159"/>
            <a:ext cx="6977742" cy="843612"/>
          </a:xfrm>
          <a:prstGeom prst="roundRect">
            <a:avLst/>
          </a:prstGeom>
          <a:solidFill>
            <a:srgbClr val="F28521"/>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Arial" panose="020B0604020202020204" pitchFamily="34" charset="0"/>
                <a:cs typeface="Arial" panose="020B0604020202020204" pitchFamily="34" charset="0"/>
              </a:rPr>
              <a:t>Activity (10 mins)</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Click on the image to watch the film and think about the varied careers available in construction</a:t>
            </a:r>
            <a:r>
              <a:rPr lang="en-GB" sz="1600" b="1" dirty="0">
                <a:solidFill>
                  <a:schemeClr val="tx1">
                    <a:lumMod val="95000"/>
                    <a:lumOff val="5000"/>
                  </a:schemeClr>
                </a:solidFill>
                <a:latin typeface="Arial" panose="020B0604020202020204" pitchFamily="34" charset="0"/>
                <a:cs typeface="Arial" panose="020B0604020202020204" pitchFamily="34" charset="0"/>
              </a:rPr>
              <a:t>.</a:t>
            </a:r>
          </a:p>
        </p:txBody>
      </p:sp>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0" name="Shape 114">
            <a:extLst>
              <a:ext uri="{FF2B5EF4-FFF2-40B4-BE49-F238E27FC236}">
                <a16:creationId xmlns:a16="http://schemas.microsoft.com/office/drawing/2014/main" id="{54BBB897-6600-408F-9155-9E3B94A6DBF8}"/>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Careers in Construction </a:t>
            </a:r>
          </a:p>
        </p:txBody>
      </p:sp>
      <p:sp>
        <p:nvSpPr>
          <p:cNvPr id="11" name="Pentagon 20">
            <a:extLst>
              <a:ext uri="{FF2B5EF4-FFF2-40B4-BE49-F238E27FC236}">
                <a16:creationId xmlns:a16="http://schemas.microsoft.com/office/drawing/2014/main" id="{C7C5AA0A-FB78-487A-AF15-FAE6B7730817}"/>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p>
        </p:txBody>
      </p:sp>
      <p:sp>
        <p:nvSpPr>
          <p:cNvPr id="3" name="Rectangle: Rounded Corners 2">
            <a:hlinkClick r:id="rId3"/>
            <a:extLst>
              <a:ext uri="{FF2B5EF4-FFF2-40B4-BE49-F238E27FC236}">
                <a16:creationId xmlns:a16="http://schemas.microsoft.com/office/drawing/2014/main" id="{591590F5-F93E-1B9E-AD4B-370DFFDB842C}"/>
              </a:ext>
            </a:extLst>
          </p:cNvPr>
          <p:cNvSpPr/>
          <p:nvPr/>
        </p:nvSpPr>
        <p:spPr>
          <a:xfrm>
            <a:off x="8224041" y="967858"/>
            <a:ext cx="721461" cy="534417"/>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0:00-8:38</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EA9DB5AA-76C0-802D-EE2C-9EB00D8716E0}"/>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122642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6" name="Rectangle: Rounded Corners 15">
            <a:extLst>
              <a:ext uri="{FF2B5EF4-FFF2-40B4-BE49-F238E27FC236}">
                <a16:creationId xmlns:a16="http://schemas.microsoft.com/office/drawing/2014/main" id="{D1DFB5EB-95A0-4A61-B600-2CA507C795C7}"/>
              </a:ext>
            </a:extLst>
          </p:cNvPr>
          <p:cNvSpPr/>
          <p:nvPr/>
        </p:nvSpPr>
        <p:spPr>
          <a:xfrm>
            <a:off x="362047" y="2591978"/>
            <a:ext cx="3981354" cy="1287321"/>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There are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so many roles available in construction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from Accountant to Wood machinist, and everything in between.  </a:t>
            </a:r>
          </a:p>
        </p:txBody>
      </p:sp>
      <p:sp>
        <p:nvSpPr>
          <p:cNvPr id="17" name="Rectangle: Rounded Corners 16">
            <a:extLst>
              <a:ext uri="{FF2B5EF4-FFF2-40B4-BE49-F238E27FC236}">
                <a16:creationId xmlns:a16="http://schemas.microsoft.com/office/drawing/2014/main" id="{10BA375E-3337-430B-8A9C-E44B2E9726A8}"/>
              </a:ext>
            </a:extLst>
          </p:cNvPr>
          <p:cNvSpPr/>
          <p:nvPr/>
        </p:nvSpPr>
        <p:spPr>
          <a:xfrm>
            <a:off x="4800600" y="2423084"/>
            <a:ext cx="3981354" cy="1698171"/>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dirty="0">
                <a:solidFill>
                  <a:schemeClr val="tx1"/>
                </a:solidFill>
                <a:effectLst/>
                <a:latin typeface="Arial" panose="020B0604020202020204" pitchFamily="34" charset="0"/>
                <a:cs typeface="Arial" panose="020B0604020202020204" pitchFamily="34" charset="0"/>
              </a:rPr>
              <a:t>Construction </a:t>
            </a:r>
            <a:r>
              <a:rPr lang="en-GB" sz="1600" i="0" dirty="0">
                <a:solidFill>
                  <a:schemeClr val="tx1"/>
                </a:solidFill>
                <a:effectLst/>
                <a:latin typeface="Arial" panose="020B0604020202020204" pitchFamily="34" charset="0"/>
                <a:cs typeface="Arial" panose="020B0604020202020204" pitchFamily="34" charset="0"/>
              </a:rPr>
              <a:t>employs around </a:t>
            </a:r>
            <a:r>
              <a:rPr lang="en-GB" sz="1600" b="1" i="0" dirty="0">
                <a:solidFill>
                  <a:schemeClr val="tx1"/>
                </a:solidFill>
                <a:effectLst/>
                <a:latin typeface="Arial" panose="020B0604020202020204" pitchFamily="34" charset="0"/>
                <a:cs typeface="Arial" panose="020B0604020202020204" pitchFamily="34" charset="0"/>
              </a:rPr>
              <a:t>3.1 million people, </a:t>
            </a:r>
            <a:r>
              <a:rPr lang="en-GB" sz="1600" i="0" dirty="0">
                <a:solidFill>
                  <a:schemeClr val="tx1"/>
                </a:solidFill>
                <a:effectLst/>
                <a:latin typeface="Arial" panose="020B0604020202020204" pitchFamily="34" charset="0"/>
                <a:cs typeface="Arial" panose="020B0604020202020204" pitchFamily="34" charset="0"/>
              </a:rPr>
              <a:t>which is around </a:t>
            </a:r>
            <a:r>
              <a:rPr lang="en-GB" sz="1600" b="1" i="0" dirty="0">
                <a:solidFill>
                  <a:schemeClr val="tx1"/>
                </a:solidFill>
                <a:effectLst/>
                <a:latin typeface="Arial" panose="020B0604020202020204" pitchFamily="34" charset="0"/>
                <a:cs typeface="Arial" panose="020B0604020202020204" pitchFamily="34" charset="0"/>
              </a:rPr>
              <a:t>9% of the UK workforce. </a:t>
            </a:r>
            <a:r>
              <a:rPr lang="en-GB" sz="1600" dirty="0">
                <a:solidFill>
                  <a:schemeClr val="tx1"/>
                </a:solidFill>
                <a:latin typeface="Arial" panose="020B0604020202020204" pitchFamily="34" charset="0"/>
                <a:cs typeface="Arial" panose="020B0604020202020204" pitchFamily="34" charset="0"/>
              </a:rPr>
              <a:t>See if there are any that you think would </a:t>
            </a:r>
            <a:r>
              <a:rPr lang="en-GB" sz="1600" b="1" dirty="0">
                <a:solidFill>
                  <a:schemeClr val="tx1"/>
                </a:solidFill>
                <a:latin typeface="Arial" panose="020B0604020202020204" pitchFamily="34" charset="0"/>
                <a:cs typeface="Arial" panose="020B0604020202020204" pitchFamily="34" charset="0"/>
              </a:rPr>
              <a:t>suit you and your future.</a:t>
            </a:r>
          </a:p>
        </p:txBody>
      </p:sp>
      <p:sp>
        <p:nvSpPr>
          <p:cNvPr id="13" name="Rectangle: Rounded Corners 12">
            <a:extLst>
              <a:ext uri="{FF2B5EF4-FFF2-40B4-BE49-F238E27FC236}">
                <a16:creationId xmlns:a16="http://schemas.microsoft.com/office/drawing/2014/main" id="{FB201664-E9E5-4836-AD42-B945A113995E}"/>
              </a:ext>
            </a:extLst>
          </p:cNvPr>
          <p:cNvSpPr/>
          <p:nvPr/>
        </p:nvSpPr>
        <p:spPr>
          <a:xfrm>
            <a:off x="1607051" y="967847"/>
            <a:ext cx="5929897" cy="1084978"/>
          </a:xfrm>
          <a:prstGeom prst="roundRect">
            <a:avLst/>
          </a:prstGeom>
          <a:solidFill>
            <a:srgbClr val="F28521"/>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Arial" panose="020B0604020202020204" pitchFamily="34" charset="0"/>
                <a:cs typeface="Arial" panose="020B0604020202020204" pitchFamily="34" charset="0"/>
              </a:rPr>
              <a:t>Activity (2 mins)</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As a group, discuss what you thought about the roles you saw in the film. Then click on the image below to watch the short film from Go Construct to see the 170 plus roles available.  </a:t>
            </a:r>
          </a:p>
        </p:txBody>
      </p:sp>
      <p:sp>
        <p:nvSpPr>
          <p:cNvPr id="2" name="Shape 114">
            <a:extLst>
              <a:ext uri="{FF2B5EF4-FFF2-40B4-BE49-F238E27FC236}">
                <a16:creationId xmlns:a16="http://schemas.microsoft.com/office/drawing/2014/main" id="{72C90D54-28C4-5498-A871-1D878BCA9516}"/>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Careers in Construction </a:t>
            </a:r>
          </a:p>
        </p:txBody>
      </p:sp>
      <p:sp>
        <p:nvSpPr>
          <p:cNvPr id="4" name="Pentagon 20">
            <a:extLst>
              <a:ext uri="{FF2B5EF4-FFF2-40B4-BE49-F238E27FC236}">
                <a16:creationId xmlns:a16="http://schemas.microsoft.com/office/drawing/2014/main" id="{EA0B0551-0AEB-0224-5CEA-E31B09265CEC}"/>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p>
        </p:txBody>
      </p:sp>
      <p:pic>
        <p:nvPicPr>
          <p:cNvPr id="6" name="Picture 5">
            <a:hlinkClick r:id="rId4"/>
            <a:extLst>
              <a:ext uri="{FF2B5EF4-FFF2-40B4-BE49-F238E27FC236}">
                <a16:creationId xmlns:a16="http://schemas.microsoft.com/office/drawing/2014/main" id="{EE4E17A5-15B0-1A82-25D4-3B1FC3A316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62" t="25418" b="23351"/>
          <a:stretch/>
        </p:blipFill>
        <p:spPr>
          <a:xfrm>
            <a:off x="190500" y="4699822"/>
            <a:ext cx="8763000" cy="1698172"/>
          </a:xfrm>
          <a:prstGeom prst="rect">
            <a:avLst/>
          </a:prstGeom>
        </p:spPr>
      </p:pic>
      <p:sp>
        <p:nvSpPr>
          <p:cNvPr id="7" name="Rectangle: Rounded Corners 6">
            <a:hlinkClick r:id="rId4"/>
            <a:extLst>
              <a:ext uri="{FF2B5EF4-FFF2-40B4-BE49-F238E27FC236}">
                <a16:creationId xmlns:a16="http://schemas.microsoft.com/office/drawing/2014/main" id="{EC3AE28D-4B90-F27A-46CB-CDD1D51C595E}"/>
              </a:ext>
            </a:extLst>
          </p:cNvPr>
          <p:cNvSpPr/>
          <p:nvPr/>
        </p:nvSpPr>
        <p:spPr>
          <a:xfrm>
            <a:off x="115139" y="4612622"/>
            <a:ext cx="721461" cy="534417"/>
          </a:xfrm>
          <a:prstGeom prst="roundRect">
            <a:avLst/>
          </a:prstGeom>
          <a:solidFill>
            <a:schemeClr val="accent5"/>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0:00-1:46</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2E586A79-A7F0-E5D1-65EB-7950D2E5AC89}"/>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7469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C7286F-C453-999A-2604-46B712F0D9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62387"/>
            <a:ext cx="5278649" cy="2862018"/>
          </a:xfrm>
          <a:prstGeom prst="rect">
            <a:avLst/>
          </a:prstGeom>
        </p:spPr>
      </p:pic>
      <p:pic>
        <p:nvPicPr>
          <p:cNvPr id="6" name="Picture 5">
            <a:extLst>
              <a:ext uri="{FF2B5EF4-FFF2-40B4-BE49-F238E27FC236}">
                <a16:creationId xmlns:a16="http://schemas.microsoft.com/office/drawing/2014/main" id="{60105A7F-199E-3635-7F38-334FE22F56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68" y="3812136"/>
            <a:ext cx="5033557" cy="3045863"/>
          </a:xfrm>
          <a:prstGeom prst="rect">
            <a:avLst/>
          </a:prstGeom>
        </p:spPr>
      </p:pic>
      <p:pic>
        <p:nvPicPr>
          <p:cNvPr id="8" name="Picture 7">
            <a:extLst>
              <a:ext uri="{FF2B5EF4-FFF2-40B4-BE49-F238E27FC236}">
                <a16:creationId xmlns:a16="http://schemas.microsoft.com/office/drawing/2014/main" id="{6B1F4BC7-3FA2-6560-6B06-408DD5DB95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8356"/>
          <a:stretch/>
        </p:blipFill>
        <p:spPr>
          <a:xfrm>
            <a:off x="4316562" y="3702062"/>
            <a:ext cx="4813737" cy="3155938"/>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17" name="Rectangle: Rounded Corners 16">
            <a:extLst>
              <a:ext uri="{FF2B5EF4-FFF2-40B4-BE49-F238E27FC236}">
                <a16:creationId xmlns:a16="http://schemas.microsoft.com/office/drawing/2014/main" id="{10BA375E-3337-430B-8A9C-E44B2E9726A8}"/>
              </a:ext>
            </a:extLst>
          </p:cNvPr>
          <p:cNvSpPr/>
          <p:nvPr/>
        </p:nvSpPr>
        <p:spPr>
          <a:xfrm>
            <a:off x="4813737" y="2846554"/>
            <a:ext cx="4024835" cy="977851"/>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Whether you are interested in the environment, planning, design or the actual build, there could well be something for you!</a:t>
            </a:r>
          </a:p>
        </p:txBody>
      </p:sp>
      <p:sp>
        <p:nvSpPr>
          <p:cNvPr id="13" name="Rectangle: Rounded Corners 12">
            <a:extLst>
              <a:ext uri="{FF2B5EF4-FFF2-40B4-BE49-F238E27FC236}">
                <a16:creationId xmlns:a16="http://schemas.microsoft.com/office/drawing/2014/main" id="{FB201664-E9E5-4836-AD42-B945A113995E}"/>
              </a:ext>
            </a:extLst>
          </p:cNvPr>
          <p:cNvSpPr/>
          <p:nvPr/>
        </p:nvSpPr>
        <p:spPr>
          <a:xfrm>
            <a:off x="2002743" y="5258100"/>
            <a:ext cx="5092119" cy="1201183"/>
          </a:xfrm>
          <a:prstGeom prst="roundRect">
            <a:avLst/>
          </a:prstGeom>
          <a:solidFill>
            <a:srgbClr val="F28521"/>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Arial" panose="020B0604020202020204" pitchFamily="34" charset="0"/>
                <a:cs typeface="Arial" panose="020B0604020202020204" pitchFamily="34" charset="0"/>
              </a:rPr>
              <a:t>Activity (2 mins)</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A quick show of hands, raise your hand if there are any careers that you have seen that would interest you. Did any of the careers surprise you?</a:t>
            </a:r>
          </a:p>
        </p:txBody>
      </p:sp>
      <p:sp>
        <p:nvSpPr>
          <p:cNvPr id="2" name="Shape 114">
            <a:extLst>
              <a:ext uri="{FF2B5EF4-FFF2-40B4-BE49-F238E27FC236}">
                <a16:creationId xmlns:a16="http://schemas.microsoft.com/office/drawing/2014/main" id="{72C90D54-28C4-5498-A871-1D878BCA9516}"/>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Careers in Construction </a:t>
            </a:r>
          </a:p>
        </p:txBody>
      </p:sp>
      <p:sp>
        <p:nvSpPr>
          <p:cNvPr id="4" name="Pentagon 20">
            <a:extLst>
              <a:ext uri="{FF2B5EF4-FFF2-40B4-BE49-F238E27FC236}">
                <a16:creationId xmlns:a16="http://schemas.microsoft.com/office/drawing/2014/main" id="{EA0B0551-0AEB-0224-5CEA-E31B09265CEC}"/>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p>
        </p:txBody>
      </p:sp>
      <p:pic>
        <p:nvPicPr>
          <p:cNvPr id="11" name="Picture 10">
            <a:extLst>
              <a:ext uri="{FF2B5EF4-FFF2-40B4-BE49-F238E27FC236}">
                <a16:creationId xmlns:a16="http://schemas.microsoft.com/office/drawing/2014/main" id="{4D163FE8-0E22-1048-25D4-56F407D9EB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30263" y="950119"/>
            <a:ext cx="4813736" cy="2862018"/>
          </a:xfrm>
          <a:prstGeom prst="rect">
            <a:avLst/>
          </a:prstGeom>
        </p:spPr>
      </p:pic>
      <p:sp>
        <p:nvSpPr>
          <p:cNvPr id="16" name="Rectangle: Rounded Corners 15">
            <a:extLst>
              <a:ext uri="{FF2B5EF4-FFF2-40B4-BE49-F238E27FC236}">
                <a16:creationId xmlns:a16="http://schemas.microsoft.com/office/drawing/2014/main" id="{D1DFB5EB-95A0-4A61-B600-2CA507C795C7}"/>
              </a:ext>
            </a:extLst>
          </p:cNvPr>
          <p:cNvSpPr/>
          <p:nvPr/>
        </p:nvSpPr>
        <p:spPr>
          <a:xfrm>
            <a:off x="305428" y="2858822"/>
            <a:ext cx="5223771" cy="953314"/>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As you have heard construction has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so many different opportunities </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for lots of different careers.  </a:t>
            </a:r>
          </a:p>
        </p:txBody>
      </p:sp>
      <p:sp>
        <p:nvSpPr>
          <p:cNvPr id="5" name="TextBox 4">
            <a:extLst>
              <a:ext uri="{FF2B5EF4-FFF2-40B4-BE49-F238E27FC236}">
                <a16:creationId xmlns:a16="http://schemas.microsoft.com/office/drawing/2014/main" id="{CB24B36B-8DD4-78C0-2607-5F343453862C}"/>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107481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26" name="Rectangle: Rounded Corners 25">
            <a:extLst>
              <a:ext uri="{FF2B5EF4-FFF2-40B4-BE49-F238E27FC236}">
                <a16:creationId xmlns:a16="http://schemas.microsoft.com/office/drawing/2014/main" id="{5DE6EE74-273F-4063-A55D-E3C422CB6211}"/>
              </a:ext>
            </a:extLst>
          </p:cNvPr>
          <p:cNvSpPr/>
          <p:nvPr/>
        </p:nvSpPr>
        <p:spPr>
          <a:xfrm>
            <a:off x="617034" y="1022379"/>
            <a:ext cx="7768338" cy="877734"/>
          </a:xfrm>
          <a:prstGeom prst="roundRect">
            <a:avLst/>
          </a:prstGeom>
          <a:solidFill>
            <a:srgbClr val="F28521"/>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Arial" panose="020B0604020202020204" pitchFamily="34" charset="0"/>
                <a:cs typeface="Arial" panose="020B0604020202020204" pitchFamily="34" charset="0"/>
              </a:rPr>
              <a:t>Discuss (2 mins)</a:t>
            </a:r>
          </a:p>
          <a:p>
            <a:pPr algn="ctr"/>
            <a:r>
              <a:rPr lang="en-GB" sz="1600" dirty="0">
                <a:solidFill>
                  <a:schemeClr val="tx1">
                    <a:lumMod val="95000"/>
                    <a:lumOff val="5000"/>
                  </a:schemeClr>
                </a:solidFill>
                <a:latin typeface="Arial" panose="020B0604020202020204" pitchFamily="34" charset="0"/>
                <a:cs typeface="Arial" panose="020B0604020202020204" pitchFamily="34" charset="0"/>
              </a:rPr>
              <a:t>Which routes can you think of to enter a career in the construction industry?</a:t>
            </a:r>
          </a:p>
        </p:txBody>
      </p:sp>
      <p:sp>
        <p:nvSpPr>
          <p:cNvPr id="31" name="Shape 114">
            <a:extLst>
              <a:ext uri="{FF2B5EF4-FFF2-40B4-BE49-F238E27FC236}">
                <a16:creationId xmlns:a16="http://schemas.microsoft.com/office/drawing/2014/main" id="{DC2E6153-3DBD-41BA-8C18-7A075A29E076}"/>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Routes into construction</a:t>
            </a:r>
          </a:p>
        </p:txBody>
      </p:sp>
      <p:sp>
        <p:nvSpPr>
          <p:cNvPr id="32" name="Pentagon 20">
            <a:extLst>
              <a:ext uri="{FF2B5EF4-FFF2-40B4-BE49-F238E27FC236}">
                <a16:creationId xmlns:a16="http://schemas.microsoft.com/office/drawing/2014/main" id="{828AD4F5-2978-4D5D-9A54-59DEF0F17CEC}"/>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36" name="Rectangle: Rounded Corners 35">
            <a:extLst>
              <a:ext uri="{FF2B5EF4-FFF2-40B4-BE49-F238E27FC236}">
                <a16:creationId xmlns:a16="http://schemas.microsoft.com/office/drawing/2014/main" id="{54D742BC-E781-406C-B118-21C2574FB588}"/>
              </a:ext>
            </a:extLst>
          </p:cNvPr>
          <p:cNvSpPr/>
          <p:nvPr/>
        </p:nvSpPr>
        <p:spPr>
          <a:xfrm>
            <a:off x="4834670" y="2356788"/>
            <a:ext cx="3550703" cy="1686208"/>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hlinkClick r:id="rId4"/>
              </a:rPr>
              <a:t>Work experience </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a:p>
            <a:pPr algn="ctr"/>
            <a:r>
              <a:rPr lang="en-GB" sz="1600" dirty="0">
                <a:solidFill>
                  <a:schemeClr val="tx1"/>
                </a:solidFill>
                <a:latin typeface="Arial" panose="020B0604020202020204" pitchFamily="34" charset="0"/>
                <a:cs typeface="Arial" panose="020B0604020202020204" pitchFamily="34" charset="0"/>
              </a:rPr>
              <a:t>This can help you get a feel for a job you’re interested in and will improve your CV, making you more employable.</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BC900491-4A9F-4A71-9877-40939AE912AB}"/>
              </a:ext>
            </a:extLst>
          </p:cNvPr>
          <p:cNvSpPr/>
          <p:nvPr/>
        </p:nvSpPr>
        <p:spPr>
          <a:xfrm>
            <a:off x="628226" y="4499671"/>
            <a:ext cx="3528318" cy="1686209"/>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hlinkClick r:id="rId5"/>
              </a:rPr>
              <a:t>College courses</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a:p>
            <a:pPr algn="ctr"/>
            <a:r>
              <a:rPr lang="en-GB" sz="1600" dirty="0">
                <a:solidFill>
                  <a:schemeClr val="tx1"/>
                </a:solidFill>
                <a:latin typeface="Arial" panose="020B0604020202020204" pitchFamily="34" charset="0"/>
                <a:cs typeface="Arial" panose="020B0604020202020204" pitchFamily="34" charset="0"/>
              </a:rPr>
              <a:t>Courses are available, such as bricklaying, carpentry and joinery, civil engineering, heritage skills and technician trades.</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42" name="Rectangle: Rounded Corners 41">
            <a:extLst>
              <a:ext uri="{FF2B5EF4-FFF2-40B4-BE49-F238E27FC236}">
                <a16:creationId xmlns:a16="http://schemas.microsoft.com/office/drawing/2014/main" id="{5A28B73D-475A-48B8-8E7D-3130883B0175}"/>
              </a:ext>
            </a:extLst>
          </p:cNvPr>
          <p:cNvSpPr/>
          <p:nvPr/>
        </p:nvSpPr>
        <p:spPr>
          <a:xfrm>
            <a:off x="617034" y="2356788"/>
            <a:ext cx="3550703" cy="1686208"/>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hlinkClick r:id="rId6"/>
              </a:rPr>
              <a:t>Apprenticeships</a:t>
            </a: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 </a:t>
            </a:r>
          </a:p>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There are 100s of apprenticeships where you can earn money while you learn.  </a:t>
            </a:r>
          </a:p>
        </p:txBody>
      </p:sp>
      <p:sp>
        <p:nvSpPr>
          <p:cNvPr id="43" name="Rectangle: Rounded Corners 42">
            <a:extLst>
              <a:ext uri="{FF2B5EF4-FFF2-40B4-BE49-F238E27FC236}">
                <a16:creationId xmlns:a16="http://schemas.microsoft.com/office/drawing/2014/main" id="{EE612AD1-93A0-469B-BBD5-3510261D0C53}"/>
              </a:ext>
            </a:extLst>
          </p:cNvPr>
          <p:cNvSpPr/>
          <p:nvPr/>
        </p:nvSpPr>
        <p:spPr>
          <a:xfrm>
            <a:off x="4771501" y="4499671"/>
            <a:ext cx="3613872" cy="1686208"/>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hlinkClick r:id="rId7"/>
              </a:rPr>
              <a:t>University degree</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a:p>
            <a:pPr algn="ctr"/>
            <a:r>
              <a:rPr lang="en-GB" sz="1600" dirty="0">
                <a:solidFill>
                  <a:schemeClr val="tx1"/>
                </a:solidFill>
                <a:latin typeface="Arial" panose="020B0604020202020204" pitchFamily="34" charset="0"/>
                <a:cs typeface="Arial" panose="020B0604020202020204" pitchFamily="34" charset="0"/>
              </a:rPr>
              <a:t>At university, you’ll have a chance to focus on a specific subject and study with experts in your field.</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3" name="TextBox 2">
            <a:extLst>
              <a:ext uri="{FF2B5EF4-FFF2-40B4-BE49-F238E27FC236}">
                <a16:creationId xmlns:a16="http://schemas.microsoft.com/office/drawing/2014/main" id="{B6922DE7-E9D6-2E91-3805-961C5B214930}"/>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393884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416C4-6114-FA83-21E8-28FCA4E0A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67624"/>
            <a:ext cx="9144000" cy="6096000"/>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31" name="Shape 114">
            <a:extLst>
              <a:ext uri="{FF2B5EF4-FFF2-40B4-BE49-F238E27FC236}">
                <a16:creationId xmlns:a16="http://schemas.microsoft.com/office/drawing/2014/main" id="{DC2E6153-3DBD-41BA-8C18-7A075A29E076}"/>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2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Routes into construction - Apprenticeships</a:t>
            </a:r>
          </a:p>
        </p:txBody>
      </p:sp>
      <p:sp>
        <p:nvSpPr>
          <p:cNvPr id="32" name="Pentagon 20">
            <a:extLst>
              <a:ext uri="{FF2B5EF4-FFF2-40B4-BE49-F238E27FC236}">
                <a16:creationId xmlns:a16="http://schemas.microsoft.com/office/drawing/2014/main" id="{828AD4F5-2978-4D5D-9A54-59DEF0F17CEC}"/>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36" name="Rectangle: Rounded Corners 35">
            <a:extLst>
              <a:ext uri="{FF2B5EF4-FFF2-40B4-BE49-F238E27FC236}">
                <a16:creationId xmlns:a16="http://schemas.microsoft.com/office/drawing/2014/main" id="{54D742BC-E781-406C-B118-21C2574FB588}"/>
              </a:ext>
            </a:extLst>
          </p:cNvPr>
          <p:cNvSpPr/>
          <p:nvPr/>
        </p:nvSpPr>
        <p:spPr>
          <a:xfrm>
            <a:off x="772962" y="4214648"/>
            <a:ext cx="3550703" cy="2011985"/>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Your employer will give you </a:t>
            </a:r>
            <a:r>
              <a:rPr lang="en-GB" sz="1600" b="1" dirty="0">
                <a:solidFill>
                  <a:schemeClr val="tx1"/>
                </a:solidFill>
                <a:latin typeface="Arial" panose="020B0604020202020204" pitchFamily="34" charset="0"/>
                <a:cs typeface="Arial" panose="020B0604020202020204" pitchFamily="34" charset="0"/>
              </a:rPr>
              <a:t>tasks to perform, and a training provider will equip you with the theoretical skills </a:t>
            </a:r>
            <a:r>
              <a:rPr lang="en-GB" sz="1600" dirty="0">
                <a:solidFill>
                  <a:schemeClr val="tx1"/>
                </a:solidFill>
                <a:latin typeface="Arial" panose="020B0604020202020204" pitchFamily="34" charset="0"/>
                <a:cs typeface="Arial" panose="020B0604020202020204" pitchFamily="34" charset="0"/>
              </a:rPr>
              <a:t>to perform those tasks.</a:t>
            </a:r>
          </a:p>
        </p:txBody>
      </p:sp>
      <p:sp>
        <p:nvSpPr>
          <p:cNvPr id="40" name="Rectangle: Rounded Corners 39">
            <a:extLst>
              <a:ext uri="{FF2B5EF4-FFF2-40B4-BE49-F238E27FC236}">
                <a16:creationId xmlns:a16="http://schemas.microsoft.com/office/drawing/2014/main" id="{BC900491-4A9F-4A71-9877-40939AE912AB}"/>
              </a:ext>
            </a:extLst>
          </p:cNvPr>
          <p:cNvSpPr/>
          <p:nvPr/>
        </p:nvSpPr>
        <p:spPr>
          <a:xfrm>
            <a:off x="4781168" y="4214649"/>
            <a:ext cx="3528318" cy="2011985"/>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panose="020B0604020202020204" pitchFamily="34" charset="0"/>
                <a:cs typeface="Arial" panose="020B0604020202020204" pitchFamily="34" charset="0"/>
              </a:rPr>
              <a:t>There are 100's of diverse, rewarding construction apprenticeships to choose from. </a:t>
            </a:r>
            <a:r>
              <a:rPr lang="en-GB" sz="1600" dirty="0">
                <a:solidFill>
                  <a:schemeClr val="tx1"/>
                </a:solidFill>
                <a:latin typeface="Arial" panose="020B0604020202020204" pitchFamily="34" charset="0"/>
                <a:cs typeface="Arial" panose="020B0604020202020204" pitchFamily="34" charset="0"/>
              </a:rPr>
              <a:t>You could be behind a drawing board, developing project management skills, training as a craftsperson and more.</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42" name="Rectangle: Rounded Corners 41">
            <a:extLst>
              <a:ext uri="{FF2B5EF4-FFF2-40B4-BE49-F238E27FC236}">
                <a16:creationId xmlns:a16="http://schemas.microsoft.com/office/drawing/2014/main" id="{5A28B73D-475A-48B8-8E7D-3130883B0175}"/>
              </a:ext>
            </a:extLst>
          </p:cNvPr>
          <p:cNvSpPr/>
          <p:nvPr/>
        </p:nvSpPr>
        <p:spPr>
          <a:xfrm>
            <a:off x="4781168" y="2062542"/>
            <a:ext cx="3550703" cy="1460938"/>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During an apprenticeship, you’ll </a:t>
            </a:r>
            <a:r>
              <a:rPr lang="en-GB" sz="1600" b="1" dirty="0">
                <a:solidFill>
                  <a:schemeClr val="tx1"/>
                </a:solidFill>
                <a:latin typeface="Arial" panose="020B0604020202020204" pitchFamily="34" charset="0"/>
                <a:cs typeface="Arial" panose="020B0604020202020204" pitchFamily="34" charset="0"/>
              </a:rPr>
              <a:t>work with experienced staff and gain qualifications </a:t>
            </a:r>
            <a:r>
              <a:rPr lang="en-GB" sz="1600" dirty="0">
                <a:solidFill>
                  <a:schemeClr val="tx1"/>
                </a:solidFill>
                <a:latin typeface="Arial" panose="020B0604020202020204" pitchFamily="34" charset="0"/>
                <a:cs typeface="Arial" panose="020B0604020202020204" pitchFamily="34" charset="0"/>
              </a:rPr>
              <a:t>by doing practical and academic learning</a:t>
            </a:r>
            <a:r>
              <a:rPr lang="en-GB" sz="1600" b="1" dirty="0">
                <a:solidFill>
                  <a:schemeClr val="tx1"/>
                </a:solidFill>
                <a:latin typeface="Arial" panose="020B0604020202020204" pitchFamily="34" charset="0"/>
                <a:cs typeface="Arial" panose="020B0604020202020204" pitchFamily="34" charset="0"/>
              </a:rPr>
              <a:t>. </a:t>
            </a:r>
            <a:endParaRPr lang="en-GB" sz="1600" dirty="0">
              <a:solidFill>
                <a:schemeClr val="tx1"/>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EE612AD1-93A0-469B-BBD5-3510261D0C53}"/>
              </a:ext>
            </a:extLst>
          </p:cNvPr>
          <p:cNvSpPr/>
          <p:nvPr/>
        </p:nvSpPr>
        <p:spPr>
          <a:xfrm>
            <a:off x="741378" y="2062542"/>
            <a:ext cx="3613872" cy="1460938"/>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panose="020B0604020202020204" pitchFamily="34" charset="0"/>
                <a:cs typeface="Arial" panose="020B0604020202020204" pitchFamily="34" charset="0"/>
              </a:rPr>
              <a:t>An apprenticeship </a:t>
            </a:r>
            <a:r>
              <a:rPr lang="en-GB" sz="1600" dirty="0">
                <a:solidFill>
                  <a:schemeClr val="tx1"/>
                </a:solidFill>
                <a:latin typeface="Arial" panose="020B0604020202020204" pitchFamily="34" charset="0"/>
                <a:cs typeface="Arial" panose="020B0604020202020204" pitchFamily="34" charset="0"/>
              </a:rPr>
              <a:t>is a job with training and is for anyone aged 16 and over. </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4" name="TextBox 3">
            <a:extLst>
              <a:ext uri="{FF2B5EF4-FFF2-40B4-BE49-F238E27FC236}">
                <a16:creationId xmlns:a16="http://schemas.microsoft.com/office/drawing/2014/main" id="{E3F631AB-9591-DBD2-1EF6-4472C99D0B59}"/>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29409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F6860-BDFF-E5D6-84D2-E195B3923C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85" y="935421"/>
            <a:ext cx="9161285" cy="5922579"/>
          </a:xfrm>
          <a:prstGeom prst="rect">
            <a:avLst/>
          </a:prstGeom>
        </p:spPr>
      </p:pic>
      <p:pic>
        <p:nvPicPr>
          <p:cNvPr id="9" name="Picture 8" descr="Logo&#10;&#10;Description automatically generated">
            <a:extLst>
              <a:ext uri="{FF2B5EF4-FFF2-40B4-BE49-F238E27FC236}">
                <a16:creationId xmlns:a16="http://schemas.microsoft.com/office/drawing/2014/main" id="{4212A622-598F-45CE-AE34-9621CE97E9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5819" y="-138689"/>
            <a:ext cx="2556336" cy="1202097"/>
          </a:xfrm>
          <a:prstGeom prst="rect">
            <a:avLst/>
          </a:prstGeom>
        </p:spPr>
      </p:pic>
      <p:sp>
        <p:nvSpPr>
          <p:cNvPr id="31" name="Shape 114">
            <a:extLst>
              <a:ext uri="{FF2B5EF4-FFF2-40B4-BE49-F238E27FC236}">
                <a16:creationId xmlns:a16="http://schemas.microsoft.com/office/drawing/2014/main" id="{DC2E6153-3DBD-41BA-8C18-7A075A29E076}"/>
              </a:ext>
            </a:extLst>
          </p:cNvPr>
          <p:cNvSpPr/>
          <p:nvPr/>
        </p:nvSpPr>
        <p:spPr>
          <a:xfrm>
            <a:off x="780384" y="196548"/>
            <a:ext cx="8001569" cy="538608"/>
          </a:xfrm>
          <a:prstGeom prst="rect">
            <a:avLst/>
          </a:prstGeom>
          <a:noFill/>
          <a:ln>
            <a:noFill/>
          </a:ln>
        </p:spPr>
        <p:txBody>
          <a:bodyPr lIns="91425" tIns="45700" rIns="91425" bIns="45700" anchor="ctr" anchorCtr="0">
            <a:noAutofit/>
          </a:bodyPr>
          <a:lstStyle/>
          <a:p>
            <a:pPr>
              <a:buSzPct val="25000"/>
            </a:pPr>
            <a:r>
              <a:rPr lang="en-GB" sz="2200" b="1" dirty="0">
                <a:solidFill>
                  <a:schemeClr val="bg1"/>
                </a:solidFill>
                <a:latin typeface="Arial" panose="020B0604020202020204" pitchFamily="34" charset="0"/>
                <a:ea typeface="Helvetica Neue" panose="02000503000000020004" pitchFamily="2" charset="0"/>
                <a:cs typeface="Arial" panose="020B0604020202020204" pitchFamily="34" charset="0"/>
                <a:sym typeface="Lato"/>
              </a:rPr>
              <a:t>Routes into construction - College</a:t>
            </a:r>
          </a:p>
        </p:txBody>
      </p:sp>
      <p:sp>
        <p:nvSpPr>
          <p:cNvPr id="32" name="Pentagon 20">
            <a:extLst>
              <a:ext uri="{FF2B5EF4-FFF2-40B4-BE49-F238E27FC236}">
                <a16:creationId xmlns:a16="http://schemas.microsoft.com/office/drawing/2014/main" id="{828AD4F5-2978-4D5D-9A54-59DEF0F17CEC}"/>
              </a:ext>
            </a:extLst>
          </p:cNvPr>
          <p:cNvSpPr/>
          <p:nvPr/>
        </p:nvSpPr>
        <p:spPr>
          <a:xfrm>
            <a:off x="-17285" y="199516"/>
            <a:ext cx="758663" cy="538608"/>
          </a:xfrm>
          <a:prstGeom prst="homePlate">
            <a:avLst/>
          </a:prstGeom>
          <a:solidFill>
            <a:srgbClr val="262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36" name="Rectangle: Rounded Corners 35">
            <a:extLst>
              <a:ext uri="{FF2B5EF4-FFF2-40B4-BE49-F238E27FC236}">
                <a16:creationId xmlns:a16="http://schemas.microsoft.com/office/drawing/2014/main" id="{54D742BC-E781-406C-B118-21C2574FB588}"/>
              </a:ext>
            </a:extLst>
          </p:cNvPr>
          <p:cNvSpPr/>
          <p:nvPr/>
        </p:nvSpPr>
        <p:spPr>
          <a:xfrm>
            <a:off x="804547" y="4550979"/>
            <a:ext cx="3550703" cy="1675654"/>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Arial" panose="020B0604020202020204" pitchFamily="34" charset="0"/>
                <a:ea typeface="Helvetica Neue" panose="02000503000000020004" pitchFamily="2" charset="0"/>
                <a:cs typeface="Arial" panose="020B0604020202020204" pitchFamily="34" charset="0"/>
              </a:rPr>
              <a:t>Further education is for anyone who has left school. You can go to college to </a:t>
            </a:r>
            <a:r>
              <a:rPr lang="en-GB" sz="1600" b="1">
                <a:solidFill>
                  <a:schemeClr val="tx1"/>
                </a:solidFill>
                <a:latin typeface="Arial" panose="020B0604020202020204" pitchFamily="34" charset="0"/>
                <a:ea typeface="Helvetica Neue" panose="02000503000000020004" pitchFamily="2" charset="0"/>
                <a:cs typeface="Arial" panose="020B0604020202020204" pitchFamily="34" charset="0"/>
              </a:rPr>
              <a:t>continue studying straight after finishing your GCSEs, or at a later stage in life</a:t>
            </a:r>
            <a:r>
              <a:rPr lang="en-GB" sz="1600">
                <a:solidFill>
                  <a:schemeClr val="tx1"/>
                </a:solidFill>
                <a:latin typeface="Arial" panose="020B0604020202020204" pitchFamily="34" charset="0"/>
                <a:ea typeface="Helvetica Neue" panose="02000503000000020004" pitchFamily="2" charset="0"/>
                <a:cs typeface="Arial" panose="020B0604020202020204" pitchFamily="34" charset="0"/>
              </a:rPr>
              <a:t>.  </a:t>
            </a:r>
            <a:endPar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BC900491-4A9F-4A71-9877-40939AE912AB}"/>
              </a:ext>
            </a:extLst>
          </p:cNvPr>
          <p:cNvSpPr/>
          <p:nvPr/>
        </p:nvSpPr>
        <p:spPr>
          <a:xfrm>
            <a:off x="4781168" y="4550980"/>
            <a:ext cx="3528318" cy="1675654"/>
          </a:xfrm>
          <a:prstGeom prst="roundRect">
            <a:avLst/>
          </a:prstGeom>
          <a:solidFill>
            <a:srgbClr val="B6DAF2"/>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There are several colleges or training providers within your local area,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two are featured at the end of the lesson.</a:t>
            </a:r>
            <a:endParaRPr lang="en-GB" sz="1600" b="1" dirty="0">
              <a:solidFill>
                <a:schemeClr val="tx1"/>
              </a:solidFill>
              <a:latin typeface="Arial" panose="020B0604020202020204" pitchFamily="34" charset="0"/>
              <a:cs typeface="Arial" panose="020B0604020202020204" pitchFamily="34" charset="0"/>
            </a:endParaRPr>
          </a:p>
        </p:txBody>
      </p:sp>
      <p:sp>
        <p:nvSpPr>
          <p:cNvPr id="42" name="Rectangle: Rounded Corners 41">
            <a:extLst>
              <a:ext uri="{FF2B5EF4-FFF2-40B4-BE49-F238E27FC236}">
                <a16:creationId xmlns:a16="http://schemas.microsoft.com/office/drawing/2014/main" id="{5A28B73D-475A-48B8-8E7D-3130883B0175}"/>
              </a:ext>
            </a:extLst>
          </p:cNvPr>
          <p:cNvSpPr/>
          <p:nvPr/>
        </p:nvSpPr>
        <p:spPr>
          <a:xfrm>
            <a:off x="4781168" y="1965434"/>
            <a:ext cx="3550703" cy="1555532"/>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Through further education (FE), you can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build technical, vocational or academic skills in a wide variety of subjects.</a:t>
            </a:r>
            <a:endParaRPr lang="en-GB" sz="1600" b="1" dirty="0">
              <a:solidFill>
                <a:schemeClr val="tx1"/>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EE612AD1-93A0-469B-BBD5-3510261D0C53}"/>
              </a:ext>
            </a:extLst>
          </p:cNvPr>
          <p:cNvSpPr/>
          <p:nvPr/>
        </p:nvSpPr>
        <p:spPr>
          <a:xfrm>
            <a:off x="741378" y="1965434"/>
            <a:ext cx="3613872" cy="1555532"/>
          </a:xfrm>
          <a:prstGeom prst="roundRect">
            <a:avLst/>
          </a:prstGeom>
          <a:solidFill>
            <a:srgbClr val="B6DAF2"/>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Helvetica Neue" panose="02000503000000020004" pitchFamily="2" charset="0"/>
                <a:cs typeface="Arial" panose="020B0604020202020204" pitchFamily="34" charset="0"/>
              </a:rPr>
              <a:t>Colleges can prepare you for a </a:t>
            </a:r>
            <a:r>
              <a:rPr lang="en-GB" sz="1600" b="1" dirty="0">
                <a:solidFill>
                  <a:schemeClr val="tx1"/>
                </a:solidFill>
                <a:latin typeface="Arial" panose="020B0604020202020204" pitchFamily="34" charset="0"/>
                <a:ea typeface="Helvetica Neue" panose="02000503000000020004" pitchFamily="2" charset="0"/>
                <a:cs typeface="Arial" panose="020B0604020202020204" pitchFamily="34" charset="0"/>
              </a:rPr>
              <a:t>specific career or higher-level qualifications. </a:t>
            </a:r>
          </a:p>
        </p:txBody>
      </p:sp>
      <p:sp>
        <p:nvSpPr>
          <p:cNvPr id="4" name="TextBox 3">
            <a:extLst>
              <a:ext uri="{FF2B5EF4-FFF2-40B4-BE49-F238E27FC236}">
                <a16:creationId xmlns:a16="http://schemas.microsoft.com/office/drawing/2014/main" id="{E5C64BBD-5E70-BEF0-0C1C-DBF6184C9387}"/>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Arial" panose="020B0604020202020204" pitchFamily="34" charset="0"/>
                <a:ea typeface="Calibri" panose="020F0502020204030204" pitchFamily="34" charset="0"/>
                <a:cs typeface="Arial" panose="020B0604020202020204" pitchFamily="34" charset="0"/>
              </a:rPr>
              <a:t>©VotesforSchools The WOW Show 2023</a:t>
            </a:r>
          </a:p>
        </p:txBody>
      </p:sp>
    </p:spTree>
    <p:extLst>
      <p:ext uri="{BB962C8B-B14F-4D97-AF65-F5344CB8AC3E}">
        <p14:creationId xmlns:p14="http://schemas.microsoft.com/office/powerpoint/2010/main" val="427067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2" grpId="0" animBg="1"/>
    </p:bld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9899</TotalTime>
  <Words>3328</Words>
  <Application>Microsoft Office PowerPoint</Application>
  <PresentationFormat>On-screen Show (4:3)</PresentationFormat>
  <Paragraphs>402</Paragraphs>
  <Slides>31</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Helvetica Neue</vt:lpstr>
      <vt:lpstr>Open Sans</vt:lpstr>
      <vt:lpstr>Office Theme</vt:lpstr>
      <vt:lpstr>What’s in a building? Jobs you didn’t know existed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Jude Hadfield</dc:creator>
  <cp:lastModifiedBy>Lara</cp:lastModifiedBy>
  <cp:revision>94</cp:revision>
  <dcterms:created xsi:type="dcterms:W3CDTF">2021-01-18T09:44:21Z</dcterms:created>
  <dcterms:modified xsi:type="dcterms:W3CDTF">2022-12-16T12:41:13Z</dcterms:modified>
</cp:coreProperties>
</file>