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83" r:id="rId2"/>
    <p:sldId id="272" r:id="rId3"/>
    <p:sldId id="363" r:id="rId4"/>
    <p:sldId id="266" r:id="rId5"/>
    <p:sldId id="345" r:id="rId6"/>
    <p:sldId id="282" r:id="rId7"/>
    <p:sldId id="3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C39F"/>
    <a:srgbClr val="ED7D31"/>
    <a:srgbClr val="262262"/>
    <a:srgbClr val="47BEB3"/>
    <a:srgbClr val="C2D2EC"/>
    <a:srgbClr val="B6DAF2"/>
    <a:srgbClr val="38BEAB"/>
    <a:srgbClr val="CDA385"/>
    <a:srgbClr val="3DBEAD"/>
    <a:srgbClr val="C0D0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99" autoAdjust="0"/>
  </p:normalViewPr>
  <p:slideViewPr>
    <p:cSldViewPr snapToGrid="0">
      <p:cViewPr varScale="1">
        <p:scale>
          <a:sx n="69" d="100"/>
          <a:sy n="69" d="100"/>
        </p:scale>
        <p:origin x="17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37E32-F93B-4BB2-8776-7FC0F5CFD7A1}" type="datetimeFigureOut">
              <a:rPr lang="en-GB" smtClean="0"/>
              <a:t>16/12/2022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81B7C-BC5E-4E16-B045-EB0A45CAAF61}" type="slidenum">
              <a:rPr lang="en-GB" smtClean="0"/>
              <a:t>‹#›</a:t>
            </a:fld>
            <a:endParaRPr lang="en-GB"/>
          </a:p>
        </p:txBody>
      </p:sp>
    </p:spTree>
    <p:extLst>
      <p:ext uri="{BB962C8B-B14F-4D97-AF65-F5344CB8AC3E}">
        <p14:creationId xmlns:p14="http://schemas.microsoft.com/office/powerpoint/2010/main" val="141443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oxfordshirelep.com/sites/default/files/uploads/FindYourFutureParentsGuide.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References:</a:t>
            </a:r>
          </a:p>
        </p:txBody>
      </p:sp>
      <p:sp>
        <p:nvSpPr>
          <p:cNvPr id="4" name="Slide Number Placeholder 3"/>
          <p:cNvSpPr>
            <a:spLocks noGrp="1"/>
          </p:cNvSpPr>
          <p:nvPr>
            <p:ph type="sldNum" sz="quarter" idx="5"/>
          </p:nvPr>
        </p:nvSpPr>
        <p:spPr/>
        <p:txBody>
          <a:bodyPr/>
          <a:lstStyle/>
          <a:p>
            <a:fld id="{F8D81B7C-BC5E-4E16-B045-EB0A45CAAF61}" type="slidenum">
              <a:rPr lang="en-GB" smtClean="0"/>
              <a:t>2</a:t>
            </a:fld>
            <a:endParaRPr lang="en-GB"/>
          </a:p>
        </p:txBody>
      </p:sp>
    </p:spTree>
    <p:extLst>
      <p:ext uri="{BB962C8B-B14F-4D97-AF65-F5344CB8AC3E}">
        <p14:creationId xmlns:p14="http://schemas.microsoft.com/office/powerpoint/2010/main" val="1729439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References:</a:t>
            </a:r>
          </a:p>
        </p:txBody>
      </p:sp>
      <p:sp>
        <p:nvSpPr>
          <p:cNvPr id="4" name="Slide Number Placeholder 3"/>
          <p:cNvSpPr>
            <a:spLocks noGrp="1"/>
          </p:cNvSpPr>
          <p:nvPr>
            <p:ph type="sldNum" sz="quarter" idx="5"/>
          </p:nvPr>
        </p:nvSpPr>
        <p:spPr/>
        <p:txBody>
          <a:bodyPr/>
          <a:lstStyle/>
          <a:p>
            <a:fld id="{F8D81B7C-BC5E-4E16-B045-EB0A45CAAF61}" type="slidenum">
              <a:rPr lang="en-GB" smtClean="0"/>
              <a:t>3</a:t>
            </a:fld>
            <a:endParaRPr lang="en-GB"/>
          </a:p>
        </p:txBody>
      </p:sp>
    </p:spTree>
    <p:extLst>
      <p:ext uri="{BB962C8B-B14F-4D97-AF65-F5344CB8AC3E}">
        <p14:creationId xmlns:p14="http://schemas.microsoft.com/office/powerpoint/2010/main" val="3138661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Teacher note:  Please use the link to inform parents of the choices available for their child.  </a:t>
            </a:r>
          </a:p>
          <a:p>
            <a:r>
              <a:rPr lang="en-GB" dirty="0">
                <a:hlinkClick r:id="rId3"/>
              </a:rPr>
              <a:t>https://www.oxfordshirelep.com/sites/default/files/uploads/FindYourFutureParentsGuide.pdf</a:t>
            </a:r>
            <a:endParaRPr lang="en-GB" b="1" dirty="0"/>
          </a:p>
          <a:p>
            <a:endParaRPr lang="en-GB" b="1" dirty="0"/>
          </a:p>
          <a:p>
            <a:r>
              <a:rPr lang="en-GB" b="1" dirty="0"/>
              <a:t>Images</a:t>
            </a:r>
            <a:endParaRPr lang="en-GB" b="0" dirty="0"/>
          </a:p>
          <a:p>
            <a:pPr marL="241539" indent="-241539">
              <a:buAutoNum type="arabicParenR"/>
            </a:pPr>
            <a:r>
              <a:rPr lang="en-GB" b="0" dirty="0"/>
              <a:t>https://www.oxfordshirelep.com/findyourfuture</a:t>
            </a:r>
          </a:p>
          <a:p>
            <a:endParaRPr lang="en-GB" b="1" dirty="0"/>
          </a:p>
          <a:p>
            <a:r>
              <a:rPr lang="en-GB" b="1" dirty="0"/>
              <a:t>References </a:t>
            </a:r>
          </a:p>
          <a:p>
            <a:pPr marL="241539" indent="-241539">
              <a:buAutoNum type="arabicParenR"/>
            </a:pPr>
            <a:r>
              <a:rPr lang="en-GB" b="0" dirty="0"/>
              <a:t>https://www.oxfordshirelep.com/findyourfuture</a:t>
            </a:r>
          </a:p>
          <a:p>
            <a:pPr marL="241539" indent="-241539">
              <a:buAutoNum type="arabicParenR"/>
            </a:pPr>
            <a:r>
              <a:rPr lang="en-GB" b="0" dirty="0"/>
              <a:t>https://www.oxfordshirelep.com/sites/default/files/uploads/FindYourFutureParentsGuide.pdf</a:t>
            </a:r>
          </a:p>
          <a:p>
            <a:pPr marL="241539" indent="-241539">
              <a:buAutoNum type="arabicParenR"/>
            </a:pPr>
            <a:endParaRPr lang="en-GB" b="0" dirty="0"/>
          </a:p>
          <a:p>
            <a:endParaRPr lang="en-GB" b="1" dirty="0"/>
          </a:p>
        </p:txBody>
      </p:sp>
      <p:sp>
        <p:nvSpPr>
          <p:cNvPr id="4" name="Slide Number Placeholder 3"/>
          <p:cNvSpPr>
            <a:spLocks noGrp="1"/>
          </p:cNvSpPr>
          <p:nvPr>
            <p:ph type="sldNum" sz="quarter" idx="5"/>
          </p:nvPr>
        </p:nvSpPr>
        <p:spPr/>
        <p:txBody>
          <a:bodyPr/>
          <a:lstStyle/>
          <a:p>
            <a:fld id="{F8D81B7C-BC5E-4E16-B045-EB0A45CAAF61}" type="slidenum">
              <a:rPr lang="en-GB" smtClean="0"/>
              <a:t>5</a:t>
            </a:fld>
            <a:endParaRPr lang="en-GB"/>
          </a:p>
        </p:txBody>
      </p:sp>
    </p:spTree>
    <p:extLst>
      <p:ext uri="{BB962C8B-B14F-4D97-AF65-F5344CB8AC3E}">
        <p14:creationId xmlns:p14="http://schemas.microsoft.com/office/powerpoint/2010/main" val="990335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References: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b="0" dirty="0"/>
              <a:t>https://www.goconstruct.org/about-go-construct/</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dirty="0"/>
              <a:t>https://www.ice.org.uk/</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b="0" dirty="0"/>
              <a:t>https://www.iema.net/about-us/what-we-do</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b="0" dirty="0"/>
              <a:t>https://cieem.net/</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GB" b="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GB" b="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GB" b="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GB" dirty="0"/>
          </a:p>
          <a:p>
            <a:r>
              <a:rPr lang="en-GB" dirty="0"/>
              <a:t>Images:</a:t>
            </a:r>
          </a:p>
          <a:p>
            <a:r>
              <a:rPr lang="en-GB" dirty="0"/>
              <a:t>1) Icon 8</a:t>
            </a:r>
          </a:p>
        </p:txBody>
      </p:sp>
      <p:sp>
        <p:nvSpPr>
          <p:cNvPr id="4" name="Slide Number Placeholder 3"/>
          <p:cNvSpPr>
            <a:spLocks noGrp="1"/>
          </p:cNvSpPr>
          <p:nvPr>
            <p:ph type="sldNum" sz="quarter" idx="5"/>
          </p:nvPr>
        </p:nvSpPr>
        <p:spPr/>
        <p:txBody>
          <a:bodyPr/>
          <a:lstStyle/>
          <a:p>
            <a:fld id="{F8D81B7C-BC5E-4E16-B045-EB0A45CAAF61}" type="slidenum">
              <a:rPr lang="en-GB" smtClean="0"/>
              <a:t>6</a:t>
            </a:fld>
            <a:endParaRPr lang="en-GB"/>
          </a:p>
        </p:txBody>
      </p:sp>
    </p:spTree>
    <p:extLst>
      <p:ext uri="{BB962C8B-B14F-4D97-AF65-F5344CB8AC3E}">
        <p14:creationId xmlns:p14="http://schemas.microsoft.com/office/powerpoint/2010/main" val="382946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References: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dirty="0"/>
              <a:t>https://www.rics.org/uk/</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dirty="0"/>
              <a:t>https://www.johnsiskandson.com/uk/</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dirty="0"/>
              <a:t>https://www.architecture.com/</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GB"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GB"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GB"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GB" dirty="0"/>
          </a:p>
        </p:txBody>
      </p:sp>
      <p:sp>
        <p:nvSpPr>
          <p:cNvPr id="4" name="Slide Number Placeholder 3"/>
          <p:cNvSpPr>
            <a:spLocks noGrp="1"/>
          </p:cNvSpPr>
          <p:nvPr>
            <p:ph type="sldNum" sz="quarter" idx="5"/>
          </p:nvPr>
        </p:nvSpPr>
        <p:spPr/>
        <p:txBody>
          <a:bodyPr/>
          <a:lstStyle/>
          <a:p>
            <a:fld id="{F8D81B7C-BC5E-4E16-B045-EB0A45CAAF61}" type="slidenum">
              <a:rPr lang="en-GB" smtClean="0"/>
              <a:t>7</a:t>
            </a:fld>
            <a:endParaRPr lang="en-GB"/>
          </a:p>
        </p:txBody>
      </p:sp>
    </p:spTree>
    <p:extLst>
      <p:ext uri="{BB962C8B-B14F-4D97-AF65-F5344CB8AC3E}">
        <p14:creationId xmlns:p14="http://schemas.microsoft.com/office/powerpoint/2010/main" val="8529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85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37B4-C914-4A0A-8672-17E7229AD83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11640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8BEAB">
                <a:alpha val="50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3408"/>
          </a:xfrm>
          <a:prstGeom prst="rect">
            <a:avLst/>
          </a:prstGeom>
        </p:spPr>
        <p:txBody>
          <a:bodyPr vert="horz" lIns="91440" tIns="45720" rIns="91440" bIns="45720" rtlCol="0" anchor="ctr">
            <a:normAutofit/>
          </a:bodyPr>
          <a:lstStyle/>
          <a:p>
            <a:r>
              <a:rPr lang="en-US" dirty="0" err="1"/>
              <a:t>Oxlep</a:t>
            </a:r>
            <a:r>
              <a:rPr lang="en-US" dirty="0"/>
              <a:t> career opportunities</a:t>
            </a:r>
          </a:p>
        </p:txBody>
      </p:sp>
    </p:spTree>
    <p:extLst>
      <p:ext uri="{BB962C8B-B14F-4D97-AF65-F5344CB8AC3E}">
        <p14:creationId xmlns:p14="http://schemas.microsoft.com/office/powerpoint/2010/main" val="119944828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votesforschools.com/" TargetMode="External"/><Relationship Id="rId5" Type="http://schemas.openxmlformats.org/officeDocument/2006/relationships/hyperlink" Target="https://www.thewowshow.org/" TargetMode="External"/><Relationship Id="rId4" Type="http://schemas.openxmlformats.org/officeDocument/2006/relationships/hyperlink" Target="http://www.oxfordshirelep.com/"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3" Type="http://schemas.openxmlformats.org/officeDocument/2006/relationships/image" Target="../media/image13.png"/><Relationship Id="rId7" Type="http://schemas.openxmlformats.org/officeDocument/2006/relationships/image" Target="../media/image3.png"/><Relationship Id="rId12"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oxfordshirelep.com/sites/default/files/uploads/FindYourFutureParentsGuide.pdf" TargetMode="External"/><Relationship Id="rId11" Type="http://schemas.openxmlformats.org/officeDocument/2006/relationships/image" Target="../media/image18.jpeg"/><Relationship Id="rId5" Type="http://schemas.openxmlformats.org/officeDocument/2006/relationships/hyperlink" Target="https://www.oxfordshirelep.com/findyourfuture" TargetMode="External"/><Relationship Id="rId10" Type="http://schemas.openxmlformats.org/officeDocument/2006/relationships/image" Target="../media/image17.png"/><Relationship Id="rId4" Type="http://schemas.openxmlformats.org/officeDocument/2006/relationships/image" Target="../media/image14.svg"/><Relationship Id="rId9" Type="http://schemas.openxmlformats.org/officeDocument/2006/relationships/image" Target="../media/image16.sv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3.png"/><Relationship Id="rId7"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jpeg"/><Relationship Id="rId9" Type="http://schemas.openxmlformats.org/officeDocument/2006/relationships/image" Target="../media/image16.svg"/></Relationships>
</file>

<file path=ppt/slides/_rels/slide7.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3.png"/><Relationship Id="rId7"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16.sv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2A7CD8-5F49-410D-B55E-7560958F0BFF}"/>
              </a:ext>
            </a:extLst>
          </p:cNvPr>
          <p:cNvSpPr>
            <a:spLocks noGrp="1"/>
          </p:cNvSpPr>
          <p:nvPr>
            <p:ph type="title"/>
          </p:nvPr>
        </p:nvSpPr>
        <p:spPr>
          <a:xfrm>
            <a:off x="594852" y="1887206"/>
            <a:ext cx="7954296" cy="1543713"/>
          </a:xfrm>
        </p:spPr>
        <p:txBody>
          <a:bodyPr>
            <a:normAutofit/>
          </a:bodyPr>
          <a:lstStyle/>
          <a:p>
            <a:pPr algn="ctr"/>
            <a:r>
              <a:rPr lang="en-GB" sz="5300" dirty="0"/>
              <a:t>What’s in a building?</a:t>
            </a:r>
            <a:br>
              <a:rPr lang="en-GB" dirty="0"/>
            </a:br>
            <a:r>
              <a:rPr lang="en-GB" dirty="0"/>
              <a:t>Jobs you didn’t know existed</a:t>
            </a:r>
          </a:p>
        </p:txBody>
      </p:sp>
      <p:pic>
        <p:nvPicPr>
          <p:cNvPr id="9" name="Picture 8" descr="Logo&#10;&#10;Description automatically generated">
            <a:extLst>
              <a:ext uri="{FF2B5EF4-FFF2-40B4-BE49-F238E27FC236}">
                <a16:creationId xmlns:a16="http://schemas.microsoft.com/office/drawing/2014/main" id="{75688EC0-2FF4-4E81-AAD2-F69E57B64F27}"/>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74656" y="-266772"/>
            <a:ext cx="3932421" cy="1849190"/>
          </a:xfrm>
          <a:prstGeom prst="rect">
            <a:avLst/>
          </a:prstGeom>
        </p:spPr>
      </p:pic>
      <p:sp>
        <p:nvSpPr>
          <p:cNvPr id="13" name="Title 1">
            <a:extLst>
              <a:ext uri="{FF2B5EF4-FFF2-40B4-BE49-F238E27FC236}">
                <a16:creationId xmlns:a16="http://schemas.microsoft.com/office/drawing/2014/main" id="{0A5032AE-5F45-4DCA-924F-5554C0BB5365}"/>
              </a:ext>
            </a:extLst>
          </p:cNvPr>
          <p:cNvSpPr txBox="1">
            <a:spLocks/>
          </p:cNvSpPr>
          <p:nvPr/>
        </p:nvSpPr>
        <p:spPr>
          <a:xfrm>
            <a:off x="594852" y="3442369"/>
            <a:ext cx="7954296" cy="52991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a:lstStyle>
          <a:p>
            <a:pPr algn="ctr"/>
            <a:r>
              <a:rPr lang="en-GB" sz="2000" i="1" dirty="0"/>
              <a:t>In association with VotesforSchools and The WOW Show  </a:t>
            </a:r>
            <a:endParaRPr lang="en-GB" i="1" dirty="0"/>
          </a:p>
        </p:txBody>
      </p:sp>
      <p:sp>
        <p:nvSpPr>
          <p:cNvPr id="14" name="TextBox 13">
            <a:extLst>
              <a:ext uri="{FF2B5EF4-FFF2-40B4-BE49-F238E27FC236}">
                <a16:creationId xmlns:a16="http://schemas.microsoft.com/office/drawing/2014/main" id="{F53F0811-8082-4C32-AA04-9D50ACD22BB6}"/>
              </a:ext>
            </a:extLst>
          </p:cNvPr>
          <p:cNvSpPr txBox="1"/>
          <p:nvPr/>
        </p:nvSpPr>
        <p:spPr>
          <a:xfrm>
            <a:off x="0"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Arial" panose="020B0604020202020204" pitchFamily="34" charset="0"/>
                <a:ea typeface="Calibri" panose="020F0502020204030204" pitchFamily="34" charset="0"/>
                <a:cs typeface="Arial" panose="020B0604020202020204" pitchFamily="34" charset="0"/>
              </a:rPr>
              <a:t>©VotesforSchools The WOW Show 2023</a:t>
            </a:r>
          </a:p>
        </p:txBody>
      </p:sp>
      <p:pic>
        <p:nvPicPr>
          <p:cNvPr id="3" name="Picture 2" descr="A picture containing logo&#10;&#10;Description automatically generated">
            <a:extLst>
              <a:ext uri="{FF2B5EF4-FFF2-40B4-BE49-F238E27FC236}">
                <a16:creationId xmlns:a16="http://schemas.microsoft.com/office/drawing/2014/main" id="{2B927B8F-B6A6-C997-6E05-CF966055B58C}"/>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30633" y="4862432"/>
            <a:ext cx="5576444" cy="2525486"/>
          </a:xfrm>
          <a:prstGeom prst="rect">
            <a:avLst/>
          </a:prstGeom>
        </p:spPr>
      </p:pic>
    </p:spTree>
    <p:extLst>
      <p:ext uri="{BB962C8B-B14F-4D97-AF65-F5344CB8AC3E}">
        <p14:creationId xmlns:p14="http://schemas.microsoft.com/office/powerpoint/2010/main" val="3923300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a:extLst>
              <a:ext uri="{FF2B5EF4-FFF2-40B4-BE49-F238E27FC236}">
                <a16:creationId xmlns:a16="http://schemas.microsoft.com/office/drawing/2014/main" id="{4212A622-598F-45CE-AE34-9621CE97E96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695819" y="-138689"/>
            <a:ext cx="2556336" cy="1202097"/>
          </a:xfrm>
          <a:prstGeom prst="rect">
            <a:avLst/>
          </a:prstGeom>
        </p:spPr>
      </p:pic>
      <p:sp>
        <p:nvSpPr>
          <p:cNvPr id="11" name="Shape 114">
            <a:extLst>
              <a:ext uri="{FF2B5EF4-FFF2-40B4-BE49-F238E27FC236}">
                <a16:creationId xmlns:a16="http://schemas.microsoft.com/office/drawing/2014/main" id="{728CB498-3206-47E9-8743-15E2064629EB}"/>
              </a:ext>
            </a:extLst>
          </p:cNvPr>
          <p:cNvSpPr/>
          <p:nvPr/>
        </p:nvSpPr>
        <p:spPr>
          <a:xfrm>
            <a:off x="540001" y="540000"/>
            <a:ext cx="6559300" cy="538608"/>
          </a:xfrm>
          <a:prstGeom prst="rect">
            <a:avLst/>
          </a:prstGeom>
          <a:noFill/>
          <a:ln>
            <a:noFill/>
          </a:ln>
        </p:spPr>
        <p:txBody>
          <a:bodyPr lIns="91425" tIns="45700" rIns="91425" bIns="45700" anchor="t" anchorCtr="0">
            <a:noAutofit/>
          </a:bodyPr>
          <a:lstStyle/>
          <a:p>
            <a:pPr>
              <a:buSzPct val="25000"/>
            </a:pPr>
            <a:r>
              <a:rPr lang="en-GB" sz="2800" b="1" dirty="0">
                <a:solidFill>
                  <a:schemeClr val="bg1"/>
                </a:solidFill>
                <a:latin typeface="Arial" panose="020B0604020202020204" pitchFamily="34" charset="0"/>
                <a:ea typeface="Helvetica Neue" panose="02000503000000020004" pitchFamily="2" charset="0"/>
                <a:cs typeface="Arial" panose="020B0604020202020204" pitchFamily="34" charset="0"/>
                <a:sym typeface="Lato"/>
              </a:rPr>
              <a:t>Learning objectives for today</a:t>
            </a:r>
          </a:p>
        </p:txBody>
      </p:sp>
      <p:sp>
        <p:nvSpPr>
          <p:cNvPr id="14" name="TextBox 13">
            <a:extLst>
              <a:ext uri="{FF2B5EF4-FFF2-40B4-BE49-F238E27FC236}">
                <a16:creationId xmlns:a16="http://schemas.microsoft.com/office/drawing/2014/main" id="{C1C70528-9DF4-4CAA-9C85-755738D4F6FC}"/>
              </a:ext>
            </a:extLst>
          </p:cNvPr>
          <p:cNvSpPr txBox="1"/>
          <p:nvPr/>
        </p:nvSpPr>
        <p:spPr>
          <a:xfrm>
            <a:off x="540002" y="1336539"/>
            <a:ext cx="7676346" cy="3785652"/>
          </a:xfrm>
          <a:prstGeom prst="rect">
            <a:avLst/>
          </a:prstGeom>
          <a:noFill/>
        </p:spPr>
        <p:txBody>
          <a:bodyPr wrap="square" rtlCol="0">
            <a:spAutoFit/>
          </a:bodyPr>
          <a:lstStyle/>
          <a:p>
            <a:pPr marL="285750" indent="-285750">
              <a:buFont typeface="Arial" panose="020B0604020202020204" pitchFamily="34" charset="0"/>
              <a:buChar char="•"/>
            </a:pPr>
            <a:r>
              <a:rPr lang="en-GB" sz="1600" b="0" i="0" u="none" strike="noStrike" baseline="0" dirty="0">
                <a:latin typeface="Arial" panose="020B0604020202020204" pitchFamily="34" charset="0"/>
                <a:cs typeface="Arial" panose="020B0604020202020204" pitchFamily="34" charset="0"/>
              </a:rPr>
              <a:t>Challenge stereotypes and their relationship to life roles, work-life balance and career destinations. </a:t>
            </a:r>
          </a:p>
          <a:p>
            <a:pPr marL="285750" indent="-285750">
              <a:buFont typeface="Arial" panose="020B0604020202020204" pitchFamily="34" charset="0"/>
              <a:buChar char="•"/>
            </a:pPr>
            <a:endParaRPr lang="en-GB" sz="1600" b="0" i="0" u="none" strike="noStrike" baseline="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b="0" i="0" u="none" strike="noStrike" baseline="0" dirty="0">
                <a:latin typeface="Arial" panose="020B0604020202020204" pitchFamily="34" charset="0"/>
                <a:cs typeface="Arial" panose="020B0604020202020204" pitchFamily="34" charset="0"/>
              </a:rPr>
              <a:t>Listen to speakers talking about the roles that are available in their workplace and sector. </a:t>
            </a:r>
          </a:p>
          <a:p>
            <a:pPr marL="285750" indent="-285750">
              <a:buFont typeface="Arial" panose="020B0604020202020204" pitchFamily="34" charset="0"/>
              <a:buChar char="•"/>
            </a:pPr>
            <a:endParaRPr lang="en-GB" sz="1600" b="0" i="0" u="none" strike="noStrike" baseline="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b="0" i="0" u="none" strike="noStrike" baseline="0" dirty="0">
                <a:latin typeface="Arial" panose="020B0604020202020204" pitchFamily="34" charset="0"/>
                <a:cs typeface="Arial" panose="020B0604020202020204" pitchFamily="34" charset="0"/>
              </a:rPr>
              <a:t>Prepare pupils for experiences of work by helping them to develop questions to find out about the roles available in the workplaces that they are visiting, what qualifications people need to get those roles and how you progress within the organisation. 	</a:t>
            </a:r>
          </a:p>
          <a:p>
            <a:endParaRPr lang="en-GB" sz="1600" b="0" i="0" u="none" strike="noStrike" baseline="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b="0" i="0" u="none" strike="noStrike" baseline="0" dirty="0">
                <a:latin typeface="Arial" panose="020B0604020202020204" pitchFamily="34" charset="0"/>
                <a:cs typeface="Arial" panose="020B0604020202020204" pitchFamily="34" charset="0"/>
              </a:rPr>
              <a:t>To research your education, training, apprenticeship, employment and volunteering options including information about the best progression pathways through to specific goals. 	</a:t>
            </a:r>
          </a:p>
          <a:p>
            <a:endParaRPr lang="en-GB" sz="1600" dirty="0">
              <a:latin typeface="Arial" panose="020B0604020202020204" pitchFamily="34" charset="0"/>
              <a:cs typeface="Arial" panose="020B0604020202020204" pitchFamily="34" charset="0"/>
            </a:endParaRPr>
          </a:p>
        </p:txBody>
      </p:sp>
      <p:pic>
        <p:nvPicPr>
          <p:cNvPr id="3" name="Picture 2" descr="A picture containing logo&#10;&#10;Description automatically generated">
            <a:extLst>
              <a:ext uri="{FF2B5EF4-FFF2-40B4-BE49-F238E27FC236}">
                <a16:creationId xmlns:a16="http://schemas.microsoft.com/office/drawing/2014/main" id="{D5558B63-E3EC-1D25-B286-BB348382C8A6}"/>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830633" y="4862432"/>
            <a:ext cx="5576444" cy="2525486"/>
          </a:xfrm>
          <a:prstGeom prst="rect">
            <a:avLst/>
          </a:prstGeom>
        </p:spPr>
      </p:pic>
      <p:sp>
        <p:nvSpPr>
          <p:cNvPr id="4" name="TextBox 3">
            <a:extLst>
              <a:ext uri="{FF2B5EF4-FFF2-40B4-BE49-F238E27FC236}">
                <a16:creationId xmlns:a16="http://schemas.microsoft.com/office/drawing/2014/main" id="{DC8126CC-216C-26C0-62A8-D749E4E00C91}"/>
              </a:ext>
            </a:extLst>
          </p:cNvPr>
          <p:cNvSpPr txBox="1"/>
          <p:nvPr/>
        </p:nvSpPr>
        <p:spPr>
          <a:xfrm>
            <a:off x="0"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Arial" panose="020B0604020202020204" pitchFamily="34" charset="0"/>
                <a:ea typeface="Calibri" panose="020F0502020204030204" pitchFamily="34" charset="0"/>
                <a:cs typeface="Arial" panose="020B0604020202020204" pitchFamily="34" charset="0"/>
              </a:rPr>
              <a:t>©VotesforSchools The WOW Show 2023</a:t>
            </a:r>
          </a:p>
        </p:txBody>
      </p:sp>
    </p:spTree>
    <p:extLst>
      <p:ext uri="{BB962C8B-B14F-4D97-AF65-F5344CB8AC3E}">
        <p14:creationId xmlns:p14="http://schemas.microsoft.com/office/powerpoint/2010/main" val="206702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a:extLst>
              <a:ext uri="{FF2B5EF4-FFF2-40B4-BE49-F238E27FC236}">
                <a16:creationId xmlns:a16="http://schemas.microsoft.com/office/drawing/2014/main" id="{4212A622-598F-45CE-AE34-9621CE97E96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695819" y="-138689"/>
            <a:ext cx="2556336" cy="1202097"/>
          </a:xfrm>
          <a:prstGeom prst="rect">
            <a:avLst/>
          </a:prstGeom>
        </p:spPr>
      </p:pic>
      <p:sp>
        <p:nvSpPr>
          <p:cNvPr id="11" name="Shape 114">
            <a:extLst>
              <a:ext uri="{FF2B5EF4-FFF2-40B4-BE49-F238E27FC236}">
                <a16:creationId xmlns:a16="http://schemas.microsoft.com/office/drawing/2014/main" id="{728CB498-3206-47E9-8743-15E2064629EB}"/>
              </a:ext>
            </a:extLst>
          </p:cNvPr>
          <p:cNvSpPr/>
          <p:nvPr/>
        </p:nvSpPr>
        <p:spPr>
          <a:xfrm>
            <a:off x="540001" y="540000"/>
            <a:ext cx="6559300" cy="538608"/>
          </a:xfrm>
          <a:prstGeom prst="rect">
            <a:avLst/>
          </a:prstGeom>
          <a:noFill/>
          <a:ln>
            <a:noFill/>
          </a:ln>
        </p:spPr>
        <p:txBody>
          <a:bodyPr lIns="91425" tIns="45700" rIns="91425" bIns="45700" anchor="t" anchorCtr="0">
            <a:noAutofit/>
          </a:bodyPr>
          <a:lstStyle/>
          <a:p>
            <a:pPr>
              <a:buSzPct val="25000"/>
            </a:pPr>
            <a:r>
              <a:rPr lang="en-GB" sz="2800" b="1" dirty="0">
                <a:solidFill>
                  <a:schemeClr val="bg1"/>
                </a:solidFill>
                <a:latin typeface="Arial" panose="020B0604020202020204" pitchFamily="34" charset="0"/>
                <a:ea typeface="Helvetica Neue" panose="02000503000000020004" pitchFamily="2" charset="0"/>
                <a:cs typeface="Arial" panose="020B0604020202020204" pitchFamily="34" charset="0"/>
                <a:sym typeface="Lato"/>
              </a:rPr>
              <a:t>Use of these resources</a:t>
            </a:r>
          </a:p>
        </p:txBody>
      </p:sp>
      <p:sp>
        <p:nvSpPr>
          <p:cNvPr id="14" name="TextBox 13">
            <a:extLst>
              <a:ext uri="{FF2B5EF4-FFF2-40B4-BE49-F238E27FC236}">
                <a16:creationId xmlns:a16="http://schemas.microsoft.com/office/drawing/2014/main" id="{C1C70528-9DF4-4CAA-9C85-755738D4F6FC}"/>
              </a:ext>
            </a:extLst>
          </p:cNvPr>
          <p:cNvSpPr txBox="1"/>
          <p:nvPr/>
        </p:nvSpPr>
        <p:spPr>
          <a:xfrm>
            <a:off x="540001" y="1133356"/>
            <a:ext cx="8024135" cy="5509200"/>
          </a:xfrm>
          <a:prstGeom prst="rect">
            <a:avLst/>
          </a:prstGeom>
          <a:noFill/>
        </p:spPr>
        <p:txBody>
          <a:bodyPr wrap="square" rtlCol="0">
            <a:spAutoFit/>
          </a:bodyPr>
          <a:lstStyle/>
          <a:p>
            <a:r>
              <a:rPr lang="en-GB" sz="1600" b="0" i="0" u="none" strike="noStrike" baseline="0" dirty="0">
                <a:latin typeface="Arial" panose="020B0604020202020204" pitchFamily="34" charset="0"/>
                <a:cs typeface="Arial" panose="020B0604020202020204" pitchFamily="34" charset="0"/>
              </a:rPr>
              <a:t>The film and lesson have been created by Oxfordshire Careers Hub, Harwell Science and Innovation Campus, The CEC, The WOW Show and </a:t>
            </a:r>
            <a:r>
              <a:rPr lang="en-GB" sz="1600" b="0" i="0" u="none" strike="noStrike" baseline="0" dirty="0" err="1">
                <a:latin typeface="Arial" panose="020B0604020202020204" pitchFamily="34" charset="0"/>
                <a:cs typeface="Arial" panose="020B0604020202020204" pitchFamily="34" charset="0"/>
              </a:rPr>
              <a:t>VotesforSchools</a:t>
            </a:r>
            <a:r>
              <a:rPr lang="en-GB" sz="1600" b="0" i="0" u="none" strike="noStrike" baseline="0" dirty="0">
                <a:latin typeface="Arial" panose="020B0604020202020204" pitchFamily="34" charset="0"/>
                <a:cs typeface="Arial" panose="020B0604020202020204" pitchFamily="34" charset="0"/>
              </a:rPr>
              <a:t>.	</a:t>
            </a:r>
          </a:p>
          <a:p>
            <a:endParaRPr lang="en-GB" sz="1600" dirty="0">
              <a:latin typeface="Arial" panose="020B0604020202020204" pitchFamily="34" charset="0"/>
              <a:cs typeface="Arial" panose="020B0604020202020204" pitchFamily="34" charset="0"/>
            </a:endParaRPr>
          </a:p>
          <a:p>
            <a:r>
              <a:rPr lang="en-GB" sz="1600" b="0" i="0" u="none" strike="noStrike" baseline="0" dirty="0">
                <a:latin typeface="Arial" panose="020B0604020202020204" pitchFamily="34" charset="0"/>
                <a:cs typeface="Arial" panose="020B0604020202020204" pitchFamily="34" charset="0"/>
              </a:rPr>
              <a:t>Please use the Power Point as a slideshow to ensure the information is presented in the correct order.  Teacher notes are under each slide with references.  The lesson is suitable for secondary school use (all year groups).  </a:t>
            </a:r>
          </a:p>
          <a:p>
            <a:endParaRPr lang="en-GB" sz="1600" dirty="0">
              <a:latin typeface="Arial" panose="020B0604020202020204" pitchFamily="34" charset="0"/>
              <a:cs typeface="Arial" panose="020B0604020202020204" pitchFamily="34" charset="0"/>
            </a:endParaRPr>
          </a:p>
          <a:p>
            <a:r>
              <a:rPr lang="en-GB" sz="1600" b="0" i="0" u="none" strike="noStrike" baseline="0" dirty="0">
                <a:latin typeface="Arial" panose="020B0604020202020204" pitchFamily="34" charset="0"/>
                <a:cs typeface="Arial" panose="020B0604020202020204" pitchFamily="34" charset="0"/>
              </a:rPr>
              <a:t>All of the information in this lesson </a:t>
            </a:r>
            <a:r>
              <a:rPr lang="en-GB" sz="1600" dirty="0">
                <a:latin typeface="Arial" panose="020B0604020202020204" pitchFamily="34" charset="0"/>
                <a:cs typeface="Arial" panose="020B0604020202020204" pitchFamily="34" charset="0"/>
              </a:rPr>
              <a:t>has been created for Oxfordshire however the power point can be edited so that other careers hubs can create their own bespoke slides featuring their own college provision and local construction projects.  </a:t>
            </a:r>
          </a:p>
          <a:p>
            <a:endParaRPr lang="en-GB" sz="1600" b="0" i="0" u="none" strike="noStrike" baseline="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key contributors can be contacted with the following emails:</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Nikki Wakefield	Nikki.Wakefield@oxfordshirelep.com</a:t>
            </a:r>
          </a:p>
          <a:p>
            <a:r>
              <a:rPr lang="en-GB" sz="1600" dirty="0">
                <a:latin typeface="Arial" panose="020B0604020202020204" pitchFamily="34" charset="0"/>
                <a:cs typeface="Arial" panose="020B0604020202020204" pitchFamily="34" charset="0"/>
              </a:rPr>
              <a:t>Bill Hayward 		</a:t>
            </a:r>
            <a:r>
              <a:rPr lang="en-GB" sz="1600" i="0" dirty="0">
                <a:effectLst/>
                <a:latin typeface="Arial" panose="020B0604020202020204" pitchFamily="34" charset="0"/>
                <a:cs typeface="Arial" panose="020B0604020202020204" pitchFamily="34" charset="0"/>
              </a:rPr>
              <a:t>bill.hayward@thewowshow.org</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Jude Hadfield 		Judith@votesforschools.com</a:t>
            </a:r>
          </a:p>
          <a:p>
            <a:endParaRPr lang="en-GB" sz="1600" b="0" i="0" u="none" strike="noStrike" baseline="0" dirty="0">
              <a:latin typeface="Arial" panose="020B0604020202020204" pitchFamily="34" charset="0"/>
              <a:cs typeface="Arial" panose="020B0604020202020204" pitchFamily="34" charset="0"/>
            </a:endParaRPr>
          </a:p>
          <a:p>
            <a:r>
              <a:rPr lang="en-GB" sz="1600" b="0" i="0" u="sng" dirty="0">
                <a:solidFill>
                  <a:srgbClr val="002060"/>
                </a:solidFill>
                <a:effectLst/>
                <a:latin typeface="Arial" panose="020B0604020202020204" pitchFamily="34" charset="0"/>
                <a:hlinkClick r:id="rId4"/>
              </a:rPr>
              <a:t>www.oxfordshirelep.com</a:t>
            </a:r>
            <a:endParaRPr lang="en-GB" sz="1600" dirty="0">
              <a:solidFill>
                <a:srgbClr val="002060"/>
              </a:solidFill>
              <a:effectLst/>
              <a:latin typeface="Arial" panose="020B0604020202020204" pitchFamily="34" charset="0"/>
              <a:cs typeface="Arial" panose="020B0604020202020204" pitchFamily="34" charset="0"/>
            </a:endParaRPr>
          </a:p>
          <a:p>
            <a:r>
              <a:rPr lang="en-GB" sz="1600" b="0" i="0" u="none" strike="noStrike" baseline="0" dirty="0">
                <a:latin typeface="Arial" panose="020B0604020202020204" pitchFamily="34" charset="0"/>
                <a:cs typeface="Arial" panose="020B0604020202020204" pitchFamily="34" charset="0"/>
                <a:hlinkClick r:id="rId5"/>
              </a:rPr>
              <a:t>https://www.thewowshow.org/</a:t>
            </a:r>
            <a:endParaRPr lang="en-GB" sz="1600" b="0" i="0" u="none" strike="noStrike" baseline="0" dirty="0">
              <a:solidFill>
                <a:srgbClr val="002060"/>
              </a:solidFill>
              <a:latin typeface="Arial" panose="020B0604020202020204" pitchFamily="34" charset="0"/>
              <a:cs typeface="Arial" panose="020B0604020202020204" pitchFamily="34" charset="0"/>
            </a:endParaRPr>
          </a:p>
          <a:p>
            <a:r>
              <a:rPr lang="en-GB" sz="1600" b="0" i="0" u="none" strike="noStrike" baseline="0" dirty="0">
                <a:latin typeface="Arial" panose="020B0604020202020204" pitchFamily="34" charset="0"/>
                <a:cs typeface="Arial" panose="020B0604020202020204" pitchFamily="34" charset="0"/>
                <a:hlinkClick r:id="rId6"/>
              </a:rPr>
              <a:t>https://www.votesforschools.com/</a:t>
            </a:r>
            <a:endParaRPr lang="en-GB" sz="1600" dirty="0">
              <a:solidFill>
                <a:srgbClr val="002060"/>
              </a:solidFill>
              <a:latin typeface="Arial" panose="020B0604020202020204" pitchFamily="34" charset="0"/>
              <a:cs typeface="Arial" panose="020B0604020202020204" pitchFamily="34" charset="0"/>
            </a:endParaRPr>
          </a:p>
          <a:p>
            <a:endParaRPr lang="en-GB" sz="1600" b="0" i="0" u="none" strike="noStrike" baseline="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pic>
        <p:nvPicPr>
          <p:cNvPr id="3" name="Picture 2" descr="A picture containing logo&#10;&#10;Description automatically generated">
            <a:extLst>
              <a:ext uri="{FF2B5EF4-FFF2-40B4-BE49-F238E27FC236}">
                <a16:creationId xmlns:a16="http://schemas.microsoft.com/office/drawing/2014/main" id="{D5558B63-E3EC-1D25-B286-BB348382C8A6}"/>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3830633" y="4862432"/>
            <a:ext cx="5576444" cy="2525486"/>
          </a:xfrm>
          <a:prstGeom prst="rect">
            <a:avLst/>
          </a:prstGeom>
        </p:spPr>
      </p:pic>
      <p:sp>
        <p:nvSpPr>
          <p:cNvPr id="4" name="TextBox 3">
            <a:extLst>
              <a:ext uri="{FF2B5EF4-FFF2-40B4-BE49-F238E27FC236}">
                <a16:creationId xmlns:a16="http://schemas.microsoft.com/office/drawing/2014/main" id="{6B9FB5D6-4BC9-BAD6-A29F-638FC782BB1C}"/>
              </a:ext>
            </a:extLst>
          </p:cNvPr>
          <p:cNvSpPr txBox="1"/>
          <p:nvPr/>
        </p:nvSpPr>
        <p:spPr>
          <a:xfrm>
            <a:off x="0"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Arial" panose="020B0604020202020204" pitchFamily="34" charset="0"/>
                <a:ea typeface="Calibri" panose="020F0502020204030204" pitchFamily="34" charset="0"/>
                <a:cs typeface="Arial" panose="020B0604020202020204" pitchFamily="34" charset="0"/>
              </a:rPr>
              <a:t>©VotesforSchools The WOW Show 2023</a:t>
            </a:r>
          </a:p>
        </p:txBody>
      </p:sp>
    </p:spTree>
    <p:extLst>
      <p:ext uri="{BB962C8B-B14F-4D97-AF65-F5344CB8AC3E}">
        <p14:creationId xmlns:p14="http://schemas.microsoft.com/office/powerpoint/2010/main" val="1537938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a:extLst>
              <a:ext uri="{FF2B5EF4-FFF2-40B4-BE49-F238E27FC236}">
                <a16:creationId xmlns:a16="http://schemas.microsoft.com/office/drawing/2014/main" id="{4212A622-598F-45CE-AE34-9621CE97E9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5819" y="-138689"/>
            <a:ext cx="2556336" cy="1202097"/>
          </a:xfrm>
          <a:prstGeom prst="rect">
            <a:avLst/>
          </a:prstGeom>
        </p:spPr>
      </p:pic>
      <p:graphicFrame>
        <p:nvGraphicFramePr>
          <p:cNvPr id="13" name="Table 12">
            <a:extLst>
              <a:ext uri="{FF2B5EF4-FFF2-40B4-BE49-F238E27FC236}">
                <a16:creationId xmlns:a16="http://schemas.microsoft.com/office/drawing/2014/main" id="{A2631638-CC0E-4CF2-8449-A17BA5229497}"/>
              </a:ext>
            </a:extLst>
          </p:cNvPr>
          <p:cNvGraphicFramePr>
            <a:graphicFrameLocks noGrp="1"/>
          </p:cNvGraphicFramePr>
          <p:nvPr>
            <p:extLst>
              <p:ext uri="{D42A27DB-BD31-4B8C-83A1-F6EECF244321}">
                <p14:modId xmlns:p14="http://schemas.microsoft.com/office/powerpoint/2010/main" val="613819628"/>
              </p:ext>
            </p:extLst>
          </p:nvPr>
        </p:nvGraphicFramePr>
        <p:xfrm>
          <a:off x="231515" y="980447"/>
          <a:ext cx="8680970" cy="4972468"/>
        </p:xfrm>
        <a:graphic>
          <a:graphicData uri="http://schemas.openxmlformats.org/drawingml/2006/table">
            <a:tbl>
              <a:tblPr bandRow="1">
                <a:tableStyleId>{5C22544A-7EE6-4342-B048-85BDC9FD1C3A}</a:tableStyleId>
              </a:tblPr>
              <a:tblGrid>
                <a:gridCol w="774325">
                  <a:extLst>
                    <a:ext uri="{9D8B030D-6E8A-4147-A177-3AD203B41FA5}">
                      <a16:colId xmlns:a16="http://schemas.microsoft.com/office/drawing/2014/main" val="2289360755"/>
                    </a:ext>
                  </a:extLst>
                </a:gridCol>
                <a:gridCol w="1737360">
                  <a:extLst>
                    <a:ext uri="{9D8B030D-6E8A-4147-A177-3AD203B41FA5}">
                      <a16:colId xmlns:a16="http://schemas.microsoft.com/office/drawing/2014/main" val="2048248334"/>
                    </a:ext>
                  </a:extLst>
                </a:gridCol>
                <a:gridCol w="1229360">
                  <a:extLst>
                    <a:ext uri="{9D8B030D-6E8A-4147-A177-3AD203B41FA5}">
                      <a16:colId xmlns:a16="http://schemas.microsoft.com/office/drawing/2014/main" val="1195679583"/>
                    </a:ext>
                  </a:extLst>
                </a:gridCol>
                <a:gridCol w="4939925">
                  <a:extLst>
                    <a:ext uri="{9D8B030D-6E8A-4147-A177-3AD203B41FA5}">
                      <a16:colId xmlns:a16="http://schemas.microsoft.com/office/drawing/2014/main" val="2570374607"/>
                    </a:ext>
                  </a:extLst>
                </a:gridCol>
              </a:tblGrid>
              <a:tr h="541546">
                <a:tc>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chor="ctr">
                    <a:solidFill>
                      <a:schemeClr val="accent2"/>
                    </a:solidFill>
                  </a:tcPr>
                </a:tc>
                <a:tc>
                  <a:txBody>
                    <a:bodyPr/>
                    <a:lstStyle/>
                    <a:p>
                      <a:pPr algn="l"/>
                      <a:endParaRPr lang="en-GB" sz="1200" b="1" dirty="0">
                        <a:solidFill>
                          <a:schemeClr val="tx1"/>
                        </a:solidFill>
                        <a:latin typeface="Arial" panose="020B0604020202020204" pitchFamily="34" charset="0"/>
                        <a:cs typeface="Arial" panose="020B0604020202020204" pitchFamily="34" charset="0"/>
                      </a:endParaRPr>
                    </a:p>
                  </a:txBody>
                  <a:tcPr marL="32155" marR="32155" marT="0" marB="0"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effectLst/>
                        <a:latin typeface="Arial" panose="020B0604020202020204" pitchFamily="34" charset="0"/>
                        <a:cs typeface="Arial" panose="020B0604020202020204" pitchFamily="34" charset="0"/>
                      </a:endParaRPr>
                    </a:p>
                  </a:txBody>
                  <a:tcPr marL="32155" marR="32155" marT="50292" marB="50292"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effectLst/>
                        <a:latin typeface="Arial" panose="020B0604020202020204" pitchFamily="34" charset="0"/>
                        <a:cs typeface="Arial" panose="020B0604020202020204" pitchFamily="34" charset="0"/>
                      </a:endParaRPr>
                    </a:p>
                  </a:txBody>
                  <a:tcPr marL="32155" marR="32155" marT="50292" marB="50292" anchor="ctr">
                    <a:solidFill>
                      <a:schemeClr val="accent2"/>
                    </a:solidFill>
                  </a:tcPr>
                </a:tc>
                <a:extLst>
                  <a:ext uri="{0D108BD9-81ED-4DB2-BD59-A6C34878D82A}">
                    <a16:rowId xmlns:a16="http://schemas.microsoft.com/office/drawing/2014/main" val="4102972749"/>
                  </a:ext>
                </a:extLst>
              </a:tr>
              <a:tr h="489857">
                <a:tc>
                  <a:txBody>
                    <a:bodyPr/>
                    <a:lstStyle/>
                    <a:p>
                      <a:pPr algn="ctr"/>
                      <a:r>
                        <a:rPr lang="en-GB" sz="1200" b="1" dirty="0">
                          <a:solidFill>
                            <a:schemeClr val="tx1"/>
                          </a:solidFill>
                          <a:latin typeface="Arial" panose="020B0604020202020204" pitchFamily="34" charset="0"/>
                          <a:cs typeface="Arial" panose="020B0604020202020204" pitchFamily="34" charset="0"/>
                        </a:rPr>
                        <a:t>N/A</a:t>
                      </a:r>
                    </a:p>
                  </a:txBody>
                  <a:tcPr anchor="ctr">
                    <a:solidFill>
                      <a:srgbClr val="D7F5EF"/>
                    </a:solidFill>
                  </a:tcPr>
                </a:tc>
                <a:tc>
                  <a:txBody>
                    <a:bodyPr/>
                    <a:lstStyle/>
                    <a:p>
                      <a:pPr marL="0" indent="0" algn="l">
                        <a:buNone/>
                      </a:pPr>
                      <a:r>
                        <a:rPr lang="en-GB" sz="1200" b="1" dirty="0">
                          <a:solidFill>
                            <a:schemeClr val="tx1"/>
                          </a:solidFill>
                          <a:latin typeface="Arial" panose="020B0604020202020204" pitchFamily="34" charset="0"/>
                          <a:cs typeface="Arial" panose="020B0604020202020204" pitchFamily="34" charset="0"/>
                        </a:rPr>
                        <a:t>Learning objectives</a:t>
                      </a:r>
                    </a:p>
                  </a:txBody>
                  <a:tcPr marL="32155" marR="32155" marT="0" marB="0" anchor="ctr">
                    <a:solidFill>
                      <a:srgbClr val="D7F5E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effectLst/>
                          <a:latin typeface="Arial" panose="020B0604020202020204" pitchFamily="34" charset="0"/>
                          <a:cs typeface="Arial" panose="020B0604020202020204" pitchFamily="34" charset="0"/>
                        </a:rPr>
                        <a:t>Whole class</a:t>
                      </a:r>
                    </a:p>
                  </a:txBody>
                  <a:tcPr marL="32155" marR="32155" marT="50292" marB="50292"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effectLst/>
                          <a:latin typeface="Arial" panose="020B0604020202020204" pitchFamily="34" charset="0"/>
                          <a:cs typeface="Arial" panose="020B0604020202020204" pitchFamily="34" charset="0"/>
                        </a:rPr>
                        <a:t>Share the learning objectives with the class.  </a:t>
                      </a:r>
                    </a:p>
                  </a:txBody>
                  <a:tcPr marL="32155" marR="32155" marT="50292" marB="50292" anchor="ctr">
                    <a:solidFill>
                      <a:srgbClr val="D7F5EF"/>
                    </a:solidFill>
                  </a:tcPr>
                </a:tc>
                <a:extLst>
                  <a:ext uri="{0D108BD9-81ED-4DB2-BD59-A6C34878D82A}">
                    <a16:rowId xmlns:a16="http://schemas.microsoft.com/office/drawing/2014/main" val="2589060824"/>
                  </a:ext>
                </a:extLst>
              </a:tr>
              <a:tr h="478972">
                <a:tc>
                  <a:txBody>
                    <a:bodyPr/>
                    <a:lstStyle/>
                    <a:p>
                      <a:pPr algn="ctr"/>
                      <a:r>
                        <a:rPr lang="en-GB" sz="1200" b="1" dirty="0">
                          <a:solidFill>
                            <a:schemeClr val="tx1"/>
                          </a:solidFill>
                          <a:latin typeface="Arial" panose="020B0604020202020204" pitchFamily="34" charset="0"/>
                          <a:cs typeface="Arial" panose="020B0604020202020204" pitchFamily="34" charset="0"/>
                        </a:rPr>
                        <a:t>8-10  mins</a:t>
                      </a:r>
                    </a:p>
                  </a:txBody>
                  <a:tcPr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Arial" panose="020B0604020202020204" pitchFamily="34" charset="0"/>
                          <a:cs typeface="Arial" panose="020B0604020202020204" pitchFamily="34" charset="0"/>
                        </a:rPr>
                        <a:t>1. Careers in construction</a:t>
                      </a:r>
                    </a:p>
                  </a:txBody>
                  <a:tcPr marL="32155" marR="32155" marT="0" marB="0" anchor="ctr">
                    <a:solidFill>
                      <a:srgbClr val="F2FC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effectLst/>
                          <a:latin typeface="Arial" panose="020B0604020202020204" pitchFamily="34" charset="0"/>
                          <a:cs typeface="Arial" panose="020B0604020202020204" pitchFamily="34" charset="0"/>
                        </a:rPr>
                        <a:t>Whole class</a:t>
                      </a:r>
                      <a:endParaRPr lang="en-US" sz="1200" b="0" dirty="0">
                        <a:solidFill>
                          <a:schemeClr val="tx1"/>
                        </a:solidFill>
                        <a:effectLst/>
                        <a:latin typeface="Arial" panose="020B0604020202020204" pitchFamily="34" charset="0"/>
                        <a:cs typeface="Arial" panose="020B0604020202020204" pitchFamily="34" charset="0"/>
                      </a:endParaRPr>
                    </a:p>
                  </a:txBody>
                  <a:tcPr marL="32155" marR="32155" marT="50292" marB="50292"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effectLst/>
                          <a:latin typeface="Arial" panose="020B0604020202020204" pitchFamily="34" charset="0"/>
                          <a:cs typeface="Arial" panose="020B0604020202020204" pitchFamily="34" charset="0"/>
                        </a:rPr>
                        <a:t>Students watch The WOW Show short film to show the many and varied careers within the trades needed in construction.  </a:t>
                      </a:r>
                    </a:p>
                  </a:txBody>
                  <a:tcPr marL="32155" marR="32155" marT="50292" marB="50292" anchor="ctr">
                    <a:solidFill>
                      <a:srgbClr val="F2FCFA"/>
                    </a:solidFill>
                  </a:tcPr>
                </a:tc>
                <a:extLst>
                  <a:ext uri="{0D108BD9-81ED-4DB2-BD59-A6C34878D82A}">
                    <a16:rowId xmlns:a16="http://schemas.microsoft.com/office/drawing/2014/main" val="605582433"/>
                  </a:ext>
                </a:extLst>
              </a:tr>
              <a:tr h="468086">
                <a:tc>
                  <a:txBody>
                    <a:bodyPr/>
                    <a:lstStyle/>
                    <a:p>
                      <a:pPr algn="ctr"/>
                      <a:r>
                        <a:rPr lang="en-GB" sz="1200" b="1" dirty="0">
                          <a:solidFill>
                            <a:schemeClr val="tx1"/>
                          </a:solidFill>
                          <a:latin typeface="Arial" panose="020B0604020202020204" pitchFamily="34" charset="0"/>
                          <a:cs typeface="Arial" panose="020B0604020202020204" pitchFamily="34" charset="0"/>
                        </a:rPr>
                        <a:t>2-4 mins</a:t>
                      </a:r>
                    </a:p>
                  </a:txBody>
                  <a:tcPr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Arial" panose="020B0604020202020204" pitchFamily="34" charset="0"/>
                          <a:cs typeface="Arial" panose="020B0604020202020204" pitchFamily="34" charset="0"/>
                        </a:rPr>
                        <a:t>2. Routes into construction</a:t>
                      </a:r>
                    </a:p>
                  </a:txBody>
                  <a:tcPr marL="32155" marR="32155" marT="0" marB="0" anchor="ctr">
                    <a:solidFill>
                      <a:srgbClr val="D7F5EF"/>
                    </a:solidFill>
                  </a:tcPr>
                </a:tc>
                <a:tc>
                  <a:txBody>
                    <a:bodyPr/>
                    <a:lstStyle/>
                    <a:p>
                      <a:pPr algn="ctr"/>
                      <a:r>
                        <a:rPr lang="en-GB" sz="1200" b="0">
                          <a:solidFill>
                            <a:schemeClr val="tx1"/>
                          </a:solidFill>
                          <a:latin typeface="Arial" panose="020B0604020202020204" pitchFamily="34" charset="0"/>
                          <a:cs typeface="Arial" panose="020B0604020202020204" pitchFamily="34" charset="0"/>
                        </a:rPr>
                        <a:t>Paired talk</a:t>
                      </a:r>
                      <a:endParaRPr lang="en-GB" sz="1200" b="0" dirty="0">
                        <a:solidFill>
                          <a:schemeClr val="tx1"/>
                        </a:solidFill>
                        <a:latin typeface="Arial" panose="020B0604020202020204" pitchFamily="34" charset="0"/>
                        <a:cs typeface="Arial" panose="020B0604020202020204" pitchFamily="34" charset="0"/>
                      </a:endParaRPr>
                    </a:p>
                  </a:txBody>
                  <a:tcPr marL="32155" marR="32155" marT="50292" marB="50292" anchor="ctr">
                    <a:solidFill>
                      <a:srgbClr val="D7F5EF"/>
                    </a:solidFill>
                  </a:tcPr>
                </a:tc>
                <a:tc>
                  <a:txBody>
                    <a:bodyPr/>
                    <a:lstStyle/>
                    <a:p>
                      <a:r>
                        <a:rPr lang="en-GB" sz="1200" b="0" dirty="0">
                          <a:solidFill>
                            <a:schemeClr val="tx1"/>
                          </a:solidFill>
                          <a:latin typeface="Arial" panose="020B0604020202020204" pitchFamily="34" charset="0"/>
                          <a:cs typeface="Arial" panose="020B0604020202020204" pitchFamily="34" charset="0"/>
                        </a:rPr>
                        <a:t>There are 4 links provided here to share the 4 main routes into the construction industry.  Then further pages </a:t>
                      </a:r>
                      <a:r>
                        <a:rPr lang="en-GB" sz="1200" b="0">
                          <a:solidFill>
                            <a:schemeClr val="tx1"/>
                          </a:solidFill>
                          <a:latin typeface="Arial" panose="020B0604020202020204" pitchFamily="34" charset="0"/>
                          <a:cs typeface="Arial" panose="020B0604020202020204" pitchFamily="34" charset="0"/>
                        </a:rPr>
                        <a:t>highlighting apprenticeships</a:t>
                      </a:r>
                      <a:r>
                        <a:rPr lang="en-GB" sz="1200" b="0" dirty="0">
                          <a:solidFill>
                            <a:schemeClr val="tx1"/>
                          </a:solidFill>
                          <a:latin typeface="Arial" panose="020B0604020202020204" pitchFamily="34" charset="0"/>
                          <a:cs typeface="Arial" panose="020B0604020202020204" pitchFamily="34" charset="0"/>
                        </a:rPr>
                        <a:t>, traineeships and college courses.</a:t>
                      </a:r>
                    </a:p>
                  </a:txBody>
                  <a:tcPr marL="32155" marR="32155" marT="50292" marB="50292" anchor="ctr">
                    <a:solidFill>
                      <a:srgbClr val="D7F5EF"/>
                    </a:solidFill>
                  </a:tcPr>
                </a:tc>
                <a:extLst>
                  <a:ext uri="{0D108BD9-81ED-4DB2-BD59-A6C34878D82A}">
                    <a16:rowId xmlns:a16="http://schemas.microsoft.com/office/drawing/2014/main" val="883411683"/>
                  </a:ext>
                </a:extLst>
              </a:tr>
              <a:tr h="457200">
                <a:tc>
                  <a:txBody>
                    <a:bodyPr/>
                    <a:lstStyle/>
                    <a:p>
                      <a:pPr algn="ctr"/>
                      <a:r>
                        <a:rPr lang="en-GB" sz="1200" b="1" dirty="0">
                          <a:solidFill>
                            <a:schemeClr val="tx1"/>
                          </a:solidFill>
                          <a:latin typeface="Arial" panose="020B0604020202020204" pitchFamily="34" charset="0"/>
                          <a:cs typeface="Arial" panose="020B0604020202020204" pitchFamily="34" charset="0"/>
                        </a:rPr>
                        <a:t>2-4 mins</a:t>
                      </a:r>
                    </a:p>
                  </a:txBody>
                  <a:tcPr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Arial" panose="020B0604020202020204" pitchFamily="34" charset="0"/>
                          <a:cs typeface="Arial" panose="020B0604020202020204" pitchFamily="34" charset="0"/>
                        </a:rPr>
                        <a:t>3. Harwell Science and Innovation Campus</a:t>
                      </a:r>
                    </a:p>
                  </a:txBody>
                  <a:tcPr marL="32155" marR="32155" marT="0" marB="0" anchor="ctr">
                    <a:solidFill>
                      <a:srgbClr val="F2FC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Paired talk</a:t>
                      </a:r>
                    </a:p>
                  </a:txBody>
                  <a:tcPr marL="32155" marR="32155" marT="0" marB="0"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Students talk about what they know about Harwell’s Science and Innovation Campus and the fantastic work done there.  They also learn about the construction projects which are ongoing.  </a:t>
                      </a:r>
                    </a:p>
                  </a:txBody>
                  <a:tcPr marL="32155" marR="32155" marT="0" marB="0" anchor="ctr">
                    <a:solidFill>
                      <a:srgbClr val="F2FCFA"/>
                    </a:solidFill>
                  </a:tcPr>
                </a:tc>
                <a:extLst>
                  <a:ext uri="{0D108BD9-81ED-4DB2-BD59-A6C34878D82A}">
                    <a16:rowId xmlns:a16="http://schemas.microsoft.com/office/drawing/2014/main" val="2124495871"/>
                  </a:ext>
                </a:extLst>
              </a:tr>
              <a:tr h="478971">
                <a:tc>
                  <a:txBody>
                    <a:bodyPr/>
                    <a:lstStyle/>
                    <a:p>
                      <a:pPr algn="ctr"/>
                      <a:r>
                        <a:rPr lang="en-GB" sz="1200" b="1" dirty="0">
                          <a:solidFill>
                            <a:schemeClr val="tx1"/>
                          </a:solidFill>
                          <a:latin typeface="Arial" panose="020B0604020202020204" pitchFamily="34" charset="0"/>
                          <a:cs typeface="Arial" panose="020B0604020202020204" pitchFamily="34" charset="0"/>
                        </a:rPr>
                        <a:t>2-4 mins</a:t>
                      </a:r>
                    </a:p>
                  </a:txBody>
                  <a:tcPr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Arial" panose="020B0604020202020204" pitchFamily="34" charset="0"/>
                          <a:cs typeface="Arial" panose="020B0604020202020204" pitchFamily="34" charset="0"/>
                        </a:rPr>
                        <a:t>4. Other construction projects</a:t>
                      </a:r>
                    </a:p>
                  </a:txBody>
                  <a:tcPr marL="32155" marR="32155" marT="0" marB="0" anchor="ctr">
                    <a:solidFill>
                      <a:srgbClr val="D7F5E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Whole class</a:t>
                      </a:r>
                    </a:p>
                  </a:txBody>
                  <a:tcPr marL="32155" marR="32155" marT="0" marB="0"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Students see other fantastic construction projects happening in their local area.  These can be substituted for other projects over time or in other geographical areas.  </a:t>
                      </a:r>
                    </a:p>
                  </a:txBody>
                  <a:tcPr marL="32155" marR="32155" marT="0" marB="0" anchor="ctr">
                    <a:solidFill>
                      <a:srgbClr val="D7F5EF"/>
                    </a:solidFill>
                  </a:tcPr>
                </a:tc>
                <a:extLst>
                  <a:ext uri="{0D108BD9-81ED-4DB2-BD59-A6C34878D82A}">
                    <a16:rowId xmlns:a16="http://schemas.microsoft.com/office/drawing/2014/main" val="4040767604"/>
                  </a:ext>
                </a:extLst>
              </a:tr>
              <a:tr h="435429">
                <a:tc>
                  <a:txBody>
                    <a:bodyPr/>
                    <a:lstStyle/>
                    <a:p>
                      <a:pPr algn="ctr"/>
                      <a:r>
                        <a:rPr lang="en-GB" sz="1200" b="1" dirty="0">
                          <a:solidFill>
                            <a:schemeClr val="tx1"/>
                          </a:solidFill>
                          <a:latin typeface="Arial" panose="020B0604020202020204" pitchFamily="34" charset="0"/>
                          <a:cs typeface="Arial" panose="020B0604020202020204" pitchFamily="34" charset="0"/>
                        </a:rPr>
                        <a:t>5 mins</a:t>
                      </a:r>
                    </a:p>
                  </a:txBody>
                  <a:tcPr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Arial" panose="020B0604020202020204" pitchFamily="34" charset="0"/>
                          <a:cs typeface="Arial" panose="020B0604020202020204" pitchFamily="34" charset="0"/>
                        </a:rPr>
                        <a:t>5. Meet the people</a:t>
                      </a:r>
                    </a:p>
                  </a:txBody>
                  <a:tcPr marL="32155" marR="32155" marT="0" marB="0" anchor="ctr">
                    <a:solidFill>
                      <a:srgbClr val="F2FC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Whole class</a:t>
                      </a:r>
                    </a:p>
                  </a:txBody>
                  <a:tcPr marL="32155" marR="32155" marT="0" marB="0"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Students learn a little more about the people they met in the film, what they do and what route they took into their chosen career.  </a:t>
                      </a:r>
                    </a:p>
                  </a:txBody>
                  <a:tcPr marL="32155" marR="32155" marT="0" marB="0" anchor="ctr">
                    <a:solidFill>
                      <a:srgbClr val="F2FCFA"/>
                    </a:solidFill>
                  </a:tcPr>
                </a:tc>
                <a:extLst>
                  <a:ext uri="{0D108BD9-81ED-4DB2-BD59-A6C34878D82A}">
                    <a16:rowId xmlns:a16="http://schemas.microsoft.com/office/drawing/2014/main" val="2015048623"/>
                  </a:ext>
                </a:extLst>
              </a:tr>
              <a:tr h="435429">
                <a:tc>
                  <a:txBody>
                    <a:bodyPr/>
                    <a:lstStyle/>
                    <a:p>
                      <a:pPr algn="ctr"/>
                      <a:r>
                        <a:rPr lang="en-GB" sz="1200" b="1" dirty="0">
                          <a:solidFill>
                            <a:schemeClr val="tx1"/>
                          </a:solidFill>
                          <a:latin typeface="Arial" panose="020B0604020202020204" pitchFamily="34" charset="0"/>
                          <a:cs typeface="Arial" panose="020B0604020202020204" pitchFamily="34" charset="0"/>
                        </a:rPr>
                        <a:t>4-6 mins</a:t>
                      </a:r>
                    </a:p>
                  </a:txBody>
                  <a:tcPr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Arial" panose="020B0604020202020204" pitchFamily="34" charset="0"/>
                          <a:cs typeface="Arial" panose="020B0604020202020204" pitchFamily="34" charset="0"/>
                        </a:rPr>
                        <a:t>6. Where? Abingdon and Whitney College/Banbury and Bicester College</a:t>
                      </a:r>
                    </a:p>
                  </a:txBody>
                  <a:tcPr marL="32155" marR="32155" marT="0" marB="0" anchor="ctr">
                    <a:solidFill>
                      <a:srgbClr val="D7F5E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Whole class</a:t>
                      </a:r>
                    </a:p>
                  </a:txBody>
                  <a:tcPr marL="32155" marR="32155" marT="0" marB="0"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Students see two of the local colleges that offer construction courses and training.  This can be edited for other provision in different areas of the country.  </a:t>
                      </a:r>
                    </a:p>
                  </a:txBody>
                  <a:tcPr marL="32155" marR="32155" marT="0" marB="0" anchor="ctr">
                    <a:solidFill>
                      <a:srgbClr val="D7F5EF"/>
                    </a:solidFill>
                  </a:tcPr>
                </a:tc>
                <a:extLst>
                  <a:ext uri="{0D108BD9-81ED-4DB2-BD59-A6C34878D82A}">
                    <a16:rowId xmlns:a16="http://schemas.microsoft.com/office/drawing/2014/main" val="553432521"/>
                  </a:ext>
                </a:extLst>
              </a:tr>
              <a:tr h="434259">
                <a:tc>
                  <a:txBody>
                    <a:bodyPr/>
                    <a:lstStyle/>
                    <a:p>
                      <a:pPr algn="ctr"/>
                      <a:r>
                        <a:rPr lang="en-GB" sz="1200" b="1" dirty="0">
                          <a:solidFill>
                            <a:schemeClr val="tx1"/>
                          </a:solidFill>
                          <a:latin typeface="Arial" panose="020B0604020202020204" pitchFamily="34" charset="0"/>
                          <a:cs typeface="Arial" panose="020B0604020202020204" pitchFamily="34" charset="0"/>
                        </a:rPr>
                        <a:t>N/A</a:t>
                      </a:r>
                    </a:p>
                  </a:txBody>
                  <a:tcPr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Arial" panose="020B0604020202020204" pitchFamily="34" charset="0"/>
                          <a:cs typeface="Arial" panose="020B0604020202020204" pitchFamily="34" charset="0"/>
                        </a:rPr>
                        <a:t>Signposting and further help and support</a:t>
                      </a:r>
                    </a:p>
                  </a:txBody>
                  <a:tcPr marL="32155" marR="32155" marT="0" marB="0" anchor="ctr">
                    <a:solidFill>
                      <a:srgbClr val="F2FC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Whole class</a:t>
                      </a:r>
                    </a:p>
                  </a:txBody>
                  <a:tcPr marL="32155" marR="32155" marT="0" marB="0"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A selection of websites and links for further information to take the lesson forward for interested students.  </a:t>
                      </a:r>
                    </a:p>
                  </a:txBody>
                  <a:tcPr marL="32155" marR="32155" marT="0" marB="0" anchor="ctr">
                    <a:solidFill>
                      <a:srgbClr val="F2FCFA"/>
                    </a:solidFill>
                  </a:tcPr>
                </a:tc>
                <a:extLst>
                  <a:ext uri="{0D108BD9-81ED-4DB2-BD59-A6C34878D82A}">
                    <a16:rowId xmlns:a16="http://schemas.microsoft.com/office/drawing/2014/main" val="3186391808"/>
                  </a:ext>
                </a:extLst>
              </a:tr>
            </a:tbl>
          </a:graphicData>
        </a:graphic>
      </p:graphicFrame>
      <p:pic>
        <p:nvPicPr>
          <p:cNvPr id="14" name="Graphic 13" descr="Teacher">
            <a:extLst>
              <a:ext uri="{FF2B5EF4-FFF2-40B4-BE49-F238E27FC236}">
                <a16:creationId xmlns:a16="http://schemas.microsoft.com/office/drawing/2014/main" id="{F5D80DDF-35D8-43DA-A001-7CA52FD37A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84247" y="1008957"/>
            <a:ext cx="547351" cy="547351"/>
          </a:xfrm>
          <a:prstGeom prst="rect">
            <a:avLst/>
          </a:prstGeom>
        </p:spPr>
      </p:pic>
      <p:pic>
        <p:nvPicPr>
          <p:cNvPr id="15" name="Graphic 14" descr="Users">
            <a:extLst>
              <a:ext uri="{FF2B5EF4-FFF2-40B4-BE49-F238E27FC236}">
                <a16:creationId xmlns:a16="http://schemas.microsoft.com/office/drawing/2014/main" id="{45D57CF7-0E7C-4444-896D-3C521D13C7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96681" y="1008957"/>
            <a:ext cx="547351" cy="547351"/>
          </a:xfrm>
          <a:prstGeom prst="rect">
            <a:avLst/>
          </a:prstGeom>
        </p:spPr>
      </p:pic>
      <p:pic>
        <p:nvPicPr>
          <p:cNvPr id="16" name="Graphic 15" descr="Stopwatch 75%">
            <a:extLst>
              <a:ext uri="{FF2B5EF4-FFF2-40B4-BE49-F238E27FC236}">
                <a16:creationId xmlns:a16="http://schemas.microsoft.com/office/drawing/2014/main" id="{C4C1D4E4-74EF-4CE6-B452-2FF80D82B07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8964" y="1020387"/>
            <a:ext cx="454037" cy="454037"/>
          </a:xfrm>
          <a:prstGeom prst="rect">
            <a:avLst/>
          </a:prstGeom>
        </p:spPr>
      </p:pic>
      <p:pic>
        <p:nvPicPr>
          <p:cNvPr id="17" name="Graphic 16" descr="Route (Two Pins With A Path)">
            <a:extLst>
              <a:ext uri="{FF2B5EF4-FFF2-40B4-BE49-F238E27FC236}">
                <a16:creationId xmlns:a16="http://schemas.microsoft.com/office/drawing/2014/main" id="{8B02217D-104A-4233-A345-0A70645C037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649896" y="1022604"/>
            <a:ext cx="454037" cy="454037"/>
          </a:xfrm>
          <a:prstGeom prst="rect">
            <a:avLst/>
          </a:prstGeom>
        </p:spPr>
      </p:pic>
      <p:sp>
        <p:nvSpPr>
          <p:cNvPr id="20" name="Title 1">
            <a:extLst>
              <a:ext uri="{FF2B5EF4-FFF2-40B4-BE49-F238E27FC236}">
                <a16:creationId xmlns:a16="http://schemas.microsoft.com/office/drawing/2014/main" id="{974B3B3C-1682-4CEB-B25F-4A25FF90B521}"/>
              </a:ext>
            </a:extLst>
          </p:cNvPr>
          <p:cNvSpPr txBox="1">
            <a:spLocks/>
          </p:cNvSpPr>
          <p:nvPr/>
        </p:nvSpPr>
        <p:spPr>
          <a:xfrm>
            <a:off x="290753" y="79467"/>
            <a:ext cx="6734515" cy="9009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a:lstStyle>
          <a:p>
            <a:r>
              <a:rPr lang="en-GB" sz="2600" b="1" dirty="0"/>
              <a:t>What’s in a building? Short film Lesson</a:t>
            </a:r>
          </a:p>
          <a:p>
            <a:r>
              <a:rPr lang="en-GB" sz="2600" b="1" dirty="0">
                <a:ea typeface="Lato" panose="020F0502020204030203" pitchFamily="34" charset="0"/>
              </a:rPr>
              <a:t>Lesson Plan: 30 minutes</a:t>
            </a:r>
          </a:p>
        </p:txBody>
      </p:sp>
      <p:sp>
        <p:nvSpPr>
          <p:cNvPr id="2" name="TextBox 1">
            <a:extLst>
              <a:ext uri="{FF2B5EF4-FFF2-40B4-BE49-F238E27FC236}">
                <a16:creationId xmlns:a16="http://schemas.microsoft.com/office/drawing/2014/main" id="{9BC88225-90A4-A6D1-F6D8-142D7DA71238}"/>
              </a:ext>
            </a:extLst>
          </p:cNvPr>
          <p:cNvSpPr txBox="1"/>
          <p:nvPr/>
        </p:nvSpPr>
        <p:spPr>
          <a:xfrm>
            <a:off x="0"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Arial" panose="020B0604020202020204" pitchFamily="34" charset="0"/>
                <a:ea typeface="Calibri" panose="020F0502020204030204" pitchFamily="34" charset="0"/>
                <a:cs typeface="Arial" panose="020B0604020202020204" pitchFamily="34" charset="0"/>
              </a:rPr>
              <a:t>©VotesforSchools The WOW Show 2023</a:t>
            </a:r>
          </a:p>
        </p:txBody>
      </p:sp>
    </p:spTree>
    <p:extLst>
      <p:ext uri="{BB962C8B-B14F-4D97-AF65-F5344CB8AC3E}">
        <p14:creationId xmlns:p14="http://schemas.microsoft.com/office/powerpoint/2010/main" val="378853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Graphic 24" descr="Information outline">
            <a:extLst>
              <a:ext uri="{FF2B5EF4-FFF2-40B4-BE49-F238E27FC236}">
                <a16:creationId xmlns:a16="http://schemas.microsoft.com/office/drawing/2014/main" id="{2CB4AE51-CB6A-798D-4491-76043D8D708C}"/>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43527" y="579663"/>
            <a:ext cx="6456947" cy="6456947"/>
          </a:xfrm>
          <a:prstGeom prst="rect">
            <a:avLst/>
          </a:prstGeom>
        </p:spPr>
      </p:pic>
      <p:sp>
        <p:nvSpPr>
          <p:cNvPr id="16" name="Rectangle: Rounded Corners 15">
            <a:extLst>
              <a:ext uri="{FF2B5EF4-FFF2-40B4-BE49-F238E27FC236}">
                <a16:creationId xmlns:a16="http://schemas.microsoft.com/office/drawing/2014/main" id="{D1DFB5EB-95A0-4A61-B600-2CA507C795C7}"/>
              </a:ext>
            </a:extLst>
          </p:cNvPr>
          <p:cNvSpPr/>
          <p:nvPr/>
        </p:nvSpPr>
        <p:spPr>
          <a:xfrm>
            <a:off x="479503" y="1184609"/>
            <a:ext cx="3735658" cy="1583714"/>
          </a:xfrm>
          <a:prstGeom prst="roundRect">
            <a:avLst/>
          </a:prstGeom>
          <a:solidFill>
            <a:srgbClr val="B9DBF5"/>
          </a:solidFill>
          <a:ln w="28575">
            <a:solidFill>
              <a:srgbClr val="38BE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Oxfordshire's new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careers platform</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hlinkClick r:id="rId5"/>
              </a:rPr>
              <a:t>Find Your Future</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 is the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next step </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for you to find out more and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plan your future </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here in Oxfordshire.   </a:t>
            </a:r>
          </a:p>
        </p:txBody>
      </p:sp>
      <p:sp>
        <p:nvSpPr>
          <p:cNvPr id="17" name="Rectangle: Rounded Corners 16">
            <a:extLst>
              <a:ext uri="{FF2B5EF4-FFF2-40B4-BE49-F238E27FC236}">
                <a16:creationId xmlns:a16="http://schemas.microsoft.com/office/drawing/2014/main" id="{10BA375E-3337-430B-8A9C-E44B2E9726A8}"/>
              </a:ext>
            </a:extLst>
          </p:cNvPr>
          <p:cNvSpPr/>
          <p:nvPr/>
        </p:nvSpPr>
        <p:spPr>
          <a:xfrm>
            <a:off x="5330284" y="4760039"/>
            <a:ext cx="3334214" cy="1793186"/>
          </a:xfrm>
          <a:prstGeom prst="roundRect">
            <a:avLst/>
          </a:prstGeom>
          <a:solidFill>
            <a:srgbClr val="B9DBF5"/>
          </a:solidFill>
          <a:ln w="28575">
            <a:solidFill>
              <a:srgbClr val="2622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entury Gothic" panose="020B0502020202020204" pitchFamily="34" charset="0"/>
                <a:cs typeface="Arial" panose="020B0604020202020204" pitchFamily="34" charset="0"/>
              </a:rPr>
              <a:t>There is a guide on </a:t>
            </a:r>
            <a:r>
              <a:rPr lang="en-GB" sz="1600" dirty="0">
                <a:solidFill>
                  <a:srgbClr val="0070C0"/>
                </a:solidFill>
                <a:latin typeface="Century Gothic" panose="020B0502020202020204" pitchFamily="34" charset="0"/>
                <a:cs typeface="Arial" panose="020B0604020202020204" pitchFamily="34" charset="0"/>
                <a:hlinkClick r:id="rId6"/>
              </a:rPr>
              <a:t>Find Your Future</a:t>
            </a:r>
            <a:r>
              <a:rPr lang="en-GB" sz="1600" dirty="0">
                <a:solidFill>
                  <a:srgbClr val="0070C0"/>
                </a:solidFill>
                <a:latin typeface="Century Gothic" panose="020B0502020202020204" pitchFamily="34" charset="0"/>
                <a:cs typeface="Arial" panose="020B0604020202020204" pitchFamily="34" charset="0"/>
              </a:rPr>
              <a:t> </a:t>
            </a:r>
            <a:r>
              <a:rPr lang="en-GB" sz="1600" dirty="0">
                <a:solidFill>
                  <a:schemeClr val="tx1"/>
                </a:solidFill>
                <a:latin typeface="Century Gothic" panose="020B0502020202020204" pitchFamily="34" charset="0"/>
                <a:cs typeface="Arial" panose="020B0604020202020204" pitchFamily="34" charset="0"/>
              </a:rPr>
              <a:t>for students and parents to explore </a:t>
            </a:r>
            <a:r>
              <a:rPr lang="en-GB" sz="1600" b="1" dirty="0">
                <a:solidFill>
                  <a:schemeClr val="tx1"/>
                </a:solidFill>
                <a:latin typeface="Century Gothic" panose="020B0502020202020204" pitchFamily="34" charset="0"/>
                <a:cs typeface="Arial" panose="020B0604020202020204" pitchFamily="34" charset="0"/>
              </a:rPr>
              <a:t>Your Fabulous Future in Oxfordshire. </a:t>
            </a:r>
            <a:r>
              <a:rPr lang="en-GB" sz="1600" dirty="0">
                <a:solidFill>
                  <a:schemeClr val="tx1"/>
                </a:solidFill>
                <a:latin typeface="Century Gothic" panose="020B0502020202020204" pitchFamily="34" charset="0"/>
                <a:cs typeface="Arial" panose="020B0604020202020204" pitchFamily="34" charset="0"/>
              </a:rPr>
              <a:t>Take time to </a:t>
            </a:r>
            <a:r>
              <a:rPr lang="en-GB" sz="1600" b="1" dirty="0">
                <a:solidFill>
                  <a:schemeClr val="tx1"/>
                </a:solidFill>
                <a:latin typeface="Century Gothic" panose="020B0502020202020204" pitchFamily="34" charset="0"/>
                <a:cs typeface="Arial" panose="020B0604020202020204" pitchFamily="34" charset="0"/>
              </a:rPr>
              <a:t>get excited </a:t>
            </a:r>
            <a:r>
              <a:rPr lang="en-GB" sz="1600" dirty="0">
                <a:solidFill>
                  <a:schemeClr val="tx1"/>
                </a:solidFill>
                <a:latin typeface="Century Gothic" panose="020B0502020202020204" pitchFamily="34" charset="0"/>
                <a:cs typeface="Arial" panose="020B0604020202020204" pitchFamily="34" charset="0"/>
              </a:rPr>
              <a:t>and</a:t>
            </a:r>
            <a:r>
              <a:rPr lang="en-GB" sz="1600" b="1" dirty="0">
                <a:solidFill>
                  <a:schemeClr val="tx1"/>
                </a:solidFill>
                <a:latin typeface="Century Gothic" panose="020B0502020202020204" pitchFamily="34" charset="0"/>
                <a:cs typeface="Arial" panose="020B0604020202020204" pitchFamily="34" charset="0"/>
              </a:rPr>
              <a:t> make plans!</a:t>
            </a:r>
          </a:p>
        </p:txBody>
      </p:sp>
      <p:sp>
        <p:nvSpPr>
          <p:cNvPr id="15" name="Shape 114">
            <a:extLst>
              <a:ext uri="{FF2B5EF4-FFF2-40B4-BE49-F238E27FC236}">
                <a16:creationId xmlns:a16="http://schemas.microsoft.com/office/drawing/2014/main" id="{B826E480-9D2D-4565-824B-87C1121E9D97}"/>
              </a:ext>
            </a:extLst>
          </p:cNvPr>
          <p:cNvSpPr/>
          <p:nvPr/>
        </p:nvSpPr>
        <p:spPr>
          <a:xfrm>
            <a:off x="780384" y="196548"/>
            <a:ext cx="8001569" cy="538608"/>
          </a:xfrm>
          <a:prstGeom prst="rect">
            <a:avLst/>
          </a:prstGeom>
          <a:noFill/>
          <a:ln>
            <a:noFill/>
          </a:ln>
        </p:spPr>
        <p:txBody>
          <a:bodyPr lIns="91425" tIns="45700" rIns="91425" bIns="45700" anchor="ctr" anchorCtr="0">
            <a:noAutofit/>
          </a:bodyPr>
          <a:lstStyle/>
          <a:p>
            <a:pPr>
              <a:buSzPct val="25000"/>
            </a:pPr>
            <a:r>
              <a:rPr lang="en-GB" sz="2400" b="1" dirty="0">
                <a:latin typeface="Century Gothic" panose="020B0502020202020204" pitchFamily="34" charset="0"/>
                <a:ea typeface="Helvetica Neue" panose="02000503000000020004" pitchFamily="2" charset="0"/>
                <a:cs typeface="Arial" panose="020B0604020202020204" pitchFamily="34" charset="0"/>
                <a:sym typeface="Lato"/>
              </a:rPr>
              <a:t>Finding help &amp; information</a:t>
            </a:r>
          </a:p>
        </p:txBody>
      </p:sp>
      <p:pic>
        <p:nvPicPr>
          <p:cNvPr id="19" name="Picture 18" descr="Logo&#10;&#10;Description automatically generated">
            <a:extLst>
              <a:ext uri="{FF2B5EF4-FFF2-40B4-BE49-F238E27FC236}">
                <a16:creationId xmlns:a16="http://schemas.microsoft.com/office/drawing/2014/main" id="{3D2CAFAF-3058-4F21-96AE-CC7792036AB1}"/>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695819" y="-138689"/>
            <a:ext cx="2556336" cy="1202097"/>
          </a:xfrm>
          <a:prstGeom prst="rect">
            <a:avLst/>
          </a:prstGeom>
        </p:spPr>
      </p:pic>
      <p:sp>
        <p:nvSpPr>
          <p:cNvPr id="21" name="Pentagon 20">
            <a:extLst>
              <a:ext uri="{FF2B5EF4-FFF2-40B4-BE49-F238E27FC236}">
                <a16:creationId xmlns:a16="http://schemas.microsoft.com/office/drawing/2014/main" id="{FADEB494-AAD6-4796-93DC-90C2AFCD4CC8}"/>
              </a:ext>
            </a:extLst>
          </p:cNvPr>
          <p:cNvSpPr/>
          <p:nvPr/>
        </p:nvSpPr>
        <p:spPr>
          <a:xfrm>
            <a:off x="-9800" y="199516"/>
            <a:ext cx="758663" cy="538608"/>
          </a:xfrm>
          <a:prstGeom prst="homePlate">
            <a:avLst/>
          </a:prstGeom>
          <a:solidFill>
            <a:srgbClr val="26226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dirty="0">
              <a:solidFill>
                <a:schemeClr val="bg1"/>
              </a:solidFill>
              <a:latin typeface="Century Gothic" panose="020B0502020202020204" pitchFamily="34" charset="0"/>
              <a:ea typeface="Helvetica Neue" panose="02000503000000020004" pitchFamily="2" charset="0"/>
              <a:cs typeface="Helvetica Neue" panose="02000503000000020004" pitchFamily="2" charset="0"/>
            </a:endParaRPr>
          </a:p>
        </p:txBody>
      </p:sp>
      <p:pic>
        <p:nvPicPr>
          <p:cNvPr id="23" name="Graphic 22" descr="Badge Question Mark with solid fill">
            <a:extLst>
              <a:ext uri="{FF2B5EF4-FFF2-40B4-BE49-F238E27FC236}">
                <a16:creationId xmlns:a16="http://schemas.microsoft.com/office/drawing/2014/main" id="{3C5736E4-4053-4B53-B521-90790C751EF6}"/>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0" y="193055"/>
            <a:ext cx="538608" cy="538608"/>
          </a:xfrm>
          <a:prstGeom prst="rect">
            <a:avLst/>
          </a:prstGeom>
        </p:spPr>
      </p:pic>
      <p:pic>
        <p:nvPicPr>
          <p:cNvPr id="7" name="Picture 6">
            <a:hlinkClick r:id="rId6"/>
            <a:extLst>
              <a:ext uri="{FF2B5EF4-FFF2-40B4-BE49-F238E27FC236}">
                <a16:creationId xmlns:a16="http://schemas.microsoft.com/office/drawing/2014/main" id="{70AD0AFD-2C89-478F-8CE0-2A5D3AC0727F}"/>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479503" y="3250390"/>
            <a:ext cx="4566367" cy="3302835"/>
          </a:xfrm>
          <a:prstGeom prst="rect">
            <a:avLst/>
          </a:prstGeom>
          <a:effectLst>
            <a:outerShdw blurRad="50800" dist="38100" dir="2700000" algn="tl" rotWithShape="0">
              <a:prstClr val="black">
                <a:alpha val="40000"/>
              </a:prstClr>
            </a:outerShdw>
          </a:effectLst>
        </p:spPr>
      </p:pic>
      <p:pic>
        <p:nvPicPr>
          <p:cNvPr id="9" name="Picture 8">
            <a:hlinkClick r:id="rId5"/>
            <a:extLst>
              <a:ext uri="{FF2B5EF4-FFF2-40B4-BE49-F238E27FC236}">
                <a16:creationId xmlns:a16="http://schemas.microsoft.com/office/drawing/2014/main" id="{2B21D9E2-AA8A-472C-A3FB-4717C145073B}"/>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4556623" y="1047974"/>
            <a:ext cx="4107874" cy="1856984"/>
          </a:xfrm>
          <a:prstGeom prst="rect">
            <a:avLst/>
          </a:prstGeom>
          <a:effectLst>
            <a:outerShdw blurRad="50800" dist="38100" dir="2700000" algn="tl" rotWithShape="0">
              <a:prstClr val="black">
                <a:alpha val="40000"/>
              </a:prstClr>
            </a:outerShdw>
          </a:effectLst>
        </p:spPr>
      </p:pic>
      <p:grpSp>
        <p:nvGrpSpPr>
          <p:cNvPr id="2" name="Group 1">
            <a:extLst>
              <a:ext uri="{FF2B5EF4-FFF2-40B4-BE49-F238E27FC236}">
                <a16:creationId xmlns:a16="http://schemas.microsoft.com/office/drawing/2014/main" id="{C9F464E1-6A0E-3659-74CD-3C0AFE161D24}"/>
              </a:ext>
            </a:extLst>
          </p:cNvPr>
          <p:cNvGrpSpPr/>
          <p:nvPr/>
        </p:nvGrpSpPr>
        <p:grpSpPr>
          <a:xfrm>
            <a:off x="5330284" y="3429000"/>
            <a:ext cx="3334214" cy="1083577"/>
            <a:chOff x="5452945" y="3588783"/>
            <a:chExt cx="3049801" cy="1083577"/>
          </a:xfrm>
          <a:solidFill>
            <a:srgbClr val="F2C704"/>
          </a:solidFill>
        </p:grpSpPr>
        <p:sp>
          <p:nvSpPr>
            <p:cNvPr id="22" name="Rectangle: Rounded Corners 21">
              <a:extLst>
                <a:ext uri="{FF2B5EF4-FFF2-40B4-BE49-F238E27FC236}">
                  <a16:creationId xmlns:a16="http://schemas.microsoft.com/office/drawing/2014/main" id="{C0660AFD-474C-432E-BE96-AAE992816169}"/>
                </a:ext>
              </a:extLst>
            </p:cNvPr>
            <p:cNvSpPr/>
            <p:nvPr/>
          </p:nvSpPr>
          <p:spPr>
            <a:xfrm>
              <a:off x="5452945" y="3588783"/>
              <a:ext cx="3049801" cy="1083577"/>
            </a:xfrm>
            <a:prstGeom prst="roundRect">
              <a:avLst/>
            </a:prstGeom>
            <a:grpFill/>
            <a:ln w="28575">
              <a:solidFill>
                <a:srgbClr val="38BEA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latin typeface="Century Gothic" panose="020B0502020202020204" pitchFamily="34" charset="0"/>
                  <a:cs typeface="Arial" panose="020B0604020202020204" pitchFamily="34" charset="0"/>
                </a:rPr>
                <a:t>Navigate your way around the platform by clicking on        	Find Your Future.</a:t>
              </a:r>
            </a:p>
          </p:txBody>
        </p:sp>
        <p:pic>
          <p:nvPicPr>
            <p:cNvPr id="12" name="Graphic 11" descr="Magnifying glass with solid fill">
              <a:extLst>
                <a:ext uri="{FF2B5EF4-FFF2-40B4-BE49-F238E27FC236}">
                  <a16:creationId xmlns:a16="http://schemas.microsoft.com/office/drawing/2014/main" id="{29480CE8-3196-43D6-A8F2-E2E014D978F8}"/>
                </a:ext>
              </a:extLst>
            </p:cNvPr>
            <p:cNvPicPr>
              <a:picLocks noChangeAspect="1"/>
            </p:cNvPicPr>
            <p:nvPr/>
          </p:nvPicPr>
          <p:blipFill>
            <a:blip r:embed="rId12" cstate="print">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6099052" y="4213826"/>
              <a:ext cx="337226" cy="337226"/>
            </a:xfrm>
            <a:prstGeom prst="rect">
              <a:avLst/>
            </a:prstGeom>
          </p:spPr>
        </p:pic>
      </p:grpSp>
      <p:sp>
        <p:nvSpPr>
          <p:cNvPr id="3" name="TextBox 2">
            <a:extLst>
              <a:ext uri="{FF2B5EF4-FFF2-40B4-BE49-F238E27FC236}">
                <a16:creationId xmlns:a16="http://schemas.microsoft.com/office/drawing/2014/main" id="{9A0E2422-BA13-8CBE-81CF-F8EDD9416C06}"/>
              </a:ext>
            </a:extLst>
          </p:cNvPr>
          <p:cNvSpPr txBox="1"/>
          <p:nvPr/>
        </p:nvSpPr>
        <p:spPr>
          <a:xfrm>
            <a:off x="0"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Arial" panose="020B0604020202020204" pitchFamily="34" charset="0"/>
                <a:ea typeface="Calibri" panose="020F0502020204030204" pitchFamily="34" charset="0"/>
                <a:cs typeface="Arial" panose="020B0604020202020204" pitchFamily="34" charset="0"/>
              </a:rPr>
              <a:t>©VotesforSchools The WOW Show 2023</a:t>
            </a:r>
          </a:p>
        </p:txBody>
      </p:sp>
    </p:spTree>
    <p:extLst>
      <p:ext uri="{BB962C8B-B14F-4D97-AF65-F5344CB8AC3E}">
        <p14:creationId xmlns:p14="http://schemas.microsoft.com/office/powerpoint/2010/main" val="2180839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a:extLst>
              <a:ext uri="{FF2B5EF4-FFF2-40B4-BE49-F238E27FC236}">
                <a16:creationId xmlns:a16="http://schemas.microsoft.com/office/drawing/2014/main" id="{4212A622-598F-45CE-AE34-9621CE97E96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695819" y="-138689"/>
            <a:ext cx="2556336" cy="1202097"/>
          </a:xfrm>
          <a:prstGeom prst="rect">
            <a:avLst/>
          </a:prstGeom>
        </p:spPr>
      </p:pic>
      <p:sp>
        <p:nvSpPr>
          <p:cNvPr id="24" name="Rectangle: Rounded Corners 23">
            <a:extLst>
              <a:ext uri="{FF2B5EF4-FFF2-40B4-BE49-F238E27FC236}">
                <a16:creationId xmlns:a16="http://schemas.microsoft.com/office/drawing/2014/main" id="{77B25A04-5A34-4DB1-AF6C-AEFEDF32EC8D}"/>
              </a:ext>
            </a:extLst>
          </p:cNvPr>
          <p:cNvSpPr/>
          <p:nvPr/>
        </p:nvSpPr>
        <p:spPr>
          <a:xfrm>
            <a:off x="227744" y="1011223"/>
            <a:ext cx="8533021" cy="523221"/>
          </a:xfrm>
          <a:prstGeom prst="roundRect">
            <a:avLst/>
          </a:prstGeom>
          <a:solidFill>
            <a:srgbClr val="B6DAF2"/>
          </a:solidFill>
          <a:ln w="28575">
            <a:solidFill>
              <a:srgbClr val="38BE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entury Gothic" panose="020B0502020202020204" pitchFamily="34" charset="0"/>
                <a:ea typeface="Helvetica Neue" panose="02000503000000020004" pitchFamily="2" charset="0"/>
                <a:cs typeface="Helvetica Neue" panose="02000503000000020004" pitchFamily="2" charset="0"/>
              </a:rPr>
              <a:t>There are lots of great websites to look at if this is something you are interested in:</a:t>
            </a:r>
          </a:p>
        </p:txBody>
      </p:sp>
      <p:sp>
        <p:nvSpPr>
          <p:cNvPr id="27" name="Shape 114">
            <a:extLst>
              <a:ext uri="{FF2B5EF4-FFF2-40B4-BE49-F238E27FC236}">
                <a16:creationId xmlns:a16="http://schemas.microsoft.com/office/drawing/2014/main" id="{FCD46810-3ED8-42B2-83B0-EEB7183003D9}"/>
              </a:ext>
            </a:extLst>
          </p:cNvPr>
          <p:cNvSpPr/>
          <p:nvPr/>
        </p:nvSpPr>
        <p:spPr>
          <a:xfrm>
            <a:off x="780384" y="196548"/>
            <a:ext cx="8001569" cy="538608"/>
          </a:xfrm>
          <a:prstGeom prst="rect">
            <a:avLst/>
          </a:prstGeom>
          <a:noFill/>
          <a:ln>
            <a:noFill/>
          </a:ln>
        </p:spPr>
        <p:txBody>
          <a:bodyPr lIns="91425" tIns="45700" rIns="91425" bIns="45700" anchor="ctr" anchorCtr="0">
            <a:noAutofit/>
          </a:bodyPr>
          <a:lstStyle/>
          <a:p>
            <a:pPr>
              <a:buSzPct val="25000"/>
            </a:pPr>
            <a:r>
              <a:rPr lang="en-GB" sz="2400" b="1" dirty="0">
                <a:solidFill>
                  <a:schemeClr val="bg1"/>
                </a:solidFill>
                <a:latin typeface="Arial" panose="020B0604020202020204" pitchFamily="34" charset="0"/>
                <a:ea typeface="Helvetica Neue" panose="02000503000000020004" pitchFamily="2" charset="0"/>
                <a:cs typeface="Arial" panose="020B0604020202020204" pitchFamily="34" charset="0"/>
                <a:sym typeface="Lato"/>
              </a:rPr>
              <a:t>Signposting to your future</a:t>
            </a:r>
          </a:p>
        </p:txBody>
      </p:sp>
      <p:sp>
        <p:nvSpPr>
          <p:cNvPr id="28" name="Pentagon 20">
            <a:extLst>
              <a:ext uri="{FF2B5EF4-FFF2-40B4-BE49-F238E27FC236}">
                <a16:creationId xmlns:a16="http://schemas.microsoft.com/office/drawing/2014/main" id="{26746E8E-7FE4-46BF-9C1C-F48CCF730B71}"/>
              </a:ext>
            </a:extLst>
          </p:cNvPr>
          <p:cNvSpPr/>
          <p:nvPr/>
        </p:nvSpPr>
        <p:spPr>
          <a:xfrm>
            <a:off x="-17285" y="199516"/>
            <a:ext cx="758663" cy="538608"/>
          </a:xfrm>
          <a:prstGeom prst="homePlate">
            <a:avLst/>
          </a:prstGeom>
          <a:solidFill>
            <a:srgbClr val="26226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7" name="TextBox 6">
            <a:extLst>
              <a:ext uri="{FF2B5EF4-FFF2-40B4-BE49-F238E27FC236}">
                <a16:creationId xmlns:a16="http://schemas.microsoft.com/office/drawing/2014/main" id="{652E6817-E8A1-F0F5-295B-A979128941AE}"/>
              </a:ext>
            </a:extLst>
          </p:cNvPr>
          <p:cNvSpPr txBox="1"/>
          <p:nvPr/>
        </p:nvSpPr>
        <p:spPr>
          <a:xfrm>
            <a:off x="1387890" y="2057884"/>
            <a:ext cx="7394063" cy="738664"/>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Go Construct </a:t>
            </a:r>
            <a:r>
              <a:rPr lang="en-GB" sz="1400" b="0" i="0" dirty="0">
                <a:effectLst/>
                <a:latin typeface="Arial" panose="020B0604020202020204" pitchFamily="34" charset="0"/>
                <a:cs typeface="Arial" panose="020B0604020202020204" pitchFamily="34" charset="0"/>
              </a:rPr>
              <a:t>provides resources for anyone looking for a career in the construction and built environment sector. They showcase the many rewarding opportunities available and help people from all backgrounds to enter an exciting and growing industry.  </a:t>
            </a:r>
            <a:endParaRPr lang="en-GB" sz="1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F51182A4-304C-4687-8CD4-5277F20017C5}"/>
              </a:ext>
            </a:extLst>
          </p:cNvPr>
          <p:cNvSpPr txBox="1"/>
          <p:nvPr/>
        </p:nvSpPr>
        <p:spPr>
          <a:xfrm>
            <a:off x="227744" y="3257069"/>
            <a:ext cx="6945242" cy="738664"/>
          </a:xfrm>
          <a:prstGeom prst="rect">
            <a:avLst/>
          </a:prstGeom>
          <a:noFill/>
        </p:spPr>
        <p:txBody>
          <a:bodyPr wrap="square" rtlCol="0">
            <a:spAutoFit/>
          </a:bodyPr>
          <a:lstStyle/>
          <a:p>
            <a:r>
              <a:rPr lang="en-GB" sz="1400" b="0" i="0" dirty="0">
                <a:effectLst/>
                <a:latin typeface="Arial" panose="020B0604020202020204" pitchFamily="34" charset="0"/>
                <a:cs typeface="Arial" panose="020B0604020202020204" pitchFamily="34" charset="0"/>
              </a:rPr>
              <a:t>Institution of Civil Engineers (ICE) promotes and advances civil engineering around the globe. We lead the infrastructure debate to create a more sustainable future and ensure high standards through awarding professional qualifications.</a:t>
            </a:r>
            <a:endParaRPr lang="en-GB" sz="14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ABA5C03A-1047-051F-35E8-15CE1D018A72}"/>
              </a:ext>
            </a:extLst>
          </p:cNvPr>
          <p:cNvSpPr txBox="1"/>
          <p:nvPr/>
        </p:nvSpPr>
        <p:spPr>
          <a:xfrm>
            <a:off x="3699641" y="4456254"/>
            <a:ext cx="5061124" cy="523220"/>
          </a:xfrm>
          <a:prstGeom prst="rect">
            <a:avLst/>
          </a:prstGeom>
          <a:noFill/>
        </p:spPr>
        <p:txBody>
          <a:bodyPr wrap="square" rtlCol="0">
            <a:spAutoFit/>
          </a:bodyPr>
          <a:lstStyle/>
          <a:p>
            <a:r>
              <a:rPr lang="en-GB" sz="1400" b="0" i="0" dirty="0">
                <a:effectLst/>
                <a:latin typeface="Arial" panose="020B0604020202020204" pitchFamily="34" charset="0"/>
                <a:cs typeface="Arial" panose="020B0604020202020204" pitchFamily="34" charset="0"/>
              </a:rPr>
              <a:t>IEMA is the professional body for everyone working in environment and sustainability.</a:t>
            </a:r>
            <a:endParaRPr lang="en-GB" sz="14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07AF9EB8-9DAA-7881-8395-B84AAEAE0101}"/>
              </a:ext>
            </a:extLst>
          </p:cNvPr>
          <p:cNvSpPr txBox="1"/>
          <p:nvPr/>
        </p:nvSpPr>
        <p:spPr>
          <a:xfrm>
            <a:off x="287317" y="5439994"/>
            <a:ext cx="6885669" cy="738664"/>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CIEEM </a:t>
            </a:r>
            <a:r>
              <a:rPr lang="en-GB" sz="1400" b="0" i="0" dirty="0">
                <a:effectLst/>
                <a:latin typeface="Arial" panose="020B0604020202020204" pitchFamily="34" charset="0"/>
                <a:cs typeface="Arial" panose="020B0604020202020204" pitchFamily="34" charset="0"/>
              </a:rPr>
              <a:t>are the leading professional membership body representing and supporting ecologists and environmental managers in the UK, Ireland and abroad. </a:t>
            </a:r>
            <a:r>
              <a:rPr lang="en-GB" sz="1400">
                <a:latin typeface="Arial" panose="020B0604020202020204" pitchFamily="34" charset="0"/>
                <a:cs typeface="Arial" panose="020B0604020202020204" pitchFamily="34" charset="0"/>
              </a:rPr>
              <a:t>Their</a:t>
            </a:r>
            <a:r>
              <a:rPr lang="en-GB" sz="1400" b="0" i="0">
                <a:effectLst/>
                <a:latin typeface="Arial" panose="020B0604020202020204" pitchFamily="34" charset="0"/>
                <a:cs typeface="Arial" panose="020B0604020202020204" pitchFamily="34" charset="0"/>
              </a:rPr>
              <a:t> vision </a:t>
            </a:r>
            <a:r>
              <a:rPr lang="en-GB" sz="1400" b="0" i="0" dirty="0">
                <a:effectLst/>
                <a:latin typeface="Arial" panose="020B0604020202020204" pitchFamily="34" charset="0"/>
                <a:cs typeface="Arial" panose="020B0604020202020204" pitchFamily="34" charset="0"/>
              </a:rPr>
              <a:t>is of a healthy natural environment for the benefit of current and future generations.</a:t>
            </a:r>
            <a:endParaRPr lang="en-GB" sz="1400" dirty="0">
              <a:latin typeface="Arial" panose="020B0604020202020204" pitchFamily="34" charset="0"/>
              <a:cs typeface="Arial" panose="020B0604020202020204" pitchFamily="34" charset="0"/>
            </a:endParaRPr>
          </a:p>
        </p:txBody>
      </p:sp>
      <p:pic>
        <p:nvPicPr>
          <p:cNvPr id="1026" name="Picture 2" descr="Construction Is A Career Like No Other | Go Construct">
            <a:extLst>
              <a:ext uri="{FF2B5EF4-FFF2-40B4-BE49-F238E27FC236}">
                <a16:creationId xmlns:a16="http://schemas.microsoft.com/office/drawing/2014/main" id="{29DF55D6-845F-7CA1-0995-1B5F29E38745}"/>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20684" y="2005392"/>
            <a:ext cx="1198212" cy="82238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95887CAE-E010-4BCC-DAD9-9D581ABD1610}"/>
              </a:ext>
            </a:extLst>
          </p:cNvPr>
          <p:cNvPicPr>
            <a:picLocks noChangeAspect="1"/>
          </p:cNvPicPr>
          <p:nvPr/>
        </p:nvPicPr>
        <p:blipFill>
          <a:blip r:embed="rId5"/>
          <a:stretch>
            <a:fillRect/>
          </a:stretch>
        </p:blipFill>
        <p:spPr>
          <a:xfrm>
            <a:off x="7292949" y="3194150"/>
            <a:ext cx="1362075" cy="942975"/>
          </a:xfrm>
          <a:prstGeom prst="rect">
            <a:avLst/>
          </a:prstGeom>
        </p:spPr>
      </p:pic>
      <p:pic>
        <p:nvPicPr>
          <p:cNvPr id="18" name="Picture 17">
            <a:extLst>
              <a:ext uri="{FF2B5EF4-FFF2-40B4-BE49-F238E27FC236}">
                <a16:creationId xmlns:a16="http://schemas.microsoft.com/office/drawing/2014/main" id="{76E1461F-081F-5713-ECE3-EEAA65EC11C8}"/>
              </a:ext>
            </a:extLst>
          </p:cNvPr>
          <p:cNvPicPr>
            <a:picLocks noChangeAspect="1"/>
          </p:cNvPicPr>
          <p:nvPr/>
        </p:nvPicPr>
        <p:blipFill>
          <a:blip r:embed="rId6"/>
          <a:stretch>
            <a:fillRect/>
          </a:stretch>
        </p:blipFill>
        <p:spPr>
          <a:xfrm>
            <a:off x="120684" y="4347239"/>
            <a:ext cx="3257550" cy="771525"/>
          </a:xfrm>
          <a:prstGeom prst="rect">
            <a:avLst/>
          </a:prstGeom>
        </p:spPr>
      </p:pic>
      <p:pic>
        <p:nvPicPr>
          <p:cNvPr id="1030" name="Picture 6" descr="Home | CIEEM">
            <a:extLst>
              <a:ext uri="{FF2B5EF4-FFF2-40B4-BE49-F238E27FC236}">
                <a16:creationId xmlns:a16="http://schemas.microsoft.com/office/drawing/2014/main" id="{AE019F33-AF5D-B36B-5F21-BD79DAADCAA0}"/>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7426299" y="5118764"/>
            <a:ext cx="1228725" cy="1381125"/>
          </a:xfrm>
          <a:prstGeom prst="rect">
            <a:avLst/>
          </a:prstGeom>
          <a:noFill/>
          <a:extLst>
            <a:ext uri="{909E8E84-426E-40DD-AFC4-6F175D3DCCD1}">
              <a14:hiddenFill xmlns:a14="http://schemas.microsoft.com/office/drawing/2010/main">
                <a:solidFill>
                  <a:srgbClr val="FFFFFF"/>
                </a:solidFill>
              </a14:hiddenFill>
            </a:ext>
          </a:extLst>
        </p:spPr>
      </p:pic>
      <p:pic>
        <p:nvPicPr>
          <p:cNvPr id="2" name="Graphic 1" descr="Badge Question Mark with solid fill">
            <a:extLst>
              <a:ext uri="{FF2B5EF4-FFF2-40B4-BE49-F238E27FC236}">
                <a16:creationId xmlns:a16="http://schemas.microsoft.com/office/drawing/2014/main" id="{27B39A3A-8514-F405-DFFC-0DDE09763AB1}"/>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0" y="193055"/>
            <a:ext cx="538608" cy="538608"/>
          </a:xfrm>
          <a:prstGeom prst="rect">
            <a:avLst/>
          </a:prstGeom>
        </p:spPr>
      </p:pic>
      <p:sp>
        <p:nvSpPr>
          <p:cNvPr id="3" name="TextBox 2">
            <a:extLst>
              <a:ext uri="{FF2B5EF4-FFF2-40B4-BE49-F238E27FC236}">
                <a16:creationId xmlns:a16="http://schemas.microsoft.com/office/drawing/2014/main" id="{628E830E-F77F-79E6-92D5-EEBA119C805A}"/>
              </a:ext>
            </a:extLst>
          </p:cNvPr>
          <p:cNvSpPr txBox="1"/>
          <p:nvPr/>
        </p:nvSpPr>
        <p:spPr>
          <a:xfrm>
            <a:off x="0"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Arial" panose="020B0604020202020204" pitchFamily="34" charset="0"/>
                <a:ea typeface="Calibri" panose="020F0502020204030204" pitchFamily="34" charset="0"/>
                <a:cs typeface="Arial" panose="020B0604020202020204" pitchFamily="34" charset="0"/>
              </a:rPr>
              <a:t>©VotesforSchools The WOW Show 2023</a:t>
            </a:r>
          </a:p>
        </p:txBody>
      </p:sp>
    </p:spTree>
    <p:extLst>
      <p:ext uri="{BB962C8B-B14F-4D97-AF65-F5344CB8AC3E}">
        <p14:creationId xmlns:p14="http://schemas.microsoft.com/office/powerpoint/2010/main" val="46032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a:extLst>
              <a:ext uri="{FF2B5EF4-FFF2-40B4-BE49-F238E27FC236}">
                <a16:creationId xmlns:a16="http://schemas.microsoft.com/office/drawing/2014/main" id="{4212A622-598F-45CE-AE34-9621CE97E96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695819" y="-138689"/>
            <a:ext cx="2556336" cy="1202097"/>
          </a:xfrm>
          <a:prstGeom prst="rect">
            <a:avLst/>
          </a:prstGeom>
        </p:spPr>
      </p:pic>
      <p:sp>
        <p:nvSpPr>
          <p:cNvPr id="24" name="Rectangle: Rounded Corners 23">
            <a:extLst>
              <a:ext uri="{FF2B5EF4-FFF2-40B4-BE49-F238E27FC236}">
                <a16:creationId xmlns:a16="http://schemas.microsoft.com/office/drawing/2014/main" id="{77B25A04-5A34-4DB1-AF6C-AEFEDF32EC8D}"/>
              </a:ext>
            </a:extLst>
          </p:cNvPr>
          <p:cNvSpPr/>
          <p:nvPr/>
        </p:nvSpPr>
        <p:spPr>
          <a:xfrm>
            <a:off x="227744" y="1011223"/>
            <a:ext cx="8533021" cy="523221"/>
          </a:xfrm>
          <a:prstGeom prst="roundRect">
            <a:avLst/>
          </a:prstGeom>
          <a:solidFill>
            <a:srgbClr val="B6DAF2"/>
          </a:solidFill>
          <a:ln w="28575">
            <a:solidFill>
              <a:srgbClr val="38BE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entury Gothic" panose="020B0502020202020204" pitchFamily="34" charset="0"/>
                <a:ea typeface="Helvetica Neue" panose="02000503000000020004" pitchFamily="2" charset="0"/>
                <a:cs typeface="Helvetica Neue" panose="02000503000000020004" pitchFamily="2" charset="0"/>
              </a:rPr>
              <a:t>There are lots of great websites to look at if this is something you are interested in:</a:t>
            </a:r>
          </a:p>
        </p:txBody>
      </p:sp>
      <p:sp>
        <p:nvSpPr>
          <p:cNvPr id="27" name="Shape 114">
            <a:extLst>
              <a:ext uri="{FF2B5EF4-FFF2-40B4-BE49-F238E27FC236}">
                <a16:creationId xmlns:a16="http://schemas.microsoft.com/office/drawing/2014/main" id="{FCD46810-3ED8-42B2-83B0-EEB7183003D9}"/>
              </a:ext>
            </a:extLst>
          </p:cNvPr>
          <p:cNvSpPr/>
          <p:nvPr/>
        </p:nvSpPr>
        <p:spPr>
          <a:xfrm>
            <a:off x="780384" y="196548"/>
            <a:ext cx="8001569" cy="538608"/>
          </a:xfrm>
          <a:prstGeom prst="rect">
            <a:avLst/>
          </a:prstGeom>
          <a:noFill/>
          <a:ln>
            <a:noFill/>
          </a:ln>
        </p:spPr>
        <p:txBody>
          <a:bodyPr lIns="91425" tIns="45700" rIns="91425" bIns="45700" anchor="ctr" anchorCtr="0">
            <a:noAutofit/>
          </a:bodyPr>
          <a:lstStyle/>
          <a:p>
            <a:pPr>
              <a:buSzPct val="25000"/>
            </a:pPr>
            <a:r>
              <a:rPr lang="en-GB" sz="2400" b="1" dirty="0">
                <a:solidFill>
                  <a:schemeClr val="bg1"/>
                </a:solidFill>
                <a:latin typeface="Arial" panose="020B0604020202020204" pitchFamily="34" charset="0"/>
                <a:ea typeface="Helvetica Neue" panose="02000503000000020004" pitchFamily="2" charset="0"/>
                <a:cs typeface="Arial" panose="020B0604020202020204" pitchFamily="34" charset="0"/>
                <a:sym typeface="Lato"/>
              </a:rPr>
              <a:t>Signposting to your future</a:t>
            </a:r>
          </a:p>
        </p:txBody>
      </p:sp>
      <p:sp>
        <p:nvSpPr>
          <p:cNvPr id="28" name="Pentagon 20">
            <a:extLst>
              <a:ext uri="{FF2B5EF4-FFF2-40B4-BE49-F238E27FC236}">
                <a16:creationId xmlns:a16="http://schemas.microsoft.com/office/drawing/2014/main" id="{26746E8E-7FE4-46BF-9C1C-F48CCF730B71}"/>
              </a:ext>
            </a:extLst>
          </p:cNvPr>
          <p:cNvSpPr/>
          <p:nvPr/>
        </p:nvSpPr>
        <p:spPr>
          <a:xfrm>
            <a:off x="-17285" y="199516"/>
            <a:ext cx="758663" cy="538608"/>
          </a:xfrm>
          <a:prstGeom prst="homePlate">
            <a:avLst/>
          </a:prstGeom>
          <a:solidFill>
            <a:srgbClr val="26226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7" name="TextBox 6">
            <a:extLst>
              <a:ext uri="{FF2B5EF4-FFF2-40B4-BE49-F238E27FC236}">
                <a16:creationId xmlns:a16="http://schemas.microsoft.com/office/drawing/2014/main" id="{652E6817-E8A1-F0F5-295B-A979128941AE}"/>
              </a:ext>
            </a:extLst>
          </p:cNvPr>
          <p:cNvSpPr txBox="1"/>
          <p:nvPr/>
        </p:nvSpPr>
        <p:spPr>
          <a:xfrm>
            <a:off x="3090041" y="2057884"/>
            <a:ext cx="5691912" cy="738664"/>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The Royal </a:t>
            </a:r>
            <a:r>
              <a:rPr lang="en-GB" sz="1400" b="1" dirty="0" err="1">
                <a:latin typeface="Arial" panose="020B0604020202020204" pitchFamily="34" charset="0"/>
                <a:cs typeface="Arial" panose="020B0604020202020204" pitchFamily="34" charset="0"/>
              </a:rPr>
              <a:t>Instutute</a:t>
            </a:r>
            <a:r>
              <a:rPr lang="en-GB" sz="1400" b="1" dirty="0">
                <a:latin typeface="Arial" panose="020B0604020202020204" pitchFamily="34" charset="0"/>
                <a:cs typeface="Arial" panose="020B0604020202020204" pitchFamily="34" charset="0"/>
              </a:rPr>
              <a:t> of Chartered Surveyors (RICS) </a:t>
            </a:r>
            <a:r>
              <a:rPr lang="en-GB" sz="1400" b="0" i="0" dirty="0">
                <a:solidFill>
                  <a:srgbClr val="2A2A2A"/>
                </a:solidFill>
                <a:effectLst/>
                <a:latin typeface="Arial" panose="020B0604020202020204" pitchFamily="34" charset="0"/>
              </a:rPr>
              <a:t>promotes and enforces the highest professional standards in the development and management of land, real estate, construction and infrastructure.</a:t>
            </a:r>
            <a:endParaRPr lang="en-GB" sz="1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F51182A4-304C-4687-8CD4-5277F20017C5}"/>
              </a:ext>
            </a:extLst>
          </p:cNvPr>
          <p:cNvSpPr txBox="1"/>
          <p:nvPr/>
        </p:nvSpPr>
        <p:spPr>
          <a:xfrm>
            <a:off x="227744" y="3257069"/>
            <a:ext cx="6945242" cy="738664"/>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SISK are </a:t>
            </a:r>
            <a:r>
              <a:rPr lang="en-GB" sz="1400" b="0" i="0" dirty="0">
                <a:effectLst/>
                <a:latin typeface="Arial" panose="020B0604020202020204" pitchFamily="34" charset="0"/>
                <a:cs typeface="Arial" panose="020B0604020202020204" pitchFamily="34" charset="0"/>
              </a:rPr>
              <a:t>leaders in the construction industry </a:t>
            </a:r>
            <a:r>
              <a:rPr lang="en-GB" sz="1400" dirty="0">
                <a:latin typeface="Arial" panose="020B0604020202020204" pitchFamily="34" charset="0"/>
                <a:cs typeface="Arial" panose="020B0604020202020204" pitchFamily="34" charset="0"/>
              </a:rPr>
              <a:t>completing </a:t>
            </a:r>
            <a:r>
              <a:rPr lang="en-GB" sz="1400" b="0" i="0" dirty="0">
                <a:effectLst/>
                <a:latin typeface="Arial" panose="020B0604020202020204" pitchFamily="34" charset="0"/>
                <a:cs typeface="Arial" panose="020B0604020202020204" pitchFamily="34" charset="0"/>
              </a:rPr>
              <a:t>large, complex, multidisciplinary building programmes.  They are committed to sustainability and lasting community legacies.  </a:t>
            </a:r>
            <a:endParaRPr lang="en-GB" sz="14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ABA5C03A-1047-051F-35E8-15CE1D018A72}"/>
              </a:ext>
            </a:extLst>
          </p:cNvPr>
          <p:cNvSpPr txBox="1"/>
          <p:nvPr/>
        </p:nvSpPr>
        <p:spPr>
          <a:xfrm>
            <a:off x="2698596" y="4240809"/>
            <a:ext cx="6062169" cy="954107"/>
          </a:xfrm>
          <a:prstGeom prst="rect">
            <a:avLst/>
          </a:prstGeom>
          <a:noFill/>
        </p:spPr>
        <p:txBody>
          <a:bodyPr wrap="square" rtlCol="0">
            <a:spAutoFit/>
          </a:bodyPr>
          <a:lstStyle/>
          <a:p>
            <a:r>
              <a:rPr lang="en-GB" sz="1400" b="1" i="0" dirty="0">
                <a:solidFill>
                  <a:srgbClr val="333F48"/>
                </a:solidFill>
                <a:effectLst/>
                <a:latin typeface="Arial" panose="020B0604020202020204" pitchFamily="34" charset="0"/>
                <a:cs typeface="Arial" panose="020B0604020202020204" pitchFamily="34" charset="0"/>
              </a:rPr>
              <a:t>The Royal Institute of British Architects </a:t>
            </a:r>
            <a:r>
              <a:rPr lang="en-GB" sz="1400" b="0" i="0" dirty="0">
                <a:solidFill>
                  <a:srgbClr val="333F48"/>
                </a:solidFill>
                <a:effectLst/>
                <a:latin typeface="Arial" panose="020B0604020202020204" pitchFamily="34" charset="0"/>
                <a:cs typeface="Arial" panose="020B0604020202020204" pitchFamily="34" charset="0"/>
              </a:rPr>
              <a:t>is a global professional membership body driving excellence in architecture. </a:t>
            </a:r>
            <a:r>
              <a:rPr lang="en-GB" sz="1400" dirty="0">
                <a:solidFill>
                  <a:srgbClr val="333F48"/>
                </a:solidFill>
                <a:latin typeface="Arial" panose="020B0604020202020204" pitchFamily="34" charset="0"/>
                <a:cs typeface="Arial" panose="020B0604020202020204" pitchFamily="34" charset="0"/>
              </a:rPr>
              <a:t>They </a:t>
            </a:r>
            <a:r>
              <a:rPr lang="en-GB" sz="1400">
                <a:solidFill>
                  <a:srgbClr val="333F48"/>
                </a:solidFill>
                <a:latin typeface="Arial" panose="020B0604020202020204" pitchFamily="34" charset="0"/>
                <a:cs typeface="Arial" panose="020B0604020202020204" pitchFamily="34" charset="0"/>
              </a:rPr>
              <a:t>work to </a:t>
            </a:r>
            <a:r>
              <a:rPr lang="en-GB" sz="1400" b="0" i="0">
                <a:solidFill>
                  <a:srgbClr val="333F48"/>
                </a:solidFill>
                <a:effectLst/>
                <a:latin typeface="Arial" panose="020B0604020202020204" pitchFamily="34" charset="0"/>
                <a:cs typeface="Arial" panose="020B0604020202020204" pitchFamily="34" charset="0"/>
              </a:rPr>
              <a:t>deliver </a:t>
            </a:r>
            <a:r>
              <a:rPr lang="en-GB" sz="1400" b="0" i="0" dirty="0">
                <a:solidFill>
                  <a:srgbClr val="333F48"/>
                </a:solidFill>
                <a:effectLst/>
                <a:latin typeface="Arial" panose="020B0604020202020204" pitchFamily="34" charset="0"/>
                <a:cs typeface="Arial" panose="020B0604020202020204" pitchFamily="34" charset="0"/>
              </a:rPr>
              <a:t>better buildings and places, stronger communities and a sustainable environment.</a:t>
            </a:r>
            <a:endParaRPr lang="en-GB" sz="1400" dirty="0">
              <a:latin typeface="Arial" panose="020B0604020202020204" pitchFamily="34" charset="0"/>
              <a:cs typeface="Arial" panose="020B0604020202020204" pitchFamily="34" charset="0"/>
            </a:endParaRPr>
          </a:p>
        </p:txBody>
      </p:sp>
      <p:pic>
        <p:nvPicPr>
          <p:cNvPr id="2" name="Graphic 1" descr="Badge Question Mark with solid fill">
            <a:extLst>
              <a:ext uri="{FF2B5EF4-FFF2-40B4-BE49-F238E27FC236}">
                <a16:creationId xmlns:a16="http://schemas.microsoft.com/office/drawing/2014/main" id="{8FD72398-3E81-B91E-96C7-65642224D208}"/>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0" y="193055"/>
            <a:ext cx="538608" cy="538608"/>
          </a:xfrm>
          <a:prstGeom prst="rect">
            <a:avLst/>
          </a:prstGeom>
        </p:spPr>
      </p:pic>
      <p:pic>
        <p:nvPicPr>
          <p:cNvPr id="3" name="Picture 2">
            <a:extLst>
              <a:ext uri="{FF2B5EF4-FFF2-40B4-BE49-F238E27FC236}">
                <a16:creationId xmlns:a16="http://schemas.microsoft.com/office/drawing/2014/main" id="{5D690F71-9097-F317-FB9C-9863D7D168F6}"/>
              </a:ext>
            </a:extLst>
          </p:cNvPr>
          <p:cNvPicPr>
            <a:picLocks noChangeAspect="1"/>
          </p:cNvPicPr>
          <p:nvPr/>
        </p:nvPicPr>
        <p:blipFill>
          <a:blip r:embed="rId6"/>
          <a:stretch>
            <a:fillRect/>
          </a:stretch>
        </p:blipFill>
        <p:spPr>
          <a:xfrm>
            <a:off x="287317" y="2008118"/>
            <a:ext cx="2632184" cy="959320"/>
          </a:xfrm>
          <a:prstGeom prst="rect">
            <a:avLst/>
          </a:prstGeom>
        </p:spPr>
      </p:pic>
      <p:pic>
        <p:nvPicPr>
          <p:cNvPr id="5" name="Picture 4">
            <a:extLst>
              <a:ext uri="{FF2B5EF4-FFF2-40B4-BE49-F238E27FC236}">
                <a16:creationId xmlns:a16="http://schemas.microsoft.com/office/drawing/2014/main" id="{8BAC07C3-6A47-51D6-C08A-46DBC0EF3F60}"/>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203732" y="3037400"/>
            <a:ext cx="1578221" cy="1178002"/>
          </a:xfrm>
          <a:prstGeom prst="rect">
            <a:avLst/>
          </a:prstGeom>
        </p:spPr>
      </p:pic>
      <p:pic>
        <p:nvPicPr>
          <p:cNvPr id="6" name="Picture 5">
            <a:extLst>
              <a:ext uri="{FF2B5EF4-FFF2-40B4-BE49-F238E27FC236}">
                <a16:creationId xmlns:a16="http://schemas.microsoft.com/office/drawing/2014/main" id="{90BA1552-7A2A-1D19-EE15-706F4F6C27A2}"/>
              </a:ext>
            </a:extLst>
          </p:cNvPr>
          <p:cNvPicPr>
            <a:picLocks noChangeAspect="1"/>
          </p:cNvPicPr>
          <p:nvPr/>
        </p:nvPicPr>
        <p:blipFill>
          <a:blip r:embed="rId8"/>
          <a:stretch>
            <a:fillRect/>
          </a:stretch>
        </p:blipFill>
        <p:spPr>
          <a:xfrm>
            <a:off x="269304" y="3448913"/>
            <a:ext cx="2362284" cy="2362284"/>
          </a:xfrm>
          <a:prstGeom prst="rect">
            <a:avLst/>
          </a:prstGeom>
        </p:spPr>
      </p:pic>
      <p:sp>
        <p:nvSpPr>
          <p:cNvPr id="8" name="TextBox 7">
            <a:extLst>
              <a:ext uri="{FF2B5EF4-FFF2-40B4-BE49-F238E27FC236}">
                <a16:creationId xmlns:a16="http://schemas.microsoft.com/office/drawing/2014/main" id="{5EB7DDFF-952B-216F-F931-345FB9C48DDB}"/>
              </a:ext>
            </a:extLst>
          </p:cNvPr>
          <p:cNvSpPr txBox="1"/>
          <p:nvPr/>
        </p:nvSpPr>
        <p:spPr>
          <a:xfrm>
            <a:off x="0"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Arial" panose="020B0604020202020204" pitchFamily="34" charset="0"/>
                <a:ea typeface="Calibri" panose="020F0502020204030204" pitchFamily="34" charset="0"/>
                <a:cs typeface="Arial" panose="020B0604020202020204" pitchFamily="34" charset="0"/>
              </a:rPr>
              <a:t>©VotesforSchools The WOW Show 2023</a:t>
            </a:r>
          </a:p>
        </p:txBody>
      </p:sp>
    </p:spTree>
    <p:extLst>
      <p:ext uri="{BB962C8B-B14F-4D97-AF65-F5344CB8AC3E}">
        <p14:creationId xmlns:p14="http://schemas.microsoft.com/office/powerpoint/2010/main" val="197865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5120</TotalTime>
  <Words>1118</Words>
  <Application>Microsoft Office PowerPoint</Application>
  <PresentationFormat>On-screen Show (4:3)</PresentationFormat>
  <Paragraphs>115</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Helvetica Neue</vt:lpstr>
      <vt:lpstr>Office Theme</vt:lpstr>
      <vt:lpstr>What’s in a building? Jobs you didn’t know existed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Jude Hadfield</dc:creator>
  <cp:lastModifiedBy>Lara</cp:lastModifiedBy>
  <cp:revision>33</cp:revision>
  <dcterms:created xsi:type="dcterms:W3CDTF">2021-01-18T09:44:21Z</dcterms:created>
  <dcterms:modified xsi:type="dcterms:W3CDTF">2022-12-16T12:42:49Z</dcterms:modified>
</cp:coreProperties>
</file>