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0" r:id="rId2"/>
    <p:sldId id="284" r:id="rId3"/>
    <p:sldId id="263" r:id="rId4"/>
    <p:sldId id="261" r:id="rId5"/>
    <p:sldId id="260" r:id="rId6"/>
    <p:sldId id="343" r:id="rId7"/>
    <p:sldId id="34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711A"/>
    <a:srgbClr val="E2CDAC"/>
    <a:srgbClr val="FDE9E7"/>
    <a:srgbClr val="E1251B"/>
    <a:srgbClr val="91190D"/>
    <a:srgbClr val="E1C57A"/>
    <a:srgbClr val="D7BC8E"/>
    <a:srgbClr val="F7BEBB"/>
    <a:srgbClr val="F9D1CF"/>
    <a:srgbClr val="F4D7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693" autoAdjust="0"/>
  </p:normalViewPr>
  <p:slideViewPr>
    <p:cSldViewPr snapToGrid="0">
      <p:cViewPr varScale="1">
        <p:scale>
          <a:sx n="73" d="100"/>
          <a:sy n="73" d="100"/>
        </p:scale>
        <p:origin x="99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B9786-EFC5-40E3-94E9-2997CDF07945}" type="datetimeFigureOut">
              <a:rPr lang="en-GB" smtClean="0"/>
              <a:t>22/08/2022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0EA2B-9B35-44D9-A1BB-CA273A6BF707}" type="slidenum">
              <a:rPr lang="en-GB" smtClean="0"/>
              <a:t>‹#›</a:t>
            </a:fld>
            <a:endParaRPr lang="en-GB"/>
          </a:p>
        </p:txBody>
      </p:sp>
    </p:spTree>
    <p:extLst>
      <p:ext uri="{BB962C8B-B14F-4D97-AF65-F5344CB8AC3E}">
        <p14:creationId xmlns:p14="http://schemas.microsoft.com/office/powerpoint/2010/main" val="133183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ucas.com/"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resources.careersandenterprise.co.uk/resources/my-choices-guide-students" TargetMode="External"/><Relationship Id="rId4" Type="http://schemas.openxmlformats.org/officeDocument/2006/relationships/hyperlink" Target="https://nationalcareers.service.gov.uk/get-a-job/career-choices-at-18"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References:</a:t>
            </a:r>
          </a:p>
          <a:p>
            <a:pPr marL="228600" indent="-228600">
              <a:buAutoNum type="arabicParenR"/>
            </a:pPr>
            <a:r>
              <a:rPr lang="en-GB" dirty="0"/>
              <a:t>https://dictionary.cambridge.org/dictionary/english/self-belief</a:t>
            </a:r>
          </a:p>
          <a:p>
            <a:pPr marL="228600" indent="-228600">
              <a:buAutoNum type="arabicParenR"/>
            </a:pPr>
            <a:r>
              <a:rPr lang="en-GB" dirty="0"/>
              <a:t>https://dictionary.cambridge.org/dictionary/english/resilience</a:t>
            </a:r>
          </a:p>
          <a:p>
            <a:pPr marL="228600" indent="-228600">
              <a:buAutoNum type="arabicParenR"/>
            </a:pPr>
            <a:r>
              <a:rPr lang="en-GB" dirty="0"/>
              <a:t>https://dictionary.cambridge.org/dictionary/english/frustration</a:t>
            </a:r>
          </a:p>
          <a:p>
            <a:pPr marL="228600" indent="-228600">
              <a:buAutoNum type="arabicParenR"/>
            </a:pPr>
            <a:r>
              <a:rPr lang="en-GB" dirty="0"/>
              <a:t>https://dictionary.cambridge.org/dictionary/english/well-being?q=wellbeing</a:t>
            </a:r>
          </a:p>
          <a:p>
            <a:pPr marL="228600" indent="-228600">
              <a:buAutoNum type="arabicParenR"/>
            </a:pPr>
            <a:r>
              <a:rPr lang="en-GB" dirty="0"/>
              <a:t>https://dictionary.cambridge.org/dictionary/english/sector</a:t>
            </a:r>
          </a:p>
          <a:p>
            <a:pPr marL="228600" indent="-228600">
              <a:buAutoNum type="arabicParenR"/>
            </a:pPr>
            <a:r>
              <a:rPr lang="en-GB" dirty="0"/>
              <a:t>https://dictionary.cambridge.org/dictionary/english/employability</a:t>
            </a:r>
          </a:p>
          <a:p>
            <a:pPr marL="228600" indent="-228600">
              <a:buAutoNum type="arabicParenR"/>
            </a:pPr>
            <a:endParaRPr lang="en-GB" dirty="0"/>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3F46D8AB-DA3C-48E3-9A86-7535FFDB8A2E}" type="slidenum">
              <a:rPr lang="en-GB" smtClean="0"/>
              <a:t>4</a:t>
            </a:fld>
            <a:endParaRPr lang="en-GB"/>
          </a:p>
        </p:txBody>
      </p:sp>
    </p:spTree>
    <p:extLst>
      <p:ext uri="{BB962C8B-B14F-4D97-AF65-F5344CB8AC3E}">
        <p14:creationId xmlns:p14="http://schemas.microsoft.com/office/powerpoint/2010/main" val="52277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References:</a:t>
            </a:r>
          </a:p>
          <a:p>
            <a:pPr marL="228600" indent="-228600">
              <a:buAutoNum type="arabicParenR"/>
            </a:pPr>
            <a:r>
              <a:rPr lang="en-GB" dirty="0"/>
              <a:t>https://www.prospects.ac.uk/further-education/post-16-career-choices</a:t>
            </a:r>
          </a:p>
          <a:p>
            <a:pPr marL="228600" indent="-228600">
              <a:buAutoNum type="arabicParenR"/>
            </a:pPr>
            <a:r>
              <a:rPr lang="en-GB" dirty="0">
                <a:hlinkClick r:id="rId3"/>
              </a:rPr>
              <a:t>https://www.ucas.com/</a:t>
            </a:r>
            <a:endParaRPr lang="en-GB" dirty="0"/>
          </a:p>
          <a:p>
            <a:pPr marL="228600" indent="-228600">
              <a:buAutoNum type="arabicParenR"/>
            </a:pPr>
            <a:r>
              <a:rPr lang="en-GB" dirty="0">
                <a:hlinkClick r:id="rId4"/>
              </a:rPr>
              <a:t>https://nationalcareers.service.gov.uk/get-a-job/career-choices-at-18</a:t>
            </a:r>
            <a:endParaRPr lang="en-GB" dirty="0"/>
          </a:p>
          <a:p>
            <a:pPr marL="228600" indent="-228600">
              <a:buAutoNum type="arabicParenR"/>
            </a:pPr>
            <a:r>
              <a:rPr lang="en-GB" dirty="0">
                <a:hlinkClick r:id="rId5"/>
              </a:rPr>
              <a:t>https://resources.careersandenterprise.co.uk/resources/my-choices-guide-students</a:t>
            </a:r>
            <a:endParaRPr lang="en-GB" dirty="0"/>
          </a:p>
          <a:p>
            <a:pPr marL="228600" indent="-228600">
              <a:buAutoNum type="arabicParenR"/>
            </a:pPr>
            <a:r>
              <a:rPr lang="en-GB" dirty="0"/>
              <a:t>https://nationalcareers.service.gov.uk/</a:t>
            </a:r>
          </a:p>
          <a:p>
            <a:pPr marL="228600" indent="-228600">
              <a:buAutoNum type="arabicParenR"/>
            </a:pPr>
            <a:r>
              <a:rPr lang="en-GB" dirty="0"/>
              <a:t>https://www.sortyourfuture.com/</a:t>
            </a:r>
          </a:p>
          <a:p>
            <a:pPr marL="228600" indent="-228600">
              <a:buAutoNum type="arabicParenR"/>
            </a:pPr>
            <a:r>
              <a:rPr lang="en-GB" dirty="0"/>
              <a:t>https://www.bbc.co.uk/bitesize/careers</a:t>
            </a:r>
          </a:p>
          <a:p>
            <a:pPr marL="228600" indent="-228600">
              <a:buAutoNum type="arabicParenR"/>
            </a:pPr>
            <a:endParaRPr lang="en-GB" dirty="0"/>
          </a:p>
          <a:p>
            <a:pPr marL="228600" indent="-228600">
              <a:buAutoNum type="arabicParenR"/>
            </a:pPr>
            <a:endParaRPr lang="en-GB" dirty="0"/>
          </a:p>
          <a:p>
            <a:pPr marL="228600" indent="-228600">
              <a:buAutoNum type="arabicParenR"/>
            </a:pPr>
            <a:endParaRPr lang="en-GB" dirty="0"/>
          </a:p>
          <a:p>
            <a:pPr marL="228600" indent="-228600">
              <a:buAutoNum type="arabicParenR"/>
            </a:pPr>
            <a:endParaRPr lang="en-GB" dirty="0"/>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CCDE738C-B146-4BD0-85B8-AC08FB3B59B2}" type="slidenum">
              <a:rPr lang="en-GB" smtClean="0"/>
              <a:t>6</a:t>
            </a:fld>
            <a:endParaRPr lang="en-GB"/>
          </a:p>
        </p:txBody>
      </p:sp>
    </p:spTree>
    <p:extLst>
      <p:ext uri="{BB962C8B-B14F-4D97-AF65-F5344CB8AC3E}">
        <p14:creationId xmlns:p14="http://schemas.microsoft.com/office/powerpoint/2010/main" val="142333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References:</a:t>
            </a:r>
          </a:p>
          <a:p>
            <a:pPr marL="228600" indent="-228600">
              <a:buAutoNum type="arabicParenR"/>
            </a:pPr>
            <a:r>
              <a:rPr lang="en-GB" dirty="0"/>
              <a:t>https://cityandguildsfoundation.org/</a:t>
            </a:r>
          </a:p>
          <a:p>
            <a:pPr marL="228600" indent="-228600">
              <a:buAutoNum type="arabicParenR"/>
            </a:pPr>
            <a:r>
              <a:rPr lang="en-GB" dirty="0"/>
              <a:t>https://www.cityandguilds.com/</a:t>
            </a:r>
          </a:p>
          <a:p>
            <a:pPr marL="228600" indent="-228600">
              <a:buAutoNum type="arabicParenR"/>
            </a:pPr>
            <a:r>
              <a:rPr lang="en-GB" dirty="0"/>
              <a:t>https://www.cityandguilds.com/what-we-offer/learners</a:t>
            </a:r>
          </a:p>
          <a:p>
            <a:pPr marL="228600" indent="-228600">
              <a:buAutoNum type="arabicParenR"/>
            </a:pPr>
            <a:endParaRPr lang="en-GB" dirty="0"/>
          </a:p>
          <a:p>
            <a:pPr marL="228600" indent="-228600">
              <a:buAutoNum type="arabicParenR"/>
            </a:pPr>
            <a:endParaRPr lang="en-GB" dirty="0"/>
          </a:p>
        </p:txBody>
      </p:sp>
      <p:sp>
        <p:nvSpPr>
          <p:cNvPr id="4" name="Slide Number Placeholder 3"/>
          <p:cNvSpPr>
            <a:spLocks noGrp="1"/>
          </p:cNvSpPr>
          <p:nvPr>
            <p:ph type="sldNum" sz="quarter" idx="5"/>
          </p:nvPr>
        </p:nvSpPr>
        <p:spPr/>
        <p:txBody>
          <a:bodyPr/>
          <a:lstStyle/>
          <a:p>
            <a:fld id="{CCDE738C-B146-4BD0-85B8-AC08FB3B59B2}" type="slidenum">
              <a:rPr lang="en-GB" smtClean="0"/>
              <a:t>7</a:t>
            </a:fld>
            <a:endParaRPr lang="en-GB"/>
          </a:p>
        </p:txBody>
      </p:sp>
    </p:spTree>
    <p:extLst>
      <p:ext uri="{BB962C8B-B14F-4D97-AF65-F5344CB8AC3E}">
        <p14:creationId xmlns:p14="http://schemas.microsoft.com/office/powerpoint/2010/main" val="142333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63497-45D9-43BA-9D96-E6E44979A3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EA615D-7973-4EDC-91E1-AE01DE2C8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7CEFB3-0600-4FEA-8FCE-61E04D4D0411}"/>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586F0A4F-9396-4084-BE67-833D675B90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3DAAA-0C79-49E9-A5F4-FE5D74468A9B}"/>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143548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44978-7D20-49F1-9596-6BF66EC8CF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3244D0-1577-448E-996A-0481F1CBC8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37E93E-BDED-451E-95F2-3846A50229F3}"/>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5D10FB0F-70CC-4531-86CD-43C4B045F6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1DD1CF-40BC-43E0-9800-77E62FCF0591}"/>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9908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A380F-71BF-44AE-A410-5E32FAAF0F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7A078F-5DC8-4A58-924D-DAF91D4688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D52DB-8D99-4003-BED0-C72C10ED2883}"/>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38EE2478-5C18-47CA-9E2F-7051BA271C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400EBE-59AC-494B-9E00-56AA1FBCC147}"/>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15437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38B58-B6A5-469D-BAC1-2D43A60220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F8E9AA-63BA-42C3-8D48-5BBCB760D3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9EB2AC-8F4B-4C46-A147-780FE685A19B}"/>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0B77E02F-0240-4F93-A37D-20D93B824F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B20B69-120F-42B5-A7C7-834E3E3A9743}"/>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147157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9977-D0A8-40DF-B2EB-C3A008C12F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956DFA-98B8-4895-BFE6-9E9F225F9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651C77-51D3-4C96-9697-1EE938AC889C}"/>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F40EE31B-FDE5-412A-9FBC-C11E96DD7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D79E1F-55E5-496F-88DE-98E12C05C6B7}"/>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3949556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26C7-2C1A-4818-8593-A5299B3C8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EBE1E2-AD0D-4941-97E5-63DB783D72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D7515D-833F-4504-817C-031DDBAC08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D9753F-74C4-46D8-BFB0-49CA082897FC}"/>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6" name="Footer Placeholder 5">
            <a:extLst>
              <a:ext uri="{FF2B5EF4-FFF2-40B4-BE49-F238E27FC236}">
                <a16:creationId xmlns:a16="http://schemas.microsoft.com/office/drawing/2014/main" id="{E924CCCB-B6D6-4244-AF0A-1FD08ABE20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98BA11-1430-4137-9F80-CD6D1626E271}"/>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41271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F56F-E888-46AD-A70A-F94108C43FE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80481B-B849-4D41-87B2-A09EBFAA5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4241B-FEA9-4D20-A8E6-035582195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69702E-D01B-4865-B983-EE637C341D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A9816D-BDF9-4DC7-8507-D2C64B5FD9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994418-EC67-4892-87D1-831658FDD46F}"/>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8" name="Footer Placeholder 7">
            <a:extLst>
              <a:ext uri="{FF2B5EF4-FFF2-40B4-BE49-F238E27FC236}">
                <a16:creationId xmlns:a16="http://schemas.microsoft.com/office/drawing/2014/main" id="{FDD6568D-5036-4916-9D3A-2C83C62EA4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EAF6C2-7B69-4F36-9F81-A7CCF55EF7DB}"/>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146953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AB23-EF3E-4EC4-981C-07B669F753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A5D512-09A1-4E85-B1E6-EA74A4213A1C}"/>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4" name="Footer Placeholder 3">
            <a:extLst>
              <a:ext uri="{FF2B5EF4-FFF2-40B4-BE49-F238E27FC236}">
                <a16:creationId xmlns:a16="http://schemas.microsoft.com/office/drawing/2014/main" id="{8B09352E-42C2-4F36-A545-6B90B0B330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BB93F0-9EE8-4748-ACFC-490DA8448F58}"/>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63934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8FE78B-3994-43E3-8B34-F75962C1EBD2}"/>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3" name="Footer Placeholder 2">
            <a:extLst>
              <a:ext uri="{FF2B5EF4-FFF2-40B4-BE49-F238E27FC236}">
                <a16:creationId xmlns:a16="http://schemas.microsoft.com/office/drawing/2014/main" id="{94718018-554D-487F-98FA-7ECBA08C05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03D6DA-9435-4C73-BB5F-F022B73CCF78}"/>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129401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582D-DB83-4092-94F0-80A8649915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06B9C7A-7661-4502-9728-72FC4082C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BEF7E2-2ECC-42A6-BBF8-5DCD2A179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28BBA2-B723-4DD4-A11A-F6878721D55F}"/>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6" name="Footer Placeholder 5">
            <a:extLst>
              <a:ext uri="{FF2B5EF4-FFF2-40B4-BE49-F238E27FC236}">
                <a16:creationId xmlns:a16="http://schemas.microsoft.com/office/drawing/2014/main" id="{E010D2FF-E0DC-4A97-8256-AB3FCF4896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51B9EC-12BD-46BD-B65E-CF2CEF0213C9}"/>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309630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FA1A0-6587-4BF8-9BA4-ADF9D9865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BA46D1-7E83-45FB-BF31-271701CD5E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D70255-D286-4D8E-B77A-F74DE430B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B8C89-DCE5-4122-AE92-EADF12D46A71}"/>
              </a:ext>
            </a:extLst>
          </p:cNvPr>
          <p:cNvSpPr>
            <a:spLocks noGrp="1"/>
          </p:cNvSpPr>
          <p:nvPr>
            <p:ph type="dt" sz="half" idx="10"/>
          </p:nvPr>
        </p:nvSpPr>
        <p:spPr/>
        <p:txBody>
          <a:bodyPr/>
          <a:lstStyle/>
          <a:p>
            <a:fld id="{190EB5A3-1EDC-4D5D-AF0E-68F40FDE469B}" type="datetimeFigureOut">
              <a:rPr lang="en-GB" smtClean="0"/>
              <a:t>22/08/2022</a:t>
            </a:fld>
            <a:endParaRPr lang="en-GB"/>
          </a:p>
        </p:txBody>
      </p:sp>
      <p:sp>
        <p:nvSpPr>
          <p:cNvPr id="6" name="Footer Placeholder 5">
            <a:extLst>
              <a:ext uri="{FF2B5EF4-FFF2-40B4-BE49-F238E27FC236}">
                <a16:creationId xmlns:a16="http://schemas.microsoft.com/office/drawing/2014/main" id="{B1409FF5-FC50-48C8-B3C3-3EF2F5C879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1B97CB-6DE5-4B11-B040-5365E7465300}"/>
              </a:ext>
            </a:extLst>
          </p:cNvPr>
          <p:cNvSpPr>
            <a:spLocks noGrp="1"/>
          </p:cNvSpPr>
          <p:nvPr>
            <p:ph type="sldNum" sz="quarter" idx="12"/>
          </p:nvPr>
        </p:nvSpPr>
        <p:spPr/>
        <p:txBody>
          <a:bodyPr/>
          <a:lstStyle/>
          <a:p>
            <a:fld id="{AC50DBEF-C034-4723-8434-A4AD2F87B729}" type="slidenum">
              <a:rPr lang="en-GB" smtClean="0"/>
              <a:t>‹#›</a:t>
            </a:fld>
            <a:endParaRPr lang="en-GB"/>
          </a:p>
        </p:txBody>
      </p:sp>
    </p:spTree>
    <p:extLst>
      <p:ext uri="{BB962C8B-B14F-4D97-AF65-F5344CB8AC3E}">
        <p14:creationId xmlns:p14="http://schemas.microsoft.com/office/powerpoint/2010/main" val="36481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36038F-49DE-4F22-9E8E-45123116A2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B30CA5-9785-41E6-B8D9-7D97C7919F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9FDDF-8697-4E88-A80A-119DD4070E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EB5A3-1EDC-4D5D-AF0E-68F40FDE469B}" type="datetimeFigureOut">
              <a:rPr lang="en-GB" smtClean="0"/>
              <a:t>22/08/2022</a:t>
            </a:fld>
            <a:endParaRPr lang="en-GB"/>
          </a:p>
        </p:txBody>
      </p:sp>
      <p:sp>
        <p:nvSpPr>
          <p:cNvPr id="5" name="Footer Placeholder 4">
            <a:extLst>
              <a:ext uri="{FF2B5EF4-FFF2-40B4-BE49-F238E27FC236}">
                <a16:creationId xmlns:a16="http://schemas.microsoft.com/office/drawing/2014/main" id="{6EA22A7A-7726-48C8-A1E8-55BDF7D6A8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D434BA-DA01-4376-878F-BB62F6122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0DBEF-C034-4723-8434-A4AD2F87B729}" type="slidenum">
              <a:rPr lang="en-GB" smtClean="0"/>
              <a:t>‹#›</a:t>
            </a:fld>
            <a:endParaRPr lang="en-GB"/>
          </a:p>
        </p:txBody>
      </p:sp>
    </p:spTree>
    <p:extLst>
      <p:ext uri="{BB962C8B-B14F-4D97-AF65-F5344CB8AC3E}">
        <p14:creationId xmlns:p14="http://schemas.microsoft.com/office/powerpoint/2010/main" val="7618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nationalcareers.service.gov.uk/" TargetMode="External"/><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10.png"/><Relationship Id="rId12" Type="http://schemas.openxmlformats.org/officeDocument/2006/relationships/hyperlink" Target="https://www.bbc.co.uk/bitesize/care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resources.careersandenterprise.co.uk/resources/my-choices-guide-students" TargetMode="External"/><Relationship Id="rId11" Type="http://schemas.openxmlformats.org/officeDocument/2006/relationships/image" Target="../media/image12.png"/><Relationship Id="rId5" Type="http://schemas.openxmlformats.org/officeDocument/2006/relationships/image" Target="../media/image9.png"/><Relationship Id="rId15" Type="http://schemas.openxmlformats.org/officeDocument/2006/relationships/image" Target="../media/image14.png"/><Relationship Id="rId10" Type="http://schemas.openxmlformats.org/officeDocument/2006/relationships/hyperlink" Target="https://www.sortyourfuture.com/" TargetMode="External"/><Relationship Id="rId4" Type="http://schemas.openxmlformats.org/officeDocument/2006/relationships/hyperlink" Target="https://www.ucas.com/" TargetMode="External"/><Relationship Id="rId9" Type="http://schemas.openxmlformats.org/officeDocument/2006/relationships/image" Target="../media/image11.png"/><Relationship Id="rId14" Type="http://schemas.openxmlformats.org/officeDocument/2006/relationships/hyperlink" Target="https://www.prospects.ac.uk/further-education/post-16-career-choic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cityandguilds.com/qualifications-and-apprenticeship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2.png"/><Relationship Id="rId4" Type="http://schemas.openxmlformats.org/officeDocument/2006/relationships/hyperlink" Target="https://cityandguildsfounda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ity &amp; Guilds Foundation | Removing barriers to getting a job, celebrating  best practice on the job, and advocating for jobs of the future">
            <a:extLst>
              <a:ext uri="{FF2B5EF4-FFF2-40B4-BE49-F238E27FC236}">
                <a16:creationId xmlns:a16="http://schemas.microsoft.com/office/drawing/2014/main" id="{B6960B49-124B-422D-A357-7AE89412181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266" y="5362877"/>
            <a:ext cx="1360243" cy="1330282"/>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828DEDC0-C483-45CA-A578-CF98B37A58C4}"/>
              </a:ext>
            </a:extLst>
          </p:cNvPr>
          <p:cNvSpPr txBox="1">
            <a:spLocks/>
          </p:cNvSpPr>
          <p:nvPr/>
        </p:nvSpPr>
        <p:spPr>
          <a:xfrm>
            <a:off x="1524000" y="1014998"/>
            <a:ext cx="9144000" cy="4429361"/>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b="1" dirty="0">
                <a:latin typeface="Century Gothic" panose="020B0502020202020204" pitchFamily="34" charset="0"/>
                <a:cs typeface="Arial"/>
              </a:rPr>
              <a:t>Employability</a:t>
            </a:r>
          </a:p>
          <a:p>
            <a:endParaRPr lang="en-US" sz="3600" dirty="0">
              <a:latin typeface="Century Gothic" panose="020B0502020202020204" pitchFamily="34" charset="0"/>
              <a:cs typeface="Arial"/>
            </a:endParaRPr>
          </a:p>
          <a:p>
            <a:r>
              <a:rPr lang="en-US" sz="3600" dirty="0">
                <a:latin typeface="Century Gothic" panose="020B0502020202020204" pitchFamily="34" charset="0"/>
                <a:cs typeface="Arial"/>
              </a:rPr>
              <a:t>The skills you didn’t even know you had!</a:t>
            </a:r>
          </a:p>
          <a:p>
            <a:endParaRPr lang="en-US" sz="3600" dirty="0">
              <a:latin typeface="Century Gothic" panose="020B0502020202020204" pitchFamily="34" charset="0"/>
              <a:cs typeface="Arial"/>
            </a:endParaRPr>
          </a:p>
          <a:p>
            <a:r>
              <a:rPr lang="en-GB" sz="3600" dirty="0">
                <a:latin typeface="Century Gothic" panose="020B0502020202020204" pitchFamily="34" charset="0"/>
              </a:rPr>
              <a:t>Wellbeing and Self-belief</a:t>
            </a:r>
          </a:p>
          <a:p>
            <a:endParaRPr lang="en-GB" sz="3600" dirty="0">
              <a:latin typeface="Century Gothic" panose="020B0502020202020204" pitchFamily="34" charset="0"/>
            </a:endParaRPr>
          </a:p>
          <a:p>
            <a:r>
              <a:rPr lang="en-GB" sz="3600" dirty="0">
                <a:latin typeface="Century Gothic" panose="020B0502020202020204" pitchFamily="34" charset="0"/>
              </a:rPr>
              <a:t>Lesson plan</a:t>
            </a:r>
          </a:p>
        </p:txBody>
      </p:sp>
      <p:sp>
        <p:nvSpPr>
          <p:cNvPr id="7" name="TextBox 13">
            <a:extLst>
              <a:ext uri="{FF2B5EF4-FFF2-40B4-BE49-F238E27FC236}">
                <a16:creationId xmlns:a16="http://schemas.microsoft.com/office/drawing/2014/main" id="{C9718A4C-84EF-25E7-10CB-EE24E2088353}"/>
              </a:ext>
            </a:extLst>
          </p:cNvPr>
          <p:cNvSpPr txBox="1"/>
          <p:nvPr/>
        </p:nvSpPr>
        <p:spPr>
          <a:xfrm>
            <a:off x="10079421"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pic>
        <p:nvPicPr>
          <p:cNvPr id="2" name="Picture 1">
            <a:extLst>
              <a:ext uri="{FF2B5EF4-FFF2-40B4-BE49-F238E27FC236}">
                <a16:creationId xmlns:a16="http://schemas.microsoft.com/office/drawing/2014/main" id="{DA5C9ED6-A3C4-686A-442E-379B5427A908}"/>
              </a:ext>
            </a:extLst>
          </p:cNvPr>
          <p:cNvPicPr>
            <a:picLocks noChangeAspect="1"/>
          </p:cNvPicPr>
          <p:nvPr/>
        </p:nvPicPr>
        <p:blipFill>
          <a:blip r:embed="rId3"/>
          <a:stretch>
            <a:fillRect/>
          </a:stretch>
        </p:blipFill>
        <p:spPr>
          <a:xfrm>
            <a:off x="9239156" y="239341"/>
            <a:ext cx="2698597" cy="522540"/>
          </a:xfrm>
          <a:prstGeom prst="rect">
            <a:avLst/>
          </a:prstGeom>
        </p:spPr>
      </p:pic>
    </p:spTree>
    <p:extLst>
      <p:ext uri="{BB962C8B-B14F-4D97-AF65-F5344CB8AC3E}">
        <p14:creationId xmlns:p14="http://schemas.microsoft.com/office/powerpoint/2010/main" val="210435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B6EFD27-AA9E-D61B-A1B8-B93B6D305EB1}"/>
              </a:ext>
            </a:extLst>
          </p:cNvPr>
          <p:cNvSpPr/>
          <p:nvPr/>
        </p:nvSpPr>
        <p:spPr>
          <a:xfrm>
            <a:off x="7319350" y="2337086"/>
            <a:ext cx="4026568" cy="2269377"/>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33">
            <a:extLst>
              <a:ext uri="{FF2B5EF4-FFF2-40B4-BE49-F238E27FC236}">
                <a16:creationId xmlns:a16="http://schemas.microsoft.com/office/drawing/2014/main" id="{58A5F9E7-FF14-FDAD-3EC7-5F25BA08BD15}"/>
              </a:ext>
            </a:extLst>
          </p:cNvPr>
          <p:cNvSpPr/>
          <p:nvPr/>
        </p:nvSpPr>
        <p:spPr>
          <a:xfrm>
            <a:off x="482702" y="2337087"/>
            <a:ext cx="6401571" cy="732350"/>
          </a:xfrm>
          <a:prstGeom prst="roundRect">
            <a:avLst/>
          </a:prstGeom>
          <a:solidFill>
            <a:srgbClr val="E2CDAC"/>
          </a:solidFill>
          <a:ln w="28575">
            <a:solidFill>
              <a:srgbClr val="91190D"/>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Information box 1</a:t>
            </a:r>
          </a:p>
        </p:txBody>
      </p:sp>
      <p:sp>
        <p:nvSpPr>
          <p:cNvPr id="4" name="Rectangle: Rounded Corners 33">
            <a:extLst>
              <a:ext uri="{FF2B5EF4-FFF2-40B4-BE49-F238E27FC236}">
                <a16:creationId xmlns:a16="http://schemas.microsoft.com/office/drawing/2014/main" id="{9957F790-99B2-62C6-16BA-65343A611D5A}"/>
              </a:ext>
            </a:extLst>
          </p:cNvPr>
          <p:cNvSpPr/>
          <p:nvPr/>
        </p:nvSpPr>
        <p:spPr>
          <a:xfrm>
            <a:off x="482702" y="3311288"/>
            <a:ext cx="6401573" cy="732351"/>
          </a:xfrm>
          <a:prstGeom prst="roundRect">
            <a:avLst/>
          </a:prstGeom>
          <a:solidFill>
            <a:srgbClr val="FDE9E7"/>
          </a:solidFill>
          <a:ln w="28575">
            <a:solidFill>
              <a:srgbClr val="E1251B"/>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Information box 2</a:t>
            </a:r>
            <a:r>
              <a:rPr lang="en-GB" sz="1600" dirty="0">
                <a:solidFill>
                  <a:schemeClr val="tx1"/>
                </a:solidFill>
                <a:latin typeface="Century Gothic" panose="020B0502020202020204" pitchFamily="34" charset="0"/>
                <a:ea typeface="Lato" panose="020F0502020204030203" pitchFamily="34" charset="0"/>
                <a:cs typeface="Lato" panose="020F0502020204030203" pitchFamily="34" charset="0"/>
              </a:rPr>
              <a:t> </a:t>
            </a:r>
          </a:p>
        </p:txBody>
      </p:sp>
      <p:sp>
        <p:nvSpPr>
          <p:cNvPr id="5" name="Rectangle: Rounded Corners 33">
            <a:extLst>
              <a:ext uri="{FF2B5EF4-FFF2-40B4-BE49-F238E27FC236}">
                <a16:creationId xmlns:a16="http://schemas.microsoft.com/office/drawing/2014/main" id="{461C69A7-D215-3BF0-BFFC-DA76A0DE6A24}"/>
              </a:ext>
            </a:extLst>
          </p:cNvPr>
          <p:cNvSpPr/>
          <p:nvPr/>
        </p:nvSpPr>
        <p:spPr>
          <a:xfrm>
            <a:off x="482704" y="1192452"/>
            <a:ext cx="10843022" cy="836045"/>
          </a:xfrm>
          <a:prstGeom prst="roundRect">
            <a:avLst/>
          </a:prstGeom>
          <a:solidFill>
            <a:srgbClr val="FFFFFF"/>
          </a:solidFill>
          <a:ln w="28575">
            <a:solidFill>
              <a:srgbClr val="E1251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b="1" dirty="0">
                <a:solidFill>
                  <a:schemeClr val="tx1"/>
                </a:solidFill>
                <a:latin typeface="Century Gothic" panose="020B0502020202020204" pitchFamily="34" charset="0"/>
                <a:cs typeface="Arial" panose="020B0604020202020204" pitchFamily="34" charset="0"/>
              </a:rPr>
              <a:t>Activity type &amp; timing </a:t>
            </a:r>
          </a:p>
          <a:p>
            <a:pPr algn="ctr"/>
            <a:r>
              <a:rPr lang="en-GB" sz="1600" dirty="0">
                <a:solidFill>
                  <a:schemeClr val="tx1"/>
                </a:solidFill>
                <a:latin typeface="Century Gothic" panose="020B0502020202020204" pitchFamily="34" charset="0"/>
                <a:cs typeface="Arial" panose="020B0604020202020204" pitchFamily="34" charset="0"/>
              </a:rPr>
              <a:t>Activity description</a:t>
            </a:r>
          </a:p>
        </p:txBody>
      </p:sp>
      <p:sp>
        <p:nvSpPr>
          <p:cNvPr id="6" name="Rectangle: Rounded Corners 33">
            <a:extLst>
              <a:ext uri="{FF2B5EF4-FFF2-40B4-BE49-F238E27FC236}">
                <a16:creationId xmlns:a16="http://schemas.microsoft.com/office/drawing/2014/main" id="{BC489486-FA6F-6A6D-9299-B863A3AC3C4B}"/>
              </a:ext>
            </a:extLst>
          </p:cNvPr>
          <p:cNvSpPr/>
          <p:nvPr/>
        </p:nvSpPr>
        <p:spPr>
          <a:xfrm>
            <a:off x="10142483" y="2198294"/>
            <a:ext cx="1398648" cy="734092"/>
          </a:xfrm>
          <a:prstGeom prst="roundRect">
            <a:avLst/>
          </a:prstGeom>
          <a:solidFill>
            <a:srgbClr val="FFFFFF"/>
          </a:solidFill>
          <a:ln w="28575">
            <a:solidFill>
              <a:srgbClr val="E1251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400" b="1" dirty="0">
                <a:solidFill>
                  <a:schemeClr val="tx1"/>
                </a:solidFill>
                <a:latin typeface="Century Gothic" panose="020B0502020202020204" pitchFamily="34" charset="0"/>
                <a:ea typeface="Lato" panose="020F0502020204030203" pitchFamily="34" charset="0"/>
                <a:cs typeface="Lato" panose="020F0502020204030203" pitchFamily="34" charset="0"/>
              </a:rPr>
              <a:t>Video timing &amp; link</a:t>
            </a:r>
            <a:endParaRPr lang="en-GB" sz="1400" dirty="0">
              <a:solidFill>
                <a:schemeClr val="tx1"/>
              </a:solidFill>
              <a:latin typeface="Century Gothic" panose="020B0502020202020204"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id="{39143306-2365-4F7F-0499-1D772489A017}"/>
              </a:ext>
            </a:extLst>
          </p:cNvPr>
          <p:cNvSpPr/>
          <p:nvPr/>
        </p:nvSpPr>
        <p:spPr>
          <a:xfrm>
            <a:off x="482705" y="5318756"/>
            <a:ext cx="5182372" cy="836045"/>
          </a:xfrm>
          <a:prstGeom prst="roundRect">
            <a:avLst/>
          </a:prstGeom>
          <a:solidFill>
            <a:srgbClr val="8F711A"/>
          </a:solidFill>
          <a:ln w="28575">
            <a:solidFill>
              <a:srgbClr val="92190D"/>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Definition of key vocabulary</a:t>
            </a:r>
            <a:endPar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endParaRPr>
          </a:p>
        </p:txBody>
      </p:sp>
      <p:sp>
        <p:nvSpPr>
          <p:cNvPr id="9" name="Rectangle: Rounded Corners 33">
            <a:extLst>
              <a:ext uri="{FF2B5EF4-FFF2-40B4-BE49-F238E27FC236}">
                <a16:creationId xmlns:a16="http://schemas.microsoft.com/office/drawing/2014/main" id="{9BECB4CE-3280-3B69-3609-970706C58D3F}"/>
              </a:ext>
            </a:extLst>
          </p:cNvPr>
          <p:cNvSpPr/>
          <p:nvPr/>
        </p:nvSpPr>
        <p:spPr>
          <a:xfrm>
            <a:off x="6163546" y="5318756"/>
            <a:ext cx="5182372" cy="836045"/>
          </a:xfrm>
          <a:prstGeom prst="roundRect">
            <a:avLst/>
          </a:prstGeom>
          <a:solidFill>
            <a:srgbClr val="F3B4AF"/>
          </a:solidFill>
          <a:ln w="28575">
            <a:solidFill>
              <a:srgbClr val="8F711A"/>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Challenge activity or prompt question</a:t>
            </a:r>
            <a:r>
              <a:rPr lang="en-GB" sz="1600" dirty="0">
                <a:solidFill>
                  <a:schemeClr val="tx1"/>
                </a:solidFill>
                <a:latin typeface="Century Gothic" panose="020B0502020202020204" pitchFamily="34" charset="0"/>
                <a:ea typeface="Lato" panose="020F0502020204030203" pitchFamily="34" charset="0"/>
                <a:cs typeface="Lato" panose="020F0502020204030203" pitchFamily="34" charset="0"/>
              </a:rPr>
              <a:t> </a:t>
            </a:r>
          </a:p>
        </p:txBody>
      </p:sp>
      <p:sp>
        <p:nvSpPr>
          <p:cNvPr id="11" name="Shape 114">
            <a:extLst>
              <a:ext uri="{FF2B5EF4-FFF2-40B4-BE49-F238E27FC236}">
                <a16:creationId xmlns:a16="http://schemas.microsoft.com/office/drawing/2014/main" id="{FD2D2992-BAAD-64A9-3F2E-BEB2DE99D70C}"/>
              </a:ext>
            </a:extLst>
          </p:cNvPr>
          <p:cNvSpPr/>
          <p:nvPr/>
        </p:nvSpPr>
        <p:spPr>
          <a:xfrm>
            <a:off x="588064" y="187983"/>
            <a:ext cx="6559300" cy="538608"/>
          </a:xfrm>
          <a:prstGeom prst="rect">
            <a:avLst/>
          </a:prstGeom>
          <a:noFill/>
          <a:ln>
            <a:noFill/>
          </a:ln>
        </p:spPr>
        <p:txBody>
          <a:bodyPr lIns="91425" tIns="45700" rIns="91425" bIns="45700" anchor="t" anchorCtr="0">
            <a:noAutofit/>
          </a:bodyPr>
          <a:lstStyle/>
          <a:p>
            <a:pPr>
              <a:buSzPct val="25000"/>
            </a:pPr>
            <a:r>
              <a:rPr lang="en-GB" sz="2800" b="1" dirty="0">
                <a:latin typeface="Century Gothic" panose="020B0502020202020204" pitchFamily="34" charset="0"/>
                <a:ea typeface="Helvetica Neue" panose="02000503000000020004" pitchFamily="2" charset="0"/>
                <a:cs typeface="Arial" panose="020B0604020202020204" pitchFamily="34" charset="0"/>
                <a:sym typeface="Lato"/>
              </a:rPr>
              <a:t>Key to text boxes</a:t>
            </a:r>
          </a:p>
        </p:txBody>
      </p:sp>
      <p:sp>
        <p:nvSpPr>
          <p:cNvPr id="14" name="Rectangle: Rounded Corners 33">
            <a:extLst>
              <a:ext uri="{FF2B5EF4-FFF2-40B4-BE49-F238E27FC236}">
                <a16:creationId xmlns:a16="http://schemas.microsoft.com/office/drawing/2014/main" id="{07D77A5A-54F5-9D4C-34DB-6903F0F22B0E}"/>
              </a:ext>
            </a:extLst>
          </p:cNvPr>
          <p:cNvSpPr/>
          <p:nvPr/>
        </p:nvSpPr>
        <p:spPr>
          <a:xfrm>
            <a:off x="482702" y="4285490"/>
            <a:ext cx="6401573" cy="732351"/>
          </a:xfrm>
          <a:prstGeom prst="roundRect">
            <a:avLst/>
          </a:prstGeom>
          <a:solidFill>
            <a:srgbClr val="F4D7AC"/>
          </a:solidFill>
          <a:ln w="28575">
            <a:solidFill>
              <a:srgbClr val="91190C"/>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b="1" dirty="0">
                <a:solidFill>
                  <a:schemeClr val="tx1"/>
                </a:solidFill>
                <a:latin typeface="Century Gothic" panose="020B0502020202020204" pitchFamily="34" charset="0"/>
                <a:ea typeface="Helvetica Neue" panose="02000503000000020004" pitchFamily="2" charset="0"/>
                <a:cs typeface="Arial" panose="020B0604020202020204" pitchFamily="34" charset="0"/>
              </a:rPr>
              <a:t>Information box 3</a:t>
            </a:r>
            <a:r>
              <a:rPr lang="en-GB" sz="1600" dirty="0">
                <a:solidFill>
                  <a:schemeClr val="tx1"/>
                </a:solidFill>
                <a:latin typeface="Century Gothic" panose="020B0502020202020204" pitchFamily="34" charset="0"/>
                <a:ea typeface="Lato" panose="020F0502020204030203" pitchFamily="34" charset="0"/>
                <a:cs typeface="Lato" panose="020F0502020204030203" pitchFamily="34" charset="0"/>
              </a:rPr>
              <a:t> </a:t>
            </a:r>
          </a:p>
        </p:txBody>
      </p:sp>
      <p:pic>
        <p:nvPicPr>
          <p:cNvPr id="2" name="Picture 1">
            <a:extLst>
              <a:ext uri="{FF2B5EF4-FFF2-40B4-BE49-F238E27FC236}">
                <a16:creationId xmlns:a16="http://schemas.microsoft.com/office/drawing/2014/main" id="{3319DE54-CB28-1CDD-34D0-D72A20472DA7}"/>
              </a:ext>
            </a:extLst>
          </p:cNvPr>
          <p:cNvPicPr>
            <a:picLocks noChangeAspect="1"/>
          </p:cNvPicPr>
          <p:nvPr/>
        </p:nvPicPr>
        <p:blipFill>
          <a:blip r:embed="rId2"/>
          <a:stretch>
            <a:fillRect/>
          </a:stretch>
        </p:blipFill>
        <p:spPr>
          <a:xfrm>
            <a:off x="9239156" y="239341"/>
            <a:ext cx="2698597" cy="522540"/>
          </a:xfrm>
          <a:prstGeom prst="rect">
            <a:avLst/>
          </a:prstGeom>
        </p:spPr>
      </p:pic>
    </p:spTree>
    <p:extLst>
      <p:ext uri="{BB962C8B-B14F-4D97-AF65-F5344CB8AC3E}">
        <p14:creationId xmlns:p14="http://schemas.microsoft.com/office/powerpoint/2010/main" val="14911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ity &amp; Guilds Foundation | Removing barriers to getting a job, celebrating  best practice on the job, and advocating for jobs of the future">
            <a:extLst>
              <a:ext uri="{FF2B5EF4-FFF2-40B4-BE49-F238E27FC236}">
                <a16:creationId xmlns:a16="http://schemas.microsoft.com/office/drawing/2014/main" id="{B6960B49-124B-422D-A357-7AE89412181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266" y="5362877"/>
            <a:ext cx="1360243" cy="133028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D780D27-2326-48D6-8DD6-2616ABE116A0}"/>
              </a:ext>
            </a:extLst>
          </p:cNvPr>
          <p:cNvSpPr txBox="1"/>
          <p:nvPr/>
        </p:nvSpPr>
        <p:spPr>
          <a:xfrm>
            <a:off x="1534512" y="1628001"/>
            <a:ext cx="9878829" cy="615553"/>
          </a:xfrm>
          <a:prstGeom prst="rect">
            <a:avLst/>
          </a:prstGeom>
          <a:noFill/>
        </p:spPr>
        <p:txBody>
          <a:bodyPr wrap="square" rtlCol="0" anchor="ctr">
            <a:spAutoFit/>
          </a:bodyPr>
          <a:lstStyle/>
          <a:p>
            <a:r>
              <a:rPr lang="en-GB" sz="1600" dirty="0">
                <a:latin typeface="Century Gothic" panose="020B0502020202020204" pitchFamily="34" charset="0"/>
              </a:rPr>
              <a:t>Researching how recruitment and selection processes work and what they need to do to succeed in them</a:t>
            </a:r>
            <a:r>
              <a:rPr lang="en-GB" dirty="0">
                <a:latin typeface="Century Gothic" panose="020B0502020202020204" pitchFamily="34" charset="0"/>
              </a:rPr>
              <a:t>.</a:t>
            </a:r>
          </a:p>
        </p:txBody>
      </p:sp>
      <p:sp>
        <p:nvSpPr>
          <p:cNvPr id="7" name="TextBox 6">
            <a:extLst>
              <a:ext uri="{FF2B5EF4-FFF2-40B4-BE49-F238E27FC236}">
                <a16:creationId xmlns:a16="http://schemas.microsoft.com/office/drawing/2014/main" id="{BE2008CF-7C83-484E-B685-355710ADD8DD}"/>
              </a:ext>
            </a:extLst>
          </p:cNvPr>
          <p:cNvSpPr txBox="1"/>
          <p:nvPr/>
        </p:nvSpPr>
        <p:spPr>
          <a:xfrm>
            <a:off x="1534511" y="2451616"/>
            <a:ext cx="9878829" cy="369332"/>
          </a:xfrm>
          <a:prstGeom prst="rect">
            <a:avLst/>
          </a:prstGeom>
          <a:noFill/>
        </p:spPr>
        <p:txBody>
          <a:bodyPr wrap="square" rtlCol="0" anchor="ctr">
            <a:spAutoFit/>
          </a:bodyPr>
          <a:lstStyle/>
          <a:p>
            <a:r>
              <a:rPr lang="en-GB" sz="1600" dirty="0">
                <a:latin typeface="Century Gothic" panose="020B0502020202020204" pitchFamily="34" charset="0"/>
              </a:rPr>
              <a:t>Thinking about how they deal with and learn from challenges and setbacks</a:t>
            </a:r>
            <a:r>
              <a:rPr lang="en-GB" dirty="0">
                <a:latin typeface="Century Gothic" panose="020B0502020202020204" pitchFamily="34" charset="0"/>
              </a:rPr>
              <a:t>.</a:t>
            </a:r>
          </a:p>
        </p:txBody>
      </p:sp>
      <p:sp>
        <p:nvSpPr>
          <p:cNvPr id="10" name="TextBox 9">
            <a:extLst>
              <a:ext uri="{FF2B5EF4-FFF2-40B4-BE49-F238E27FC236}">
                <a16:creationId xmlns:a16="http://schemas.microsoft.com/office/drawing/2014/main" id="{347BDC9F-F281-457A-B293-8FDF971F65D7}"/>
              </a:ext>
            </a:extLst>
          </p:cNvPr>
          <p:cNvSpPr txBox="1"/>
          <p:nvPr/>
        </p:nvSpPr>
        <p:spPr>
          <a:xfrm>
            <a:off x="1534510" y="3151501"/>
            <a:ext cx="9878829" cy="369332"/>
          </a:xfrm>
          <a:prstGeom prst="rect">
            <a:avLst/>
          </a:prstGeom>
          <a:noFill/>
        </p:spPr>
        <p:txBody>
          <a:bodyPr wrap="square" rtlCol="0" anchor="ctr">
            <a:spAutoFit/>
          </a:bodyPr>
          <a:lstStyle/>
          <a:p>
            <a:r>
              <a:rPr lang="en-GB" sz="1600" dirty="0">
                <a:latin typeface="Century Gothic" panose="020B0502020202020204" pitchFamily="34" charset="0"/>
              </a:rPr>
              <a:t>Developing friendships and relationships and reflecting on their relationship to their career</a:t>
            </a:r>
            <a:r>
              <a:rPr lang="en-GB" dirty="0">
                <a:latin typeface="Century Gothic" panose="020B0502020202020204" pitchFamily="34" charset="0"/>
              </a:rPr>
              <a:t>.  </a:t>
            </a:r>
          </a:p>
        </p:txBody>
      </p:sp>
      <p:sp>
        <p:nvSpPr>
          <p:cNvPr id="11" name="TextBox 10">
            <a:extLst>
              <a:ext uri="{FF2B5EF4-FFF2-40B4-BE49-F238E27FC236}">
                <a16:creationId xmlns:a16="http://schemas.microsoft.com/office/drawing/2014/main" id="{691EFB71-3648-4796-8B0D-B763EA045E62}"/>
              </a:ext>
            </a:extLst>
          </p:cNvPr>
          <p:cNvSpPr txBox="1"/>
          <p:nvPr/>
        </p:nvSpPr>
        <p:spPr>
          <a:xfrm>
            <a:off x="1534509" y="3846643"/>
            <a:ext cx="9878829" cy="369332"/>
          </a:xfrm>
          <a:prstGeom prst="rect">
            <a:avLst/>
          </a:prstGeom>
          <a:noFill/>
        </p:spPr>
        <p:txBody>
          <a:bodyPr wrap="square" rtlCol="0" anchor="ctr">
            <a:spAutoFit/>
          </a:bodyPr>
          <a:lstStyle/>
          <a:p>
            <a:r>
              <a:rPr lang="en-GB" sz="1600" dirty="0">
                <a:latin typeface="Century Gothic" panose="020B0502020202020204" pitchFamily="34" charset="0"/>
              </a:rPr>
              <a:t>Reflecting on their physical and mental wellbeing and considering how they can improve these</a:t>
            </a:r>
            <a:r>
              <a:rPr lang="en-GB" dirty="0">
                <a:latin typeface="Century Gothic" panose="020B0502020202020204" pitchFamily="34" charset="0"/>
              </a:rPr>
              <a:t>.  </a:t>
            </a:r>
          </a:p>
        </p:txBody>
      </p:sp>
      <p:sp>
        <p:nvSpPr>
          <p:cNvPr id="12" name="TextBox 11">
            <a:extLst>
              <a:ext uri="{FF2B5EF4-FFF2-40B4-BE49-F238E27FC236}">
                <a16:creationId xmlns:a16="http://schemas.microsoft.com/office/drawing/2014/main" id="{B4E088FE-B484-4631-AA8F-BB3B09E09026}"/>
              </a:ext>
            </a:extLst>
          </p:cNvPr>
          <p:cNvSpPr txBox="1"/>
          <p:nvPr/>
        </p:nvSpPr>
        <p:spPr>
          <a:xfrm>
            <a:off x="1534509" y="4549630"/>
            <a:ext cx="9878827" cy="369332"/>
          </a:xfrm>
          <a:prstGeom prst="rect">
            <a:avLst/>
          </a:prstGeom>
          <a:noFill/>
        </p:spPr>
        <p:txBody>
          <a:bodyPr wrap="square" rtlCol="0" anchor="ctr">
            <a:spAutoFit/>
          </a:bodyPr>
          <a:lstStyle/>
          <a:p>
            <a:r>
              <a:rPr lang="en-GB" sz="1600" dirty="0">
                <a:latin typeface="Century Gothic" panose="020B0502020202020204" pitchFamily="34" charset="0"/>
              </a:rPr>
              <a:t>Exploring the relationship between career, community and society</a:t>
            </a:r>
            <a:r>
              <a:rPr lang="en-GB" dirty="0">
                <a:latin typeface="Century Gothic" panose="020B0502020202020204" pitchFamily="34" charset="0"/>
              </a:rPr>
              <a:t>.  </a:t>
            </a:r>
          </a:p>
        </p:txBody>
      </p:sp>
      <p:pic>
        <p:nvPicPr>
          <p:cNvPr id="13" name="Picture 2" descr="New Career Development Framework">
            <a:extLst>
              <a:ext uri="{FF2B5EF4-FFF2-40B4-BE49-F238E27FC236}">
                <a16:creationId xmlns:a16="http://schemas.microsoft.com/office/drawing/2014/main" id="{35D6EEB1-A901-4A79-9E54-D46F6C3526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04" y="2346975"/>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4" name="Picture 4" descr="New Career Development Framework">
            <a:extLst>
              <a:ext uri="{FF2B5EF4-FFF2-40B4-BE49-F238E27FC236}">
                <a16:creationId xmlns:a16="http://schemas.microsoft.com/office/drawing/2014/main" id="{1E0BDDA4-075D-4136-8088-F3965E962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504" y="4444169"/>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6" descr="New Career Development Framework">
            <a:extLst>
              <a:ext uri="{FF2B5EF4-FFF2-40B4-BE49-F238E27FC236}">
                <a16:creationId xmlns:a16="http://schemas.microsoft.com/office/drawing/2014/main" id="{E5C498BE-E70C-4CA2-B3F8-A3A51F70F7F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594504" y="948845"/>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6" name="Picture 8" descr="New Career Development Framework">
            <a:extLst>
              <a:ext uri="{FF2B5EF4-FFF2-40B4-BE49-F238E27FC236}">
                <a16:creationId xmlns:a16="http://schemas.microsoft.com/office/drawing/2014/main" id="{F069AAB0-46F6-4659-A9E5-62184F1CD4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521" y="3745105"/>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7" name="Picture 10" descr="New Career Development Framework">
            <a:extLst>
              <a:ext uri="{FF2B5EF4-FFF2-40B4-BE49-F238E27FC236}">
                <a16:creationId xmlns:a16="http://schemas.microsoft.com/office/drawing/2014/main" id="{DEA81177-E339-47E8-88A4-CDE61851CE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676" y="3046040"/>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8" name="Picture 12" descr="New Career Development Framework">
            <a:extLst>
              <a:ext uri="{FF2B5EF4-FFF2-40B4-BE49-F238E27FC236}">
                <a16:creationId xmlns:a16="http://schemas.microsoft.com/office/drawing/2014/main" id="{3EA24879-E8EC-412F-AD5D-B6A1E045305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504" y="1647910"/>
            <a:ext cx="580255" cy="580255"/>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9E998791-8922-463C-8C44-AC3AD9297E98}"/>
              </a:ext>
            </a:extLst>
          </p:cNvPr>
          <p:cNvSpPr txBox="1"/>
          <p:nvPr/>
        </p:nvSpPr>
        <p:spPr>
          <a:xfrm>
            <a:off x="1534512" y="1055136"/>
            <a:ext cx="10019572" cy="369332"/>
          </a:xfrm>
          <a:prstGeom prst="rect">
            <a:avLst/>
          </a:prstGeom>
          <a:noFill/>
        </p:spPr>
        <p:txBody>
          <a:bodyPr wrap="square" rtlCol="0" anchor="ctr">
            <a:spAutoFit/>
          </a:bodyPr>
          <a:lstStyle/>
          <a:p>
            <a:r>
              <a:rPr lang="en-GB" sz="1600" dirty="0">
                <a:latin typeface="Century Gothic" panose="020B0502020202020204" pitchFamily="34" charset="0"/>
              </a:rPr>
              <a:t>Recognising the value of challenging themselves and trying new things</a:t>
            </a:r>
            <a:r>
              <a:rPr lang="en-GB" dirty="0">
                <a:latin typeface="Century Gothic" panose="020B0502020202020204" pitchFamily="34" charset="0"/>
              </a:rPr>
              <a:t>.  </a:t>
            </a:r>
          </a:p>
        </p:txBody>
      </p:sp>
      <p:sp>
        <p:nvSpPr>
          <p:cNvPr id="20" name="Shape 114">
            <a:extLst>
              <a:ext uri="{FF2B5EF4-FFF2-40B4-BE49-F238E27FC236}">
                <a16:creationId xmlns:a16="http://schemas.microsoft.com/office/drawing/2014/main" id="{AC83E7B7-D5F8-47DD-AC77-951758916C71}"/>
              </a:ext>
            </a:extLst>
          </p:cNvPr>
          <p:cNvSpPr/>
          <p:nvPr/>
        </p:nvSpPr>
        <p:spPr>
          <a:xfrm>
            <a:off x="568944" y="293086"/>
            <a:ext cx="6559300" cy="538608"/>
          </a:xfrm>
          <a:prstGeom prst="rect">
            <a:avLst/>
          </a:prstGeom>
          <a:noFill/>
          <a:ln>
            <a:noFill/>
          </a:ln>
        </p:spPr>
        <p:txBody>
          <a:bodyPr lIns="91425" tIns="45700" rIns="91425" bIns="45700" anchor="t" anchorCtr="0">
            <a:noAutofit/>
          </a:bodyPr>
          <a:lstStyle/>
          <a:p>
            <a:pPr>
              <a:buSzPct val="25000"/>
            </a:pPr>
            <a:r>
              <a:rPr lang="en-GB" sz="3200" b="1" dirty="0">
                <a:latin typeface="Century Gothic" panose="020B0502020202020204" pitchFamily="34" charset="0"/>
                <a:ea typeface="Helvetica Neue" panose="02000503000000020004" pitchFamily="2" charset="0"/>
                <a:cs typeface="Arial" panose="020B0604020202020204" pitchFamily="34" charset="0"/>
                <a:sym typeface="Lato"/>
              </a:rPr>
              <a:t>Learning objectives for today</a:t>
            </a:r>
          </a:p>
        </p:txBody>
      </p:sp>
      <p:sp>
        <p:nvSpPr>
          <p:cNvPr id="21" name="TextBox 13">
            <a:extLst>
              <a:ext uri="{FF2B5EF4-FFF2-40B4-BE49-F238E27FC236}">
                <a16:creationId xmlns:a16="http://schemas.microsoft.com/office/drawing/2014/main" id="{E87EF077-EDD9-E431-C60B-25C9725B82A7}"/>
              </a:ext>
            </a:extLst>
          </p:cNvPr>
          <p:cNvSpPr txBox="1"/>
          <p:nvPr/>
        </p:nvSpPr>
        <p:spPr>
          <a:xfrm>
            <a:off x="10079421"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pic>
        <p:nvPicPr>
          <p:cNvPr id="2" name="Picture 1">
            <a:extLst>
              <a:ext uri="{FF2B5EF4-FFF2-40B4-BE49-F238E27FC236}">
                <a16:creationId xmlns:a16="http://schemas.microsoft.com/office/drawing/2014/main" id="{0D31B32A-D6E2-05BD-43C9-8FE162A514A1}"/>
              </a:ext>
            </a:extLst>
          </p:cNvPr>
          <p:cNvPicPr>
            <a:picLocks noChangeAspect="1"/>
          </p:cNvPicPr>
          <p:nvPr/>
        </p:nvPicPr>
        <p:blipFill>
          <a:blip r:embed="rId9"/>
          <a:stretch>
            <a:fillRect/>
          </a:stretch>
        </p:blipFill>
        <p:spPr>
          <a:xfrm>
            <a:off x="9239156" y="239341"/>
            <a:ext cx="2698597" cy="522540"/>
          </a:xfrm>
          <a:prstGeom prst="rect">
            <a:avLst/>
          </a:prstGeom>
        </p:spPr>
      </p:pic>
    </p:spTree>
    <p:extLst>
      <p:ext uri="{BB962C8B-B14F-4D97-AF65-F5344CB8AC3E}">
        <p14:creationId xmlns:p14="http://schemas.microsoft.com/office/powerpoint/2010/main" val="30341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ity &amp; Guilds Foundation | Removing barriers to getting a job, celebrating  best practice on the job, and advocating for jobs of the future">
            <a:extLst>
              <a:ext uri="{FF2B5EF4-FFF2-40B4-BE49-F238E27FC236}">
                <a16:creationId xmlns:a16="http://schemas.microsoft.com/office/drawing/2014/main" id="{B6960B49-124B-422D-A357-7AE89412181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266" y="5362877"/>
            <a:ext cx="1360243" cy="1330282"/>
          </a:xfrm>
          <a:prstGeom prst="rect">
            <a:avLst/>
          </a:prstGeom>
          <a:noFill/>
          <a:extLst>
            <a:ext uri="{909E8E84-426E-40DD-AFC4-6F175D3DCCD1}">
              <a14:hiddenFill xmlns:a14="http://schemas.microsoft.com/office/drawing/2010/main">
                <a:solidFill>
                  <a:srgbClr val="FFFFFF"/>
                </a:solidFill>
              </a14:hiddenFill>
            </a:ext>
          </a:extLst>
        </p:spPr>
      </p:pic>
      <p:sp>
        <p:nvSpPr>
          <p:cNvPr id="6" name="Shape 114">
            <a:extLst>
              <a:ext uri="{FF2B5EF4-FFF2-40B4-BE49-F238E27FC236}">
                <a16:creationId xmlns:a16="http://schemas.microsoft.com/office/drawing/2014/main" id="{3FCB685C-EB50-49CD-B158-2C97951FD4DC}"/>
              </a:ext>
            </a:extLst>
          </p:cNvPr>
          <p:cNvSpPr/>
          <p:nvPr/>
        </p:nvSpPr>
        <p:spPr>
          <a:xfrm>
            <a:off x="588064" y="608396"/>
            <a:ext cx="6559300" cy="538608"/>
          </a:xfrm>
          <a:prstGeom prst="rect">
            <a:avLst/>
          </a:prstGeom>
          <a:noFill/>
          <a:ln>
            <a:noFill/>
          </a:ln>
        </p:spPr>
        <p:txBody>
          <a:bodyPr lIns="91425" tIns="45700" rIns="91425" bIns="45700" anchor="t" anchorCtr="0">
            <a:noAutofit/>
          </a:bodyPr>
          <a:lstStyle/>
          <a:p>
            <a:pPr>
              <a:buSzPct val="25000"/>
            </a:pPr>
            <a:r>
              <a:rPr lang="en-GB" sz="2800" b="1" dirty="0">
                <a:latin typeface="Century Gothic" panose="020B0502020202020204" pitchFamily="34" charset="0"/>
                <a:ea typeface="Helvetica Neue" panose="02000503000000020004" pitchFamily="2" charset="0"/>
                <a:cs typeface="Arial" panose="020B0604020202020204" pitchFamily="34" charset="0"/>
                <a:sym typeface="Lato"/>
              </a:rPr>
              <a:t>Keywords</a:t>
            </a:r>
          </a:p>
        </p:txBody>
      </p:sp>
      <p:sp>
        <p:nvSpPr>
          <p:cNvPr id="7" name="TextBox 6">
            <a:extLst>
              <a:ext uri="{FF2B5EF4-FFF2-40B4-BE49-F238E27FC236}">
                <a16:creationId xmlns:a16="http://schemas.microsoft.com/office/drawing/2014/main" id="{FF63AC39-8BD1-4191-ACAD-3DC5923B9010}"/>
              </a:ext>
            </a:extLst>
          </p:cNvPr>
          <p:cNvSpPr txBox="1"/>
          <p:nvPr/>
        </p:nvSpPr>
        <p:spPr>
          <a:xfrm>
            <a:off x="588064" y="4572797"/>
            <a:ext cx="10092309" cy="369332"/>
          </a:xfrm>
          <a:prstGeom prst="rect">
            <a:avLst/>
          </a:prstGeom>
          <a:noFill/>
        </p:spPr>
        <p:txBody>
          <a:bodyPr wrap="square" rtlCol="0">
            <a:spAutoFit/>
          </a:bodyPr>
          <a:lstStyle/>
          <a:p>
            <a:r>
              <a:rPr lang="en-GB" b="1" dirty="0">
                <a:latin typeface="Century Gothic" panose="020B0502020202020204" pitchFamily="34" charset="0"/>
              </a:rPr>
              <a:t>Wellbeing: </a:t>
            </a:r>
            <a:r>
              <a:rPr lang="en-GB" dirty="0">
                <a:latin typeface="Century Gothic" panose="020B0502020202020204" pitchFamily="34" charset="0"/>
              </a:rPr>
              <a:t>Feeling healthy and happy. </a:t>
            </a:r>
          </a:p>
        </p:txBody>
      </p:sp>
      <p:sp>
        <p:nvSpPr>
          <p:cNvPr id="10" name="TextBox 9">
            <a:extLst>
              <a:ext uri="{FF2B5EF4-FFF2-40B4-BE49-F238E27FC236}">
                <a16:creationId xmlns:a16="http://schemas.microsoft.com/office/drawing/2014/main" id="{DC974889-349E-45E4-80A0-78160BB47CD1}"/>
              </a:ext>
            </a:extLst>
          </p:cNvPr>
          <p:cNvSpPr txBox="1"/>
          <p:nvPr/>
        </p:nvSpPr>
        <p:spPr>
          <a:xfrm>
            <a:off x="588060" y="3459523"/>
            <a:ext cx="9858529" cy="384721"/>
          </a:xfrm>
          <a:prstGeom prst="rect">
            <a:avLst/>
          </a:prstGeom>
          <a:noFill/>
        </p:spPr>
        <p:txBody>
          <a:bodyPr wrap="square" rtlCol="0">
            <a:spAutoFit/>
          </a:bodyPr>
          <a:lstStyle/>
          <a:p>
            <a:r>
              <a:rPr lang="en-GB" b="1" dirty="0">
                <a:latin typeface="Century Gothic" panose="020B0502020202020204" pitchFamily="34" charset="0"/>
              </a:rPr>
              <a:t>Sector:</a:t>
            </a:r>
            <a:r>
              <a:rPr lang="en-GB" dirty="0">
                <a:latin typeface="Century Gothic" panose="020B0502020202020204" pitchFamily="34" charset="0"/>
              </a:rPr>
              <a:t> The areas into which the economic activity of a country is divided.</a:t>
            </a:r>
          </a:p>
        </p:txBody>
      </p:sp>
      <p:sp>
        <p:nvSpPr>
          <p:cNvPr id="11" name="TextBox 10">
            <a:extLst>
              <a:ext uri="{FF2B5EF4-FFF2-40B4-BE49-F238E27FC236}">
                <a16:creationId xmlns:a16="http://schemas.microsoft.com/office/drawing/2014/main" id="{55C33134-3417-4496-A203-7A94A7B8BA4C}"/>
              </a:ext>
            </a:extLst>
          </p:cNvPr>
          <p:cNvSpPr txBox="1"/>
          <p:nvPr/>
        </p:nvSpPr>
        <p:spPr>
          <a:xfrm>
            <a:off x="588064" y="1520306"/>
            <a:ext cx="9858529" cy="384721"/>
          </a:xfrm>
          <a:prstGeom prst="rect">
            <a:avLst/>
          </a:prstGeom>
          <a:noFill/>
        </p:spPr>
        <p:txBody>
          <a:bodyPr wrap="square" rtlCol="0">
            <a:spAutoFit/>
          </a:bodyPr>
          <a:lstStyle/>
          <a:p>
            <a:r>
              <a:rPr lang="en-GB" b="1" dirty="0">
                <a:latin typeface="Century Gothic" panose="020B0502020202020204" pitchFamily="34" charset="0"/>
              </a:rPr>
              <a:t>Employability: </a:t>
            </a:r>
            <a:r>
              <a:rPr lang="en-GB" dirty="0">
                <a:latin typeface="Century Gothic" panose="020B0502020202020204" pitchFamily="34" charset="0"/>
              </a:rPr>
              <a:t>Having the skills and abilities needed to have a job or career. </a:t>
            </a:r>
          </a:p>
        </p:txBody>
      </p:sp>
      <p:sp>
        <p:nvSpPr>
          <p:cNvPr id="12" name="TextBox 11">
            <a:extLst>
              <a:ext uri="{FF2B5EF4-FFF2-40B4-BE49-F238E27FC236}">
                <a16:creationId xmlns:a16="http://schemas.microsoft.com/office/drawing/2014/main" id="{11ADD3F4-B379-4E43-BEBF-301CD0BF1DFC}"/>
              </a:ext>
            </a:extLst>
          </p:cNvPr>
          <p:cNvSpPr txBox="1"/>
          <p:nvPr/>
        </p:nvSpPr>
        <p:spPr>
          <a:xfrm>
            <a:off x="588063" y="2084638"/>
            <a:ext cx="9858529" cy="646331"/>
          </a:xfrm>
          <a:prstGeom prst="rect">
            <a:avLst/>
          </a:prstGeom>
          <a:noFill/>
        </p:spPr>
        <p:txBody>
          <a:bodyPr wrap="square" rtlCol="0">
            <a:spAutoFit/>
          </a:bodyPr>
          <a:lstStyle/>
          <a:p>
            <a:r>
              <a:rPr lang="en-GB" b="1" dirty="0">
                <a:latin typeface="Century Gothic" panose="020B0502020202020204" pitchFamily="34" charset="0"/>
              </a:rPr>
              <a:t>Frustration: </a:t>
            </a:r>
            <a:r>
              <a:rPr lang="en-GB" dirty="0">
                <a:latin typeface="Century Gothic" panose="020B0502020202020204" pitchFamily="34" charset="0"/>
              </a:rPr>
              <a:t>The feeling of being annoyed or less confident because you cannot achieve what you are trying to do.  </a:t>
            </a:r>
          </a:p>
        </p:txBody>
      </p:sp>
      <p:sp>
        <p:nvSpPr>
          <p:cNvPr id="13" name="TextBox 12">
            <a:extLst>
              <a:ext uri="{FF2B5EF4-FFF2-40B4-BE49-F238E27FC236}">
                <a16:creationId xmlns:a16="http://schemas.microsoft.com/office/drawing/2014/main" id="{B7C2D07B-0E80-4CBF-85A2-0D04AB22D308}"/>
              </a:ext>
            </a:extLst>
          </p:cNvPr>
          <p:cNvSpPr txBox="1"/>
          <p:nvPr/>
        </p:nvSpPr>
        <p:spPr>
          <a:xfrm>
            <a:off x="588061" y="4023855"/>
            <a:ext cx="9858529" cy="369332"/>
          </a:xfrm>
          <a:prstGeom prst="rect">
            <a:avLst/>
          </a:prstGeom>
          <a:noFill/>
        </p:spPr>
        <p:txBody>
          <a:bodyPr wrap="square" rtlCol="0">
            <a:spAutoFit/>
          </a:bodyPr>
          <a:lstStyle/>
          <a:p>
            <a:r>
              <a:rPr lang="en-GB" sz="1800" b="1" dirty="0">
                <a:latin typeface="Century Gothic" panose="020B0502020202020204" pitchFamily="34" charset="0"/>
                <a:ea typeface="Helvetica Neue" panose="02000503000000020004" pitchFamily="2" charset="0"/>
                <a:cs typeface="Arial" panose="020B0604020202020204" pitchFamily="34" charset="0"/>
                <a:sym typeface="Lato"/>
              </a:rPr>
              <a:t>Self-belief</a:t>
            </a:r>
            <a:r>
              <a:rPr lang="en-GB" b="1" dirty="0">
                <a:latin typeface="Century Gothic" panose="020B0502020202020204" pitchFamily="34" charset="0"/>
                <a:ea typeface="Helvetica Neue" panose="02000503000000020004" pitchFamily="2" charset="0"/>
                <a:cs typeface="Arial" panose="020B0604020202020204" pitchFamily="34" charset="0"/>
                <a:sym typeface="Lato"/>
              </a:rPr>
              <a:t>: </a:t>
            </a:r>
            <a:r>
              <a:rPr lang="en-GB" dirty="0">
                <a:latin typeface="Century Gothic" panose="020B0502020202020204" pitchFamily="34" charset="0"/>
                <a:ea typeface="Helvetica Neue" panose="02000503000000020004" pitchFamily="2" charset="0"/>
                <a:cs typeface="Arial" panose="020B0604020202020204" pitchFamily="34" charset="0"/>
                <a:sym typeface="Lato"/>
              </a:rPr>
              <a:t>When you can trust in your own ability to do something.</a:t>
            </a:r>
            <a:endParaRPr lang="en-GB" sz="1800" dirty="0">
              <a:latin typeface="Century Gothic" panose="020B0502020202020204" pitchFamily="34" charset="0"/>
              <a:ea typeface="Helvetica Neue" panose="02000503000000020004" pitchFamily="2" charset="0"/>
              <a:cs typeface="Arial" panose="020B0604020202020204" pitchFamily="34" charset="0"/>
              <a:sym typeface="Lato"/>
            </a:endParaRPr>
          </a:p>
        </p:txBody>
      </p:sp>
      <p:sp>
        <p:nvSpPr>
          <p:cNvPr id="14" name="TextBox 13">
            <a:extLst>
              <a:ext uri="{FF2B5EF4-FFF2-40B4-BE49-F238E27FC236}">
                <a16:creationId xmlns:a16="http://schemas.microsoft.com/office/drawing/2014/main" id="{91B016AB-9748-4E28-88A1-3CF66D88DEDD}"/>
              </a:ext>
            </a:extLst>
          </p:cNvPr>
          <p:cNvSpPr txBox="1"/>
          <p:nvPr/>
        </p:nvSpPr>
        <p:spPr>
          <a:xfrm>
            <a:off x="588062" y="2910580"/>
            <a:ext cx="9858529" cy="369332"/>
          </a:xfrm>
          <a:prstGeom prst="rect">
            <a:avLst/>
          </a:prstGeom>
          <a:noFill/>
        </p:spPr>
        <p:txBody>
          <a:bodyPr wrap="square" rtlCol="0">
            <a:spAutoFit/>
          </a:bodyPr>
          <a:lstStyle/>
          <a:p>
            <a:r>
              <a:rPr lang="en-GB" sz="1800" b="1" dirty="0">
                <a:latin typeface="Century Gothic" panose="020B0502020202020204" pitchFamily="34" charset="0"/>
                <a:ea typeface="Helvetica Neue" panose="02000503000000020004" pitchFamily="2" charset="0"/>
                <a:cs typeface="Arial" panose="020B0604020202020204" pitchFamily="34" charset="0"/>
                <a:sym typeface="Lato"/>
              </a:rPr>
              <a:t>Resilience</a:t>
            </a:r>
            <a:r>
              <a:rPr lang="en-GB" b="1" dirty="0">
                <a:latin typeface="Century Gothic" panose="020B0502020202020204" pitchFamily="34" charset="0"/>
                <a:ea typeface="Helvetica Neue" panose="02000503000000020004" pitchFamily="2" charset="0"/>
                <a:cs typeface="Arial" panose="020B0604020202020204" pitchFamily="34" charset="0"/>
                <a:sym typeface="Lato"/>
              </a:rPr>
              <a:t>: </a:t>
            </a:r>
            <a:r>
              <a:rPr lang="en-GB" dirty="0">
                <a:latin typeface="Century Gothic" panose="020B0502020202020204" pitchFamily="34" charset="0"/>
                <a:ea typeface="Helvetica Neue" panose="02000503000000020004" pitchFamily="2" charset="0"/>
                <a:cs typeface="Arial" panose="020B0604020202020204" pitchFamily="34" charset="0"/>
                <a:sym typeface="Lato"/>
              </a:rPr>
              <a:t>The ability to try again and not give up after something didn’t work.  </a:t>
            </a:r>
            <a:endParaRPr lang="en-GB" sz="1800" dirty="0">
              <a:latin typeface="Century Gothic" panose="020B0502020202020204" pitchFamily="34" charset="0"/>
              <a:ea typeface="Helvetica Neue" panose="02000503000000020004" pitchFamily="2" charset="0"/>
              <a:cs typeface="Arial" panose="020B0604020202020204" pitchFamily="34" charset="0"/>
              <a:sym typeface="Lato"/>
            </a:endParaRPr>
          </a:p>
        </p:txBody>
      </p:sp>
      <p:sp>
        <p:nvSpPr>
          <p:cNvPr id="15" name="TextBox 13">
            <a:extLst>
              <a:ext uri="{FF2B5EF4-FFF2-40B4-BE49-F238E27FC236}">
                <a16:creationId xmlns:a16="http://schemas.microsoft.com/office/drawing/2014/main" id="{FDC1DAC6-C8B8-5F9A-CD14-5E3656B79757}"/>
              </a:ext>
            </a:extLst>
          </p:cNvPr>
          <p:cNvSpPr txBox="1"/>
          <p:nvPr/>
        </p:nvSpPr>
        <p:spPr>
          <a:xfrm>
            <a:off x="10079421"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pic>
        <p:nvPicPr>
          <p:cNvPr id="2" name="Picture 1">
            <a:extLst>
              <a:ext uri="{FF2B5EF4-FFF2-40B4-BE49-F238E27FC236}">
                <a16:creationId xmlns:a16="http://schemas.microsoft.com/office/drawing/2014/main" id="{8E071BF2-ED3F-366E-AF42-43DC62F67CD9}"/>
              </a:ext>
            </a:extLst>
          </p:cNvPr>
          <p:cNvPicPr>
            <a:picLocks noChangeAspect="1"/>
          </p:cNvPicPr>
          <p:nvPr/>
        </p:nvPicPr>
        <p:blipFill>
          <a:blip r:embed="rId4"/>
          <a:stretch>
            <a:fillRect/>
          </a:stretch>
        </p:blipFill>
        <p:spPr>
          <a:xfrm>
            <a:off x="9239156" y="239341"/>
            <a:ext cx="2698597" cy="522540"/>
          </a:xfrm>
          <a:prstGeom prst="rect">
            <a:avLst/>
          </a:prstGeom>
        </p:spPr>
      </p:pic>
    </p:spTree>
    <p:extLst>
      <p:ext uri="{BB962C8B-B14F-4D97-AF65-F5344CB8AC3E}">
        <p14:creationId xmlns:p14="http://schemas.microsoft.com/office/powerpoint/2010/main" val="182382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3">
            <a:extLst>
              <a:ext uri="{FF2B5EF4-FFF2-40B4-BE49-F238E27FC236}">
                <a16:creationId xmlns:a16="http://schemas.microsoft.com/office/drawing/2014/main" id="{E3756E3E-B15C-B81C-8F4A-3438CF664144}"/>
              </a:ext>
            </a:extLst>
          </p:cNvPr>
          <p:cNvSpPr txBox="1"/>
          <p:nvPr/>
        </p:nvSpPr>
        <p:spPr>
          <a:xfrm>
            <a:off x="10079421"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graphicFrame>
        <p:nvGraphicFramePr>
          <p:cNvPr id="7" name="Google Shape;30;p2">
            <a:extLst>
              <a:ext uri="{FF2B5EF4-FFF2-40B4-BE49-F238E27FC236}">
                <a16:creationId xmlns:a16="http://schemas.microsoft.com/office/drawing/2014/main" id="{205C2D29-5B34-CFEB-8B64-12E4877B661C}"/>
              </a:ext>
            </a:extLst>
          </p:cNvPr>
          <p:cNvGraphicFramePr/>
          <p:nvPr>
            <p:extLst>
              <p:ext uri="{D42A27DB-BD31-4B8C-83A1-F6EECF244321}">
                <p14:modId xmlns:p14="http://schemas.microsoft.com/office/powerpoint/2010/main" val="2639380330"/>
              </p:ext>
            </p:extLst>
          </p:nvPr>
        </p:nvGraphicFramePr>
        <p:xfrm>
          <a:off x="355514" y="1292907"/>
          <a:ext cx="11489645" cy="3583867"/>
        </p:xfrm>
        <a:graphic>
          <a:graphicData uri="http://schemas.openxmlformats.org/drawingml/2006/table">
            <a:tbl>
              <a:tblPr bandRow="1">
                <a:noFill/>
              </a:tblPr>
              <a:tblGrid>
                <a:gridCol w="667399">
                  <a:extLst>
                    <a:ext uri="{9D8B030D-6E8A-4147-A177-3AD203B41FA5}">
                      <a16:colId xmlns:a16="http://schemas.microsoft.com/office/drawing/2014/main" val="20000"/>
                    </a:ext>
                  </a:extLst>
                </a:gridCol>
                <a:gridCol w="1715560">
                  <a:extLst>
                    <a:ext uri="{9D8B030D-6E8A-4147-A177-3AD203B41FA5}">
                      <a16:colId xmlns:a16="http://schemas.microsoft.com/office/drawing/2014/main" val="20001"/>
                    </a:ext>
                  </a:extLst>
                </a:gridCol>
                <a:gridCol w="1138035">
                  <a:extLst>
                    <a:ext uri="{9D8B030D-6E8A-4147-A177-3AD203B41FA5}">
                      <a16:colId xmlns:a16="http://schemas.microsoft.com/office/drawing/2014/main" val="20002"/>
                    </a:ext>
                  </a:extLst>
                </a:gridCol>
                <a:gridCol w="7968651">
                  <a:extLst>
                    <a:ext uri="{9D8B030D-6E8A-4147-A177-3AD203B41FA5}">
                      <a16:colId xmlns:a16="http://schemas.microsoft.com/office/drawing/2014/main" val="20003"/>
                    </a:ext>
                  </a:extLst>
                </a:gridCol>
              </a:tblGrid>
              <a:tr h="434294">
                <a:tc>
                  <a:txBody>
                    <a:bodyPr/>
                    <a:lstStyle/>
                    <a:p>
                      <a:pPr marL="0" marR="0" lvl="0" indent="0" algn="ctr" rtl="0">
                        <a:spcBef>
                          <a:spcPts val="0"/>
                        </a:spcBef>
                        <a:spcAft>
                          <a:spcPts val="0"/>
                        </a:spcAft>
                        <a:buNone/>
                      </a:pPr>
                      <a:r>
                        <a:rPr lang="en-GB" sz="1600" b="1" u="none" strike="noStrike" cap="none" dirty="0">
                          <a:solidFill>
                            <a:schemeClr val="bg1"/>
                          </a:solidFill>
                          <a:latin typeface="Century Gothic" panose="020B0502020202020204" pitchFamily="34" charset="0"/>
                          <a:ea typeface="Arial"/>
                          <a:cs typeface="Arial"/>
                          <a:sym typeface="Arial"/>
                        </a:rPr>
                        <a:t>Time</a:t>
                      </a:r>
                      <a:endParaRPr sz="1600" b="1" u="none" strike="noStrike" cap="none" dirty="0">
                        <a:solidFill>
                          <a:schemeClr val="bg1"/>
                        </a:solidFill>
                        <a:latin typeface="Century Gothic" panose="020B0502020202020204" pitchFamily="34" charset="0"/>
                        <a:ea typeface="Arial"/>
                        <a:cs typeface="Arial"/>
                        <a:sym typeface="Arial"/>
                      </a:endParaRPr>
                    </a:p>
                  </a:txBody>
                  <a:tcPr marL="91450" marR="91450" marT="45725" marB="45725" anchor="ctr">
                    <a:solidFill>
                      <a:srgbClr val="8F711A"/>
                    </a:solidFill>
                  </a:tcPr>
                </a:tc>
                <a:tc>
                  <a:txBody>
                    <a:bodyPr/>
                    <a:lstStyle/>
                    <a:p>
                      <a:pPr marL="0" marR="0" lvl="0" indent="0" algn="ctr" rtl="0">
                        <a:spcBef>
                          <a:spcPts val="0"/>
                        </a:spcBef>
                        <a:spcAft>
                          <a:spcPts val="0"/>
                        </a:spcAft>
                        <a:buNone/>
                      </a:pPr>
                      <a:r>
                        <a:rPr lang="en-GB" sz="1600" b="1" u="none" strike="noStrike" cap="none" dirty="0">
                          <a:solidFill>
                            <a:schemeClr val="bg1"/>
                          </a:solidFill>
                          <a:latin typeface="Century Gothic" panose="020B0502020202020204" pitchFamily="34" charset="0"/>
                          <a:ea typeface="Arial"/>
                          <a:cs typeface="Arial"/>
                          <a:sym typeface="Arial"/>
                        </a:rPr>
                        <a:t>Objective </a:t>
                      </a:r>
                      <a:endParaRPr sz="1600" b="1" u="none" strike="noStrike" cap="none" dirty="0">
                        <a:solidFill>
                          <a:schemeClr val="bg1"/>
                        </a:solidFill>
                        <a:latin typeface="Century Gothic" panose="020B0502020202020204" pitchFamily="34" charset="0"/>
                        <a:ea typeface="Arial"/>
                        <a:cs typeface="Arial"/>
                        <a:sym typeface="Arial"/>
                      </a:endParaRPr>
                    </a:p>
                  </a:txBody>
                  <a:tcPr marL="32150" marR="32150" marT="0" marB="0" anchor="ctr">
                    <a:solidFill>
                      <a:srgbClr val="8F711A"/>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Arial"/>
                          <a:cs typeface="Arial"/>
                          <a:sym typeface="Arial"/>
                        </a:rPr>
                        <a:t>Group</a:t>
                      </a:r>
                      <a:endParaRPr sz="1600" b="1" u="none" strike="noStrike" cap="none" dirty="0">
                        <a:solidFill>
                          <a:schemeClr val="bg1"/>
                        </a:solidFill>
                        <a:latin typeface="Century Gothic" panose="020B0502020202020204" pitchFamily="34" charset="0"/>
                        <a:ea typeface="Arial"/>
                        <a:cs typeface="Arial"/>
                        <a:sym typeface="Arial"/>
                      </a:endParaRPr>
                    </a:p>
                  </a:txBody>
                  <a:tcPr marL="32150" marR="32150" marT="50300" marB="50300" anchor="ctr">
                    <a:solidFill>
                      <a:srgbClr val="8F711A"/>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Arial"/>
                          <a:cs typeface="Arial"/>
                          <a:sym typeface="Arial"/>
                        </a:rPr>
                        <a:t>Task</a:t>
                      </a:r>
                      <a:endParaRPr sz="1600" b="1" u="none" strike="noStrike" cap="none" dirty="0">
                        <a:solidFill>
                          <a:schemeClr val="bg1"/>
                        </a:solidFill>
                        <a:latin typeface="Century Gothic" panose="020B0502020202020204" pitchFamily="34" charset="0"/>
                        <a:ea typeface="Arial"/>
                        <a:cs typeface="Arial"/>
                        <a:sym typeface="Arial"/>
                      </a:endParaRPr>
                    </a:p>
                  </a:txBody>
                  <a:tcPr marL="32150" marR="32150" marT="50300" marB="50300" anchor="ctr">
                    <a:solidFill>
                      <a:srgbClr val="8F711A"/>
                    </a:solidFill>
                  </a:tcPr>
                </a:tc>
                <a:extLst>
                  <a:ext uri="{0D108BD9-81ED-4DB2-BD59-A6C34878D82A}">
                    <a16:rowId xmlns:a16="http://schemas.microsoft.com/office/drawing/2014/main" val="10000"/>
                  </a:ext>
                </a:extLst>
              </a:tr>
              <a:tr h="576478">
                <a:tc>
                  <a:txBody>
                    <a:bodyPr/>
                    <a:lstStyle/>
                    <a:p>
                      <a:pPr marL="0" marR="0" lvl="0" indent="0" algn="ctr" rtl="0">
                        <a:spcBef>
                          <a:spcPts val="0"/>
                        </a:spcBef>
                        <a:spcAft>
                          <a:spcPts val="0"/>
                        </a:spcAft>
                        <a:buNone/>
                      </a:pPr>
                      <a:r>
                        <a:rPr lang="en-GB" sz="1200" b="1" u="none" strike="noStrike" cap="none" dirty="0">
                          <a:solidFill>
                            <a:schemeClr val="dk1"/>
                          </a:solidFill>
                          <a:latin typeface="Century Gothic" panose="020B0502020202020204" pitchFamily="34" charset="0"/>
                          <a:ea typeface="Arial"/>
                          <a:cs typeface="Arial"/>
                          <a:sym typeface="Arial"/>
                        </a:rPr>
                        <a:t>1-2 mins</a:t>
                      </a:r>
                      <a:endParaRPr sz="1200" b="1" dirty="0">
                        <a:latin typeface="Century Gothic" panose="020B0502020202020204" pitchFamily="34" charset="0"/>
                      </a:endParaRPr>
                    </a:p>
                  </a:txBody>
                  <a:tcPr marL="91450" marR="91450" marT="45725" marB="45725" anchor="ctr">
                    <a:solidFill>
                      <a:srgbClr val="FDE9E7"/>
                    </a:solidFill>
                  </a:tcPr>
                </a:tc>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dk1"/>
                          </a:solidFill>
                          <a:latin typeface="Century Gothic" panose="020B0502020202020204" pitchFamily="34" charset="0"/>
                          <a:ea typeface="Arial"/>
                          <a:cs typeface="Arial"/>
                          <a:sym typeface="Arial"/>
                        </a:rPr>
                        <a:t>  Learning objectives      &amp; keywords</a:t>
                      </a:r>
                      <a:endParaRPr sz="1200" b="1" dirty="0">
                        <a:latin typeface="Century Gothic" panose="020B0502020202020204" pitchFamily="34" charset="0"/>
                      </a:endParaRPr>
                    </a:p>
                  </a:txBody>
                  <a:tcPr marL="32150" marR="32150" marT="0" marB="0" anchor="ctr">
                    <a:solidFill>
                      <a:srgbClr val="FDE9E7"/>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Century Gothic" panose="020B0502020202020204" pitchFamily="34" charset="0"/>
                          <a:ea typeface="Arial"/>
                          <a:cs typeface="Arial"/>
                          <a:sym typeface="Arial"/>
                        </a:rPr>
                        <a:t>Class</a:t>
                      </a:r>
                      <a:endParaRPr sz="1200" b="0" dirty="0">
                        <a:latin typeface="Century Gothic" panose="020B0502020202020204" pitchFamily="34" charset="0"/>
                      </a:endParaRPr>
                    </a:p>
                  </a:txBody>
                  <a:tcPr marL="32150" marR="32150" marT="50300" marB="50300" anchor="ctr">
                    <a:solidFill>
                      <a:srgbClr val="FDE9E7"/>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Century Gothic" panose="020B0502020202020204" pitchFamily="34" charset="0"/>
                          <a:ea typeface="Arial"/>
                          <a:cs typeface="Arial"/>
                          <a:sym typeface="Arial"/>
                        </a:rPr>
                        <a:t>Learners look at the learning objectives and keywords for the lesson. </a:t>
                      </a:r>
                      <a:endParaRPr sz="1200" b="0" dirty="0">
                        <a:latin typeface="Century Gothic" panose="020B0502020202020204" pitchFamily="34" charset="0"/>
                      </a:endParaRPr>
                    </a:p>
                  </a:txBody>
                  <a:tcPr marL="32150" marR="32150" marT="50300" marB="50300" anchor="ctr">
                    <a:solidFill>
                      <a:srgbClr val="FDE9E7"/>
                    </a:solidFill>
                  </a:tcPr>
                </a:tc>
                <a:extLst>
                  <a:ext uri="{0D108BD9-81ED-4DB2-BD59-A6C34878D82A}">
                    <a16:rowId xmlns:a16="http://schemas.microsoft.com/office/drawing/2014/main" val="10001"/>
                  </a:ext>
                </a:extLst>
              </a:tr>
              <a:tr h="588019">
                <a:tc>
                  <a:txBody>
                    <a:bodyPr/>
                    <a:lstStyle/>
                    <a:p>
                      <a:pPr marL="0" marR="0" lvl="0" indent="0" algn="ctr" rtl="0">
                        <a:spcBef>
                          <a:spcPts val="0"/>
                        </a:spcBef>
                        <a:spcAft>
                          <a:spcPts val="0"/>
                        </a:spcAft>
                        <a:buNone/>
                      </a:pPr>
                      <a:r>
                        <a:rPr lang="en-GB" sz="1200" b="1" u="none" strike="noStrike" cap="none" dirty="0">
                          <a:solidFill>
                            <a:schemeClr val="dk1"/>
                          </a:solidFill>
                          <a:latin typeface="Century Gothic" panose="020B0502020202020204" pitchFamily="34" charset="0"/>
                          <a:ea typeface="Arial"/>
                          <a:cs typeface="Arial"/>
                          <a:sym typeface="Arial"/>
                        </a:rPr>
                        <a:t> 12-15</a:t>
                      </a:r>
                    </a:p>
                    <a:p>
                      <a:pPr marL="0" marR="0" lvl="0" indent="0" algn="ctr" rtl="0">
                        <a:spcBef>
                          <a:spcPts val="0"/>
                        </a:spcBef>
                        <a:spcAft>
                          <a:spcPts val="0"/>
                        </a:spcAft>
                        <a:buNone/>
                      </a:pPr>
                      <a:r>
                        <a:rPr lang="en-GB" sz="1200" b="1" u="none" strike="noStrike" cap="none" dirty="0">
                          <a:solidFill>
                            <a:schemeClr val="dk1"/>
                          </a:solidFill>
                          <a:latin typeface="Century Gothic" panose="020B0502020202020204" pitchFamily="34" charset="0"/>
                          <a:ea typeface="Arial"/>
                          <a:cs typeface="Arial"/>
                          <a:sym typeface="Arial"/>
                        </a:rPr>
                        <a:t>mins</a:t>
                      </a:r>
                      <a:endParaRPr sz="1200" b="1" dirty="0">
                        <a:latin typeface="Century Gothic" panose="020B0502020202020204" pitchFamily="34" charset="0"/>
                      </a:endParaRPr>
                    </a:p>
                  </a:txBody>
                  <a:tcPr marL="91450" marR="91450" marT="45725" marB="45725" anchor="ctr">
                    <a:solidFill>
                      <a:srgbClr val="E2CDAC"/>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dk1"/>
                          </a:solidFill>
                          <a:latin typeface="Century Gothic" panose="020B0502020202020204" pitchFamily="34" charset="0"/>
                          <a:ea typeface="Arial"/>
                          <a:cs typeface="Arial"/>
                          <a:sym typeface="Arial"/>
                        </a:rPr>
                        <a:t>1. What is wellbeing?</a:t>
                      </a:r>
                    </a:p>
                  </a:txBody>
                  <a:tcPr marL="32150" marR="32150" marT="0" marB="0" anchor="ctr">
                    <a:solidFill>
                      <a:srgbClr val="E2CDAC"/>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Century Gothic" panose="020B0502020202020204" pitchFamily="34" charset="0"/>
                          <a:ea typeface="Arial"/>
                          <a:cs typeface="Arial"/>
                          <a:sym typeface="Arial"/>
                        </a:rPr>
                        <a:t>Class/</a:t>
                      </a:r>
                    </a:p>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Century Gothic" panose="020B0502020202020204" pitchFamily="34" charset="0"/>
                          <a:ea typeface="Arial"/>
                          <a:cs typeface="Arial"/>
                          <a:sym typeface="Arial"/>
                        </a:rPr>
                        <a:t>Individual</a:t>
                      </a:r>
                      <a:endParaRPr sz="12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E2CDAC"/>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GB" sz="1200" dirty="0">
                          <a:solidFill>
                            <a:schemeClr val="tx1"/>
                          </a:solidFill>
                          <a:latin typeface="Century Gothic" panose="020B0502020202020204" pitchFamily="34" charset="0"/>
                          <a:sym typeface="Century Gothic"/>
                        </a:rPr>
                        <a:t>L</a:t>
                      </a:r>
                      <a:r>
                        <a:rPr lang="en-GB" sz="1200" b="0" i="0" dirty="0">
                          <a:solidFill>
                            <a:srgbClr val="222222"/>
                          </a:solidFill>
                          <a:effectLst/>
                          <a:latin typeface="Century Gothic" panose="020B0502020202020204" pitchFamily="34" charset="0"/>
                        </a:rPr>
                        <a:t>earners watch a WOW Show animation film about the personal skills and attributes that everybody has and can develop. They </a:t>
                      </a:r>
                      <a:r>
                        <a:rPr lang="en-GB" sz="1200" b="0" i="0">
                          <a:solidFill>
                            <a:srgbClr val="222222"/>
                          </a:solidFill>
                          <a:effectLst/>
                          <a:latin typeface="Century Gothic" panose="020B0502020202020204" pitchFamily="34" charset="0"/>
                        </a:rPr>
                        <a:t>then discuss</a:t>
                      </a:r>
                      <a:r>
                        <a:rPr lang="en-GB" sz="1200" b="0" u="none" strike="noStrike" cap="none">
                          <a:solidFill>
                            <a:schemeClr val="dk1"/>
                          </a:solidFill>
                          <a:latin typeface="Century Gothic" panose="020B0502020202020204" pitchFamily="34" charset="0"/>
                          <a:ea typeface="Arial"/>
                          <a:cs typeface="Arial"/>
                          <a:sym typeface="Arial"/>
                        </a:rPr>
                        <a:t> </a:t>
                      </a:r>
                      <a:r>
                        <a:rPr lang="en-GB" sz="1200" b="0" u="none" strike="noStrike" cap="none" dirty="0">
                          <a:solidFill>
                            <a:schemeClr val="dk1"/>
                          </a:solidFill>
                          <a:latin typeface="Century Gothic" panose="020B0502020202020204" pitchFamily="34" charset="0"/>
                          <a:ea typeface="Arial"/>
                          <a:cs typeface="Arial"/>
                          <a:sym typeface="Arial"/>
                        </a:rPr>
                        <a:t>what they think wellbeing is and talk about the different elements that make up wellbeing and how they can safeguard theirs.  They think about sleep, eating and exercise contributing to wellbeing.  </a:t>
                      </a:r>
                      <a:endParaRPr sz="1200" b="0" dirty="0">
                        <a:latin typeface="Century Gothic" panose="020B0502020202020204" pitchFamily="34" charset="0"/>
                      </a:endParaRPr>
                    </a:p>
                  </a:txBody>
                  <a:tcPr marL="32150" marR="32150" marT="50300" marB="50300" anchor="ctr">
                    <a:solidFill>
                      <a:srgbClr val="E2CDAC"/>
                    </a:solidFill>
                  </a:tcPr>
                </a:tc>
                <a:extLst>
                  <a:ext uri="{0D108BD9-81ED-4DB2-BD59-A6C34878D82A}">
                    <a16:rowId xmlns:a16="http://schemas.microsoft.com/office/drawing/2014/main" val="10002"/>
                  </a:ext>
                </a:extLst>
              </a:tr>
              <a:tr h="588019">
                <a:tc>
                  <a:txBody>
                    <a:bodyPr/>
                    <a:lstStyle/>
                    <a:p>
                      <a:pPr marL="0" marR="0" lvl="0" indent="0" algn="ctr" rtl="0">
                        <a:spcBef>
                          <a:spcPts val="0"/>
                        </a:spcBef>
                        <a:spcAft>
                          <a:spcPts val="0"/>
                        </a:spcAft>
                        <a:buNone/>
                      </a:pPr>
                      <a:r>
                        <a:rPr lang="en-GB" sz="1200" b="1" u="none" strike="noStrike" cap="none" dirty="0">
                          <a:solidFill>
                            <a:schemeClr val="dk1"/>
                          </a:solidFill>
                          <a:latin typeface="Century Gothic" panose="020B0502020202020204" pitchFamily="34" charset="0"/>
                          <a:ea typeface="Arial"/>
                          <a:cs typeface="Arial"/>
                          <a:sym typeface="Arial"/>
                        </a:rPr>
                        <a:t> 5-6 mins</a:t>
                      </a:r>
                      <a:endParaRPr sz="1200" b="1" dirty="0">
                        <a:latin typeface="Century Gothic" panose="020B0502020202020204" pitchFamily="34" charset="0"/>
                      </a:endParaRPr>
                    </a:p>
                  </a:txBody>
                  <a:tcPr marL="91450" marR="91450" marT="45725" marB="45725" anchor="ctr">
                    <a:solidFill>
                      <a:srgbClr val="FDE9E7"/>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dk1"/>
                          </a:solidFill>
                          <a:latin typeface="Century Gothic" panose="020B0502020202020204" pitchFamily="34" charset="0"/>
                          <a:ea typeface="Arial"/>
                          <a:cs typeface="Arial"/>
                          <a:sym typeface="Arial"/>
                        </a:rPr>
                        <a:t>2. Talk to someone</a:t>
                      </a:r>
                      <a:endParaRPr sz="1200" b="1" dirty="0">
                        <a:latin typeface="Century Gothic" panose="020B0502020202020204" pitchFamily="34" charset="0"/>
                      </a:endParaRPr>
                    </a:p>
                  </a:txBody>
                  <a:tcPr marL="32150" marR="32150" marT="0" marB="0" anchor="ctr">
                    <a:solidFill>
                      <a:srgbClr val="FDE9E7"/>
                    </a:solidFill>
                  </a:tcPr>
                </a:tc>
                <a:tc>
                  <a:txBody>
                    <a:bodyPr/>
                    <a:lstStyle/>
                    <a:p>
                      <a:pPr marL="0" marR="0" lvl="0" indent="0" algn="ctr" rtl="0">
                        <a:spcBef>
                          <a:spcPts val="0"/>
                        </a:spcBef>
                        <a:spcAft>
                          <a:spcPts val="0"/>
                        </a:spcAft>
                        <a:buNone/>
                      </a:pPr>
                      <a:r>
                        <a:rPr lang="en-GB" sz="1200" b="0" u="none" strike="noStrike" cap="none" dirty="0">
                          <a:solidFill>
                            <a:schemeClr val="dk1"/>
                          </a:solidFill>
                          <a:latin typeface="Century Gothic" panose="020B0502020202020204" pitchFamily="34" charset="0"/>
                          <a:ea typeface="Arial"/>
                          <a:cs typeface="Arial"/>
                          <a:sym typeface="Arial"/>
                        </a:rPr>
                        <a:t>Class</a:t>
                      </a:r>
                      <a:endParaRPr sz="1200" b="0" u="none" strike="noStrike" cap="none" dirty="0">
                        <a:solidFill>
                          <a:schemeClr val="dk1"/>
                        </a:solidFill>
                        <a:latin typeface="Century Gothic" panose="020B0502020202020204" pitchFamily="34" charset="0"/>
                        <a:ea typeface="Arial"/>
                        <a:cs typeface="Arial"/>
                        <a:sym typeface="Arial"/>
                      </a:endParaRPr>
                    </a:p>
                  </a:txBody>
                  <a:tcPr marL="32150" marR="32150" marT="50300" marB="50300" anchor="ctr">
                    <a:solidFill>
                      <a:srgbClr val="FDE9E7"/>
                    </a:solidFill>
                  </a:tcPr>
                </a:tc>
                <a:tc>
                  <a:txBody>
                    <a:bodyPr/>
                    <a:lstStyle/>
                    <a:p>
                      <a:pPr marL="0" marR="0" lvl="0" indent="0" algn="l" rtl="0">
                        <a:spcBef>
                          <a:spcPts val="0"/>
                        </a:spcBef>
                        <a:spcAft>
                          <a:spcPts val="0"/>
                        </a:spcAft>
                        <a:buNone/>
                      </a:pPr>
                      <a:r>
                        <a:rPr lang="en-GB" sz="1200" b="0" u="none" strike="noStrike" cap="none" dirty="0">
                          <a:solidFill>
                            <a:schemeClr val="dk1"/>
                          </a:solidFill>
                          <a:latin typeface="Century Gothic" panose="020B0502020202020204" pitchFamily="34" charset="0"/>
                          <a:ea typeface="Arial"/>
                          <a:cs typeface="Arial"/>
                          <a:sym typeface="Arial"/>
                        </a:rPr>
                        <a:t>Learners think about who they can talk to when they are worried about their wellbeing.  </a:t>
                      </a:r>
                      <a:endParaRPr sz="1200" b="0" dirty="0">
                        <a:latin typeface="Century Gothic" panose="020B0502020202020204" pitchFamily="34" charset="0"/>
                      </a:endParaRPr>
                    </a:p>
                  </a:txBody>
                  <a:tcPr marL="32150" marR="32150" marT="50300" marB="50300" anchor="ctr">
                    <a:solidFill>
                      <a:srgbClr val="FDE9E7"/>
                    </a:solidFill>
                  </a:tcPr>
                </a:tc>
                <a:extLst>
                  <a:ext uri="{0D108BD9-81ED-4DB2-BD59-A6C34878D82A}">
                    <a16:rowId xmlns:a16="http://schemas.microsoft.com/office/drawing/2014/main" val="10003"/>
                  </a:ext>
                </a:extLst>
              </a:tr>
              <a:tr h="576478">
                <a:tc>
                  <a:txBody>
                    <a:bodyPr/>
                    <a:lstStyle/>
                    <a:p>
                      <a:pPr marL="0" marR="0" lvl="0" indent="0" algn="ctr" rtl="0">
                        <a:spcBef>
                          <a:spcPts val="0"/>
                        </a:spcBef>
                        <a:spcAft>
                          <a:spcPts val="0"/>
                        </a:spcAft>
                        <a:buNone/>
                      </a:pPr>
                      <a:r>
                        <a:rPr lang="en-GB" sz="1200" b="1" dirty="0">
                          <a:solidFill>
                            <a:schemeClr val="dk1"/>
                          </a:solidFill>
                          <a:latin typeface="Century Gothic" panose="020B0502020202020204" pitchFamily="34" charset="0"/>
                          <a:ea typeface="Arial"/>
                          <a:cs typeface="Arial"/>
                          <a:sym typeface="Arial"/>
                        </a:rPr>
                        <a:t> 5-8 mins</a:t>
                      </a:r>
                      <a:endParaRPr sz="1200" b="1" dirty="0">
                        <a:latin typeface="Century Gothic" panose="020B0502020202020204" pitchFamily="34" charset="0"/>
                      </a:endParaRPr>
                    </a:p>
                  </a:txBody>
                  <a:tcPr marL="91450" marR="91450" marT="45725" marB="45725" anchor="ctr">
                    <a:solidFill>
                      <a:srgbClr val="E2CDAC"/>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dirty="0">
                          <a:solidFill>
                            <a:schemeClr val="dk1"/>
                          </a:solidFill>
                          <a:latin typeface="Century Gothic" panose="020B0502020202020204" pitchFamily="34" charset="0"/>
                          <a:ea typeface="Arial"/>
                          <a:cs typeface="Arial"/>
                          <a:sym typeface="Arial"/>
                        </a:rPr>
                        <a:t>3. What is self-belief?</a:t>
                      </a:r>
                      <a:endParaRPr sz="1200" b="1" dirty="0">
                        <a:latin typeface="Century Gothic" panose="020B0502020202020204" pitchFamily="34" charset="0"/>
                      </a:endParaRPr>
                    </a:p>
                  </a:txBody>
                  <a:tcPr marL="32150" marR="32150" marT="0" marB="0" anchor="ctr">
                    <a:solidFill>
                      <a:srgbClr val="E2CDAC"/>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dirty="0">
                          <a:solidFill>
                            <a:schemeClr val="dk1"/>
                          </a:solidFill>
                          <a:latin typeface="Century Gothic" panose="020B0502020202020204" pitchFamily="34" charset="0"/>
                          <a:cs typeface="Arial"/>
                          <a:sym typeface="Arial"/>
                        </a:rPr>
                        <a:t>Pair/Class</a:t>
                      </a:r>
                      <a:endParaRPr sz="1200" b="0" dirty="0">
                        <a:latin typeface="Century Gothic" panose="020B0502020202020204" pitchFamily="34" charset="0"/>
                      </a:endParaRPr>
                    </a:p>
                  </a:txBody>
                  <a:tcPr marL="32150" marR="32150" marT="0" marB="0" anchor="ctr">
                    <a:solidFill>
                      <a:srgbClr val="E2CDAC"/>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Century Gothic" panose="020B0502020202020204" pitchFamily="34" charset="0"/>
                          <a:ea typeface="Arial"/>
                          <a:cs typeface="Arial"/>
                          <a:sym typeface="Arial"/>
                        </a:rPr>
                        <a:t>Learners</a:t>
                      </a:r>
                      <a:r>
                        <a:rPr lang="en-GB" sz="1200" b="0" dirty="0">
                          <a:solidFill>
                            <a:schemeClr val="dk1"/>
                          </a:solidFill>
                          <a:latin typeface="Century Gothic" panose="020B0502020202020204" pitchFamily="34" charset="0"/>
                          <a:ea typeface="Arial"/>
                          <a:cs typeface="Arial"/>
                          <a:sym typeface="Arial"/>
                        </a:rPr>
                        <a:t> talk about what self-belief and </a:t>
                      </a:r>
                      <a:r>
                        <a:rPr lang="en-GB" sz="1200" b="0">
                          <a:solidFill>
                            <a:schemeClr val="dk1"/>
                          </a:solidFill>
                          <a:latin typeface="Century Gothic" panose="020B0502020202020204" pitchFamily="34" charset="0"/>
                          <a:ea typeface="Arial"/>
                          <a:cs typeface="Arial"/>
                          <a:sym typeface="Arial"/>
                        </a:rPr>
                        <a:t>confidence are and </a:t>
                      </a:r>
                      <a:r>
                        <a:rPr lang="en-GB" sz="1200" b="0" dirty="0">
                          <a:solidFill>
                            <a:schemeClr val="dk1"/>
                          </a:solidFill>
                          <a:latin typeface="Century Gothic" panose="020B0502020202020204" pitchFamily="34" charset="0"/>
                          <a:ea typeface="Arial"/>
                          <a:cs typeface="Arial"/>
                          <a:sym typeface="Arial"/>
                        </a:rPr>
                        <a:t>how they can </a:t>
                      </a:r>
                      <a:r>
                        <a:rPr lang="en-GB" sz="1200" b="0">
                          <a:solidFill>
                            <a:schemeClr val="dk1"/>
                          </a:solidFill>
                          <a:latin typeface="Century Gothic" panose="020B0502020202020204" pitchFamily="34" charset="0"/>
                          <a:ea typeface="Arial"/>
                          <a:cs typeface="Arial"/>
                          <a:sym typeface="Arial"/>
                        </a:rPr>
                        <a:t>improve theirs.  </a:t>
                      </a:r>
                      <a:endParaRPr sz="1200" b="1" dirty="0">
                        <a:latin typeface="Century Gothic" panose="020B0502020202020204" pitchFamily="34" charset="0"/>
                      </a:endParaRPr>
                    </a:p>
                  </a:txBody>
                  <a:tcPr marL="32150" marR="32150" marT="0" marB="0" anchor="ctr">
                    <a:solidFill>
                      <a:srgbClr val="E2CDAC"/>
                    </a:solidFill>
                  </a:tcPr>
                </a:tc>
                <a:extLst>
                  <a:ext uri="{0D108BD9-81ED-4DB2-BD59-A6C34878D82A}">
                    <a16:rowId xmlns:a16="http://schemas.microsoft.com/office/drawing/2014/main" val="10004"/>
                  </a:ext>
                </a:extLst>
              </a:tr>
              <a:tr h="576478">
                <a:tc>
                  <a:txBody>
                    <a:bodyPr/>
                    <a:lstStyle/>
                    <a:p>
                      <a:pPr marL="0" marR="0" lvl="0" indent="0" algn="ctr" rtl="0">
                        <a:spcBef>
                          <a:spcPts val="0"/>
                        </a:spcBef>
                        <a:spcAft>
                          <a:spcPts val="0"/>
                        </a:spcAft>
                        <a:buNone/>
                      </a:pPr>
                      <a:endParaRPr sz="1200" b="1" dirty="0">
                        <a:latin typeface="Century Gothic" panose="020B0502020202020204" pitchFamily="34" charset="0"/>
                      </a:endParaRPr>
                    </a:p>
                  </a:txBody>
                  <a:tcPr marL="91450" marR="91450" marT="45725" marB="45725" anchor="ctr">
                    <a:solidFill>
                      <a:srgbClr val="FDE9E7"/>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dirty="0">
                          <a:latin typeface="Century Gothic" panose="020B0502020202020204" pitchFamily="34" charset="0"/>
                        </a:rPr>
                        <a:t>4. Final reflection</a:t>
                      </a:r>
                      <a:endParaRPr sz="1200" b="1" dirty="0">
                        <a:latin typeface="Century Gothic" panose="020B0502020202020204" pitchFamily="34" charset="0"/>
                      </a:endParaRPr>
                    </a:p>
                  </a:txBody>
                  <a:tcPr marL="32150" marR="32150" marT="0" marB="0" anchor="ctr">
                    <a:solidFill>
                      <a:srgbClr val="FDE9E7"/>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dirty="0">
                          <a:latin typeface="Century Gothic" panose="020B0502020202020204" pitchFamily="34" charset="0"/>
                        </a:rPr>
                        <a:t>Pair/Class</a:t>
                      </a:r>
                      <a:endParaRPr sz="1200" b="0" dirty="0">
                        <a:latin typeface="Century Gothic" panose="020B0502020202020204" pitchFamily="34" charset="0"/>
                      </a:endParaRPr>
                    </a:p>
                  </a:txBody>
                  <a:tcPr marL="32150" marR="32150" marT="0" marB="0" anchor="ctr">
                    <a:solidFill>
                      <a:srgbClr val="FDE9E7"/>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dirty="0">
                          <a:latin typeface="Century Gothic" panose="020B0502020202020204" pitchFamily="34" charset="0"/>
                        </a:rPr>
                        <a:t>Learners consider the steps they could take to get them on the path to a healthy future.  They can talk to a friend and create a plan to safeguard or improve their wellbeing.  </a:t>
                      </a:r>
                      <a:endParaRPr sz="1200" b="0" dirty="0">
                        <a:latin typeface="Century Gothic" panose="020B0502020202020204" pitchFamily="34" charset="0"/>
                      </a:endParaRPr>
                    </a:p>
                  </a:txBody>
                  <a:tcPr marL="32150" marR="32150" marT="0" marB="0" anchor="ctr">
                    <a:solidFill>
                      <a:srgbClr val="FDE9E7"/>
                    </a:solidFill>
                  </a:tcPr>
                </a:tc>
                <a:extLst>
                  <a:ext uri="{0D108BD9-81ED-4DB2-BD59-A6C34878D82A}">
                    <a16:rowId xmlns:a16="http://schemas.microsoft.com/office/drawing/2014/main" val="2714360462"/>
                  </a:ext>
                </a:extLst>
              </a:tr>
            </a:tbl>
          </a:graphicData>
        </a:graphic>
      </p:graphicFrame>
      <p:sp>
        <p:nvSpPr>
          <p:cNvPr id="10" name="Google Shape;35;p2">
            <a:extLst>
              <a:ext uri="{FF2B5EF4-FFF2-40B4-BE49-F238E27FC236}">
                <a16:creationId xmlns:a16="http://schemas.microsoft.com/office/drawing/2014/main" id="{C9E520AF-6812-B775-F148-7E8B572EEB74}"/>
              </a:ext>
            </a:extLst>
          </p:cNvPr>
          <p:cNvSpPr txBox="1"/>
          <p:nvPr/>
        </p:nvSpPr>
        <p:spPr>
          <a:xfrm>
            <a:off x="278339" y="56097"/>
            <a:ext cx="6734515" cy="9009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ct val="100000"/>
              <a:buFont typeface="Arial"/>
              <a:buNone/>
            </a:pPr>
            <a:r>
              <a:rPr lang="en-GB" sz="2200" b="1">
                <a:latin typeface="Century Gothic" panose="020B0502020202020204" pitchFamily="34" charset="0"/>
                <a:ea typeface="Arial"/>
                <a:cs typeface="Arial"/>
                <a:sym typeface="Arial"/>
              </a:rPr>
              <a:t>Wellbeing</a:t>
            </a:r>
            <a:r>
              <a:rPr lang="en-GB" sz="2200" b="1">
                <a:solidFill>
                  <a:schemeClr val="tx1"/>
                </a:solidFill>
                <a:latin typeface="Century Gothic" panose="020B0502020202020204" pitchFamily="34" charset="0"/>
                <a:ea typeface="Arial"/>
                <a:cs typeface="Arial"/>
                <a:sym typeface="Arial"/>
              </a:rPr>
              <a:t> </a:t>
            </a:r>
            <a:r>
              <a:rPr lang="en-GB" sz="2200" b="1" dirty="0">
                <a:solidFill>
                  <a:schemeClr val="tx1"/>
                </a:solidFill>
                <a:latin typeface="Century Gothic" panose="020B0502020202020204" pitchFamily="34" charset="0"/>
                <a:ea typeface="Arial"/>
                <a:cs typeface="Arial"/>
                <a:sym typeface="Arial"/>
              </a:rPr>
              <a:t>Lesson Plan</a:t>
            </a:r>
            <a:endParaRPr sz="2200" dirty="0">
              <a:solidFill>
                <a:schemeClr val="tx1"/>
              </a:solidFill>
              <a:latin typeface="Century Gothic" panose="020B0502020202020204" pitchFamily="34" charset="0"/>
            </a:endParaRPr>
          </a:p>
          <a:p>
            <a:pPr marL="0" marR="0" lvl="0" indent="0" algn="l" rtl="0">
              <a:lnSpc>
                <a:spcPct val="90000"/>
              </a:lnSpc>
              <a:spcBef>
                <a:spcPts val="0"/>
              </a:spcBef>
              <a:spcAft>
                <a:spcPts val="0"/>
              </a:spcAft>
              <a:buClr>
                <a:schemeClr val="lt1"/>
              </a:buClr>
              <a:buSzPct val="100000"/>
              <a:buFont typeface="Arial"/>
              <a:buNone/>
            </a:pPr>
            <a:r>
              <a:rPr lang="en-GB" sz="2200" dirty="0">
                <a:solidFill>
                  <a:schemeClr val="tx1"/>
                </a:solidFill>
                <a:latin typeface="Century Gothic" panose="020B0502020202020204" pitchFamily="34" charset="0"/>
                <a:ea typeface="Arial"/>
                <a:cs typeface="Arial"/>
                <a:sym typeface="Arial"/>
              </a:rPr>
              <a:t>Lesson Duration: 30-40 minutes</a:t>
            </a:r>
            <a:endParaRPr sz="2200" dirty="0">
              <a:solidFill>
                <a:schemeClr val="tx1"/>
              </a:solidFill>
              <a:latin typeface="Century Gothic" panose="020B0502020202020204" pitchFamily="34" charset="0"/>
            </a:endParaRPr>
          </a:p>
        </p:txBody>
      </p:sp>
      <p:pic>
        <p:nvPicPr>
          <p:cNvPr id="2" name="Picture 1">
            <a:extLst>
              <a:ext uri="{FF2B5EF4-FFF2-40B4-BE49-F238E27FC236}">
                <a16:creationId xmlns:a16="http://schemas.microsoft.com/office/drawing/2014/main" id="{C1692DDB-4CE2-52DC-93E9-EF46B4EF1183}"/>
              </a:ext>
            </a:extLst>
          </p:cNvPr>
          <p:cNvPicPr>
            <a:picLocks noChangeAspect="1"/>
          </p:cNvPicPr>
          <p:nvPr/>
        </p:nvPicPr>
        <p:blipFill>
          <a:blip r:embed="rId2"/>
          <a:stretch>
            <a:fillRect/>
          </a:stretch>
        </p:blipFill>
        <p:spPr>
          <a:xfrm>
            <a:off x="9239156" y="239341"/>
            <a:ext cx="2698597" cy="522540"/>
          </a:xfrm>
          <a:prstGeom prst="rect">
            <a:avLst/>
          </a:prstGeom>
        </p:spPr>
      </p:pic>
      <p:sp>
        <p:nvSpPr>
          <p:cNvPr id="3" name="TextBox 13">
            <a:extLst>
              <a:ext uri="{FF2B5EF4-FFF2-40B4-BE49-F238E27FC236}">
                <a16:creationId xmlns:a16="http://schemas.microsoft.com/office/drawing/2014/main" id="{D8CE3B1F-60C4-9ECC-98EC-08BFF8283087}"/>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spTree>
    <p:extLst>
      <p:ext uri="{BB962C8B-B14F-4D97-AF65-F5344CB8AC3E}">
        <p14:creationId xmlns:p14="http://schemas.microsoft.com/office/powerpoint/2010/main" val="312498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3777D1C9-E164-391C-8B07-1F9D2FCF4278}"/>
              </a:ext>
            </a:extLst>
          </p:cNvPr>
          <p:cNvSpPr/>
          <p:nvPr/>
        </p:nvSpPr>
        <p:spPr>
          <a:xfrm>
            <a:off x="6378086" y="5104563"/>
            <a:ext cx="5368326" cy="1271070"/>
          </a:xfrm>
          <a:prstGeom prst="roundRect">
            <a:avLst/>
          </a:prstGeom>
          <a:solidFill>
            <a:srgbClr val="FDE9E7"/>
          </a:solidFill>
          <a:ln w="28575">
            <a:solidFill>
              <a:srgbClr val="E125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rPr>
              <a:t>Whilst </a:t>
            </a:r>
            <a:r>
              <a:rPr lang="en-GB" sz="1600" b="1" dirty="0">
                <a:solidFill>
                  <a:schemeClr val="tx1"/>
                </a:solidFill>
                <a:latin typeface="Century Gothic" panose="020B0502020202020204" pitchFamily="34" charset="0"/>
              </a:rPr>
              <a:t>making decisions about the future </a:t>
            </a:r>
            <a:r>
              <a:rPr lang="en-GB" sz="1600" dirty="0">
                <a:solidFill>
                  <a:schemeClr val="tx1"/>
                </a:solidFill>
                <a:latin typeface="Century Gothic" panose="020B0502020202020204" pitchFamily="34" charset="0"/>
              </a:rPr>
              <a:t>can seem scary, but with all of the </a:t>
            </a:r>
            <a:r>
              <a:rPr lang="en-GB" sz="1600" b="1" dirty="0">
                <a:solidFill>
                  <a:schemeClr val="tx1"/>
                </a:solidFill>
                <a:latin typeface="Century Gothic" panose="020B0502020202020204" pitchFamily="34" charset="0"/>
              </a:rPr>
              <a:t>information and guidance available, you can </a:t>
            </a:r>
            <a:r>
              <a:rPr lang="en-GB" sz="1600" dirty="0">
                <a:solidFill>
                  <a:schemeClr val="tx1"/>
                </a:solidFill>
                <a:latin typeface="Century Gothic" panose="020B0502020202020204" pitchFamily="34" charset="0"/>
              </a:rPr>
              <a:t>feel </a:t>
            </a:r>
            <a:r>
              <a:rPr lang="en-GB" sz="1600" b="1" dirty="0">
                <a:solidFill>
                  <a:schemeClr val="tx1"/>
                </a:solidFill>
                <a:latin typeface="Century Gothic" panose="020B0502020202020204" pitchFamily="34" charset="0"/>
              </a:rPr>
              <a:t>confident</a:t>
            </a:r>
            <a:r>
              <a:rPr lang="en-GB" sz="1600" dirty="0">
                <a:solidFill>
                  <a:schemeClr val="tx1"/>
                </a:solidFill>
                <a:latin typeface="Century Gothic" panose="020B0502020202020204" pitchFamily="34" charset="0"/>
              </a:rPr>
              <a:t> in your choices.  </a:t>
            </a:r>
          </a:p>
        </p:txBody>
      </p:sp>
      <p:sp>
        <p:nvSpPr>
          <p:cNvPr id="6" name="Rectangle: Rounded Corners 5">
            <a:extLst>
              <a:ext uri="{FF2B5EF4-FFF2-40B4-BE49-F238E27FC236}">
                <a16:creationId xmlns:a16="http://schemas.microsoft.com/office/drawing/2014/main" id="{B3C6F4FA-D177-5B45-7E95-F22B66A8C9BE}"/>
              </a:ext>
            </a:extLst>
          </p:cNvPr>
          <p:cNvSpPr/>
          <p:nvPr/>
        </p:nvSpPr>
        <p:spPr>
          <a:xfrm>
            <a:off x="379331" y="1285596"/>
            <a:ext cx="5368326" cy="1156154"/>
          </a:xfrm>
          <a:prstGeom prst="roundRect">
            <a:avLst/>
          </a:prstGeom>
          <a:solidFill>
            <a:srgbClr val="E2CDAC"/>
          </a:solidFill>
          <a:ln w="28575">
            <a:solidFill>
              <a:srgbClr val="9119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rPr>
              <a:t>There are lots of </a:t>
            </a:r>
            <a:r>
              <a:rPr lang="en-GB" sz="1600" b="1" dirty="0">
                <a:solidFill>
                  <a:schemeClr val="tx1"/>
                </a:solidFill>
                <a:latin typeface="Century Gothic" panose="020B0502020202020204" pitchFamily="34" charset="0"/>
              </a:rPr>
              <a:t>resources and websites </a:t>
            </a:r>
            <a:r>
              <a:rPr lang="en-GB" sz="1600" dirty="0">
                <a:solidFill>
                  <a:schemeClr val="tx1"/>
                </a:solidFill>
                <a:latin typeface="Century Gothic" panose="020B0502020202020204" pitchFamily="34" charset="0"/>
              </a:rPr>
              <a:t>that will help you find your future no matter which </a:t>
            </a:r>
            <a:r>
              <a:rPr lang="en-GB" sz="1600" b="1" dirty="0">
                <a:solidFill>
                  <a:schemeClr val="tx1"/>
                </a:solidFill>
                <a:latin typeface="Century Gothic" panose="020B0502020202020204" pitchFamily="34" charset="0"/>
              </a:rPr>
              <a:t>direction</a:t>
            </a:r>
            <a:r>
              <a:rPr lang="en-GB" sz="1600" dirty="0">
                <a:solidFill>
                  <a:schemeClr val="tx1"/>
                </a:solidFill>
                <a:latin typeface="Century Gothic" panose="020B0502020202020204" pitchFamily="34" charset="0"/>
              </a:rPr>
              <a:t> you are heading in.  Here are just a few.</a:t>
            </a:r>
            <a:endParaRPr lang="en-GB" sz="1600" dirty="0">
              <a:ln>
                <a:solidFill>
                  <a:srgbClr val="00A8A8"/>
                </a:solidFill>
              </a:ln>
              <a:solidFill>
                <a:schemeClr val="tx1"/>
              </a:solidFill>
              <a:latin typeface="Century Gothic" panose="020B0502020202020204" pitchFamily="34" charset="0"/>
              <a:ea typeface="Microsoft YaHei UI Light" panose="020B0502040204020203" pitchFamily="34" charset="-122"/>
              <a:cs typeface="Calibri" panose="020F0502020204030204" pitchFamily="34" charset="0"/>
            </a:endParaRPr>
          </a:p>
        </p:txBody>
      </p:sp>
      <p:sp>
        <p:nvSpPr>
          <p:cNvPr id="12" name="Pentagon 20">
            <a:extLst>
              <a:ext uri="{FF2B5EF4-FFF2-40B4-BE49-F238E27FC236}">
                <a16:creationId xmlns:a16="http://schemas.microsoft.com/office/drawing/2014/main" id="{03DA66CF-AFD5-4414-F983-DB3EFF6B2F48}"/>
              </a:ext>
            </a:extLst>
          </p:cNvPr>
          <p:cNvSpPr/>
          <p:nvPr/>
        </p:nvSpPr>
        <p:spPr>
          <a:xfrm>
            <a:off x="0" y="186630"/>
            <a:ext cx="758663" cy="538608"/>
          </a:xfrm>
          <a:prstGeom prst="homePlate">
            <a:avLst/>
          </a:prstGeom>
          <a:solidFill>
            <a:srgbClr val="E125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bg1"/>
                </a:solidFill>
                <a:latin typeface="Century Gothic" panose="020B0502020202020204" pitchFamily="34" charset="0"/>
                <a:ea typeface="Helvetica Neue" panose="02000503000000020004" pitchFamily="2" charset="0"/>
                <a:cs typeface="Helvetica Neue" panose="02000503000000020004" pitchFamily="2" charset="0"/>
              </a:rPr>
              <a:t>?</a:t>
            </a:r>
          </a:p>
        </p:txBody>
      </p:sp>
      <p:sp>
        <p:nvSpPr>
          <p:cNvPr id="13" name="Shape 114">
            <a:extLst>
              <a:ext uri="{FF2B5EF4-FFF2-40B4-BE49-F238E27FC236}">
                <a16:creationId xmlns:a16="http://schemas.microsoft.com/office/drawing/2014/main" id="{43AFA107-1BF8-DF9E-BAF3-E23B784D5588}"/>
              </a:ext>
            </a:extLst>
          </p:cNvPr>
          <p:cNvSpPr/>
          <p:nvPr/>
        </p:nvSpPr>
        <p:spPr>
          <a:xfrm>
            <a:off x="785306" y="183662"/>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Jost SemiBold" pitchFamily="2" charset="0"/>
                <a:cs typeface="Arial" panose="020B0604020202020204" pitchFamily="34" charset="0"/>
                <a:sym typeface="Lato"/>
              </a:rPr>
              <a:t>Further help and information</a:t>
            </a:r>
          </a:p>
        </p:txBody>
      </p:sp>
      <p:pic>
        <p:nvPicPr>
          <p:cNvPr id="2" name="Picture 1">
            <a:extLst>
              <a:ext uri="{FF2B5EF4-FFF2-40B4-BE49-F238E27FC236}">
                <a16:creationId xmlns:a16="http://schemas.microsoft.com/office/drawing/2014/main" id="{92DA36DB-1457-6B9F-1CAD-58D4C7B971DF}"/>
              </a:ext>
            </a:extLst>
          </p:cNvPr>
          <p:cNvPicPr>
            <a:picLocks noChangeAspect="1"/>
          </p:cNvPicPr>
          <p:nvPr/>
        </p:nvPicPr>
        <p:blipFill>
          <a:blip r:embed="rId3"/>
          <a:stretch>
            <a:fillRect/>
          </a:stretch>
        </p:blipFill>
        <p:spPr>
          <a:xfrm>
            <a:off x="9239156" y="239341"/>
            <a:ext cx="2698597" cy="522540"/>
          </a:xfrm>
          <a:prstGeom prst="rect">
            <a:avLst/>
          </a:prstGeom>
        </p:spPr>
      </p:pic>
      <p:pic>
        <p:nvPicPr>
          <p:cNvPr id="7" name="Picture 6">
            <a:hlinkClick r:id="rId4"/>
            <a:extLst>
              <a:ext uri="{FF2B5EF4-FFF2-40B4-BE49-F238E27FC236}">
                <a16:creationId xmlns:a16="http://schemas.microsoft.com/office/drawing/2014/main" id="{5F92E31E-D36B-A872-FA35-664294443FEC}"/>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966385" y="1102065"/>
            <a:ext cx="1549481" cy="1760339"/>
          </a:xfrm>
          <a:prstGeom prst="rect">
            <a:avLst/>
          </a:prstGeom>
          <a:effectLst>
            <a:outerShdw blurRad="50800" dist="38100" dir="2700000" algn="tl" rotWithShape="0">
              <a:prstClr val="black">
                <a:alpha val="40000"/>
              </a:prstClr>
            </a:outerShdw>
          </a:effectLst>
        </p:spPr>
      </p:pic>
      <p:pic>
        <p:nvPicPr>
          <p:cNvPr id="9" name="Picture 8">
            <a:hlinkClick r:id="rId6"/>
            <a:extLst>
              <a:ext uri="{FF2B5EF4-FFF2-40B4-BE49-F238E27FC236}">
                <a16:creationId xmlns:a16="http://schemas.microsoft.com/office/drawing/2014/main" id="{6B547EED-2511-C8F6-3C81-A517A2258FA2}"/>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799382" y="1795539"/>
            <a:ext cx="1488008" cy="1681296"/>
          </a:xfrm>
          <a:prstGeom prst="rect">
            <a:avLst/>
          </a:prstGeom>
          <a:effectLst>
            <a:outerShdw blurRad="50800" dist="38100" dir="2700000" algn="tl" rotWithShape="0">
              <a:prstClr val="black">
                <a:alpha val="40000"/>
              </a:prstClr>
            </a:outerShdw>
          </a:effectLst>
        </p:spPr>
      </p:pic>
      <p:pic>
        <p:nvPicPr>
          <p:cNvPr id="14" name="Picture 13">
            <a:hlinkClick r:id="rId8"/>
            <a:extLst>
              <a:ext uri="{FF2B5EF4-FFF2-40B4-BE49-F238E27FC236}">
                <a16:creationId xmlns:a16="http://schemas.microsoft.com/office/drawing/2014/main" id="{A64583F6-559B-9D80-A918-BA824E5ABDC3}"/>
              </a:ext>
            </a:extLst>
          </p:cNvPr>
          <p:cNvPicPr>
            <a:picLocks noChangeAspect="1"/>
          </p:cNvPicPr>
          <p:nvPr/>
        </p:nvPicPr>
        <p:blipFill>
          <a:blip r:embed="rId9"/>
          <a:stretch>
            <a:fillRect/>
          </a:stretch>
        </p:blipFill>
        <p:spPr>
          <a:xfrm>
            <a:off x="3390293" y="2862404"/>
            <a:ext cx="2619375" cy="1743075"/>
          </a:xfrm>
          <a:prstGeom prst="rect">
            <a:avLst/>
          </a:prstGeom>
        </p:spPr>
      </p:pic>
      <p:pic>
        <p:nvPicPr>
          <p:cNvPr id="15" name="Picture 14">
            <a:hlinkClick r:id="rId10"/>
            <a:extLst>
              <a:ext uri="{FF2B5EF4-FFF2-40B4-BE49-F238E27FC236}">
                <a16:creationId xmlns:a16="http://schemas.microsoft.com/office/drawing/2014/main" id="{57CC5521-4D10-A39F-C82F-75AB82E6E483}"/>
              </a:ext>
            </a:extLst>
          </p:cNvPr>
          <p:cNvPicPr>
            <a:picLocks noChangeAspect="1"/>
          </p:cNvPicPr>
          <p:nvPr/>
        </p:nvPicPr>
        <p:blipFill>
          <a:blip r:embed="rId11"/>
          <a:stretch>
            <a:fillRect/>
          </a:stretch>
        </p:blipFill>
        <p:spPr>
          <a:xfrm>
            <a:off x="2512087" y="5229800"/>
            <a:ext cx="2893606" cy="868082"/>
          </a:xfrm>
          <a:prstGeom prst="rect">
            <a:avLst/>
          </a:prstGeom>
        </p:spPr>
      </p:pic>
      <p:pic>
        <p:nvPicPr>
          <p:cNvPr id="16" name="Picture 15">
            <a:hlinkClick r:id="rId12"/>
            <a:extLst>
              <a:ext uri="{FF2B5EF4-FFF2-40B4-BE49-F238E27FC236}">
                <a16:creationId xmlns:a16="http://schemas.microsoft.com/office/drawing/2014/main" id="{753FA9FF-7614-FE3C-3C34-339E39868C32}"/>
              </a:ext>
            </a:extLst>
          </p:cNvPr>
          <p:cNvPicPr>
            <a:picLocks noChangeAspect="1"/>
          </p:cNvPicPr>
          <p:nvPr/>
        </p:nvPicPr>
        <p:blipFill>
          <a:blip r:embed="rId13"/>
          <a:stretch>
            <a:fillRect/>
          </a:stretch>
        </p:blipFill>
        <p:spPr>
          <a:xfrm>
            <a:off x="7368730" y="3282398"/>
            <a:ext cx="2331902" cy="1550400"/>
          </a:xfrm>
          <a:prstGeom prst="rect">
            <a:avLst/>
          </a:prstGeom>
        </p:spPr>
      </p:pic>
      <p:pic>
        <p:nvPicPr>
          <p:cNvPr id="4" name="Picture 3">
            <a:hlinkClick r:id="rId14"/>
            <a:extLst>
              <a:ext uri="{FF2B5EF4-FFF2-40B4-BE49-F238E27FC236}">
                <a16:creationId xmlns:a16="http://schemas.microsoft.com/office/drawing/2014/main" id="{71368A0F-4102-6469-CC9D-7301FC4539BE}"/>
              </a:ext>
            </a:extLst>
          </p:cNvPr>
          <p:cNvPicPr>
            <a:picLocks noChangeAspect="1"/>
          </p:cNvPicPr>
          <p:nvPr/>
        </p:nvPicPr>
        <p:blipFill>
          <a:blip r:embed="rId15"/>
          <a:stretch>
            <a:fillRect/>
          </a:stretch>
        </p:blipFill>
        <p:spPr>
          <a:xfrm>
            <a:off x="638594" y="3510320"/>
            <a:ext cx="2483374" cy="868082"/>
          </a:xfrm>
          <a:prstGeom prst="rect">
            <a:avLst/>
          </a:prstGeom>
        </p:spPr>
      </p:pic>
      <p:sp>
        <p:nvSpPr>
          <p:cNvPr id="3" name="TextBox 13">
            <a:extLst>
              <a:ext uri="{FF2B5EF4-FFF2-40B4-BE49-F238E27FC236}">
                <a16:creationId xmlns:a16="http://schemas.microsoft.com/office/drawing/2014/main" id="{88492481-B6D5-2320-B9F1-3EE985129485}"/>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spTree>
    <p:extLst>
      <p:ext uri="{BB962C8B-B14F-4D97-AF65-F5344CB8AC3E}">
        <p14:creationId xmlns:p14="http://schemas.microsoft.com/office/powerpoint/2010/main" val="406310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3777D1C9-E164-391C-8B07-1F9D2FCF4278}"/>
              </a:ext>
            </a:extLst>
          </p:cNvPr>
          <p:cNvSpPr/>
          <p:nvPr/>
        </p:nvSpPr>
        <p:spPr>
          <a:xfrm>
            <a:off x="6408231" y="2762703"/>
            <a:ext cx="5368326" cy="2055435"/>
          </a:xfrm>
          <a:prstGeom prst="roundRect">
            <a:avLst/>
          </a:prstGeom>
          <a:solidFill>
            <a:srgbClr val="FDE9E7"/>
          </a:solidFill>
          <a:ln w="28575">
            <a:solidFill>
              <a:srgbClr val="E125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0" i="0" dirty="0">
                <a:solidFill>
                  <a:srgbClr val="646363"/>
                </a:solidFill>
                <a:effectLst/>
                <a:latin typeface="Century Gothic" panose="020B0502020202020204" pitchFamily="34" charset="0"/>
              </a:rPr>
              <a:t>City and Guilds offer many vocational </a:t>
            </a:r>
            <a:r>
              <a:rPr lang="en-GB" sz="1600" b="0" i="0" u="none" strike="noStrike" dirty="0">
                <a:solidFill>
                  <a:srgbClr val="E30613"/>
                </a:solidFill>
                <a:effectLst/>
                <a:latin typeface="Century Gothic" panose="020B0502020202020204" pitchFamily="34" charset="0"/>
                <a:hlinkClick r:id="rId3"/>
              </a:rPr>
              <a:t>qualifications across many different industries</a:t>
            </a:r>
            <a:r>
              <a:rPr lang="en-GB" sz="1600" b="0" i="0" dirty="0">
                <a:solidFill>
                  <a:srgbClr val="646363"/>
                </a:solidFill>
                <a:effectLst/>
                <a:latin typeface="Century Gothic" panose="020B0502020202020204" pitchFamily="34" charset="0"/>
              </a:rPr>
              <a:t>. With everything from animal keeping to wind-farming, over 2 million learners gain a City &amp; Guilds qualification each year and vocational courses are highly rated by employers.</a:t>
            </a:r>
            <a:endParaRPr lang="en-GB" sz="1600" b="1" dirty="0">
              <a:ln>
                <a:solidFill>
                  <a:srgbClr val="00A8A8"/>
                </a:solidFill>
              </a:ln>
              <a:solidFill>
                <a:schemeClr val="tx1"/>
              </a:solidFill>
              <a:latin typeface="Century Gothic" panose="020B0502020202020204" pitchFamily="34" charset="0"/>
              <a:ea typeface="Microsoft YaHei UI Light" panose="020B0502040204020203" pitchFamily="34" charset="-122"/>
              <a:cs typeface="Calibri" panose="020F0502020204030204" pitchFamily="34" charset="0"/>
            </a:endParaRPr>
          </a:p>
        </p:txBody>
      </p:sp>
      <p:sp>
        <p:nvSpPr>
          <p:cNvPr id="6" name="Rectangle: Rounded Corners 5">
            <a:extLst>
              <a:ext uri="{FF2B5EF4-FFF2-40B4-BE49-F238E27FC236}">
                <a16:creationId xmlns:a16="http://schemas.microsoft.com/office/drawing/2014/main" id="{B3C6F4FA-D177-5B45-7E95-F22B66A8C9BE}"/>
              </a:ext>
            </a:extLst>
          </p:cNvPr>
          <p:cNvSpPr/>
          <p:nvPr/>
        </p:nvSpPr>
        <p:spPr>
          <a:xfrm>
            <a:off x="415443" y="2762703"/>
            <a:ext cx="5368326" cy="2055435"/>
          </a:xfrm>
          <a:prstGeom prst="roundRect">
            <a:avLst/>
          </a:prstGeom>
          <a:solidFill>
            <a:srgbClr val="E2CDAC"/>
          </a:solidFill>
          <a:ln w="28575">
            <a:solidFill>
              <a:srgbClr val="9119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ea typeface="Microsoft YaHei UI Light" panose="020B0502040204020203" pitchFamily="34" charset="-122"/>
                <a:cs typeface="Arial" panose="020B0604020202020204" pitchFamily="34" charset="0"/>
                <a:hlinkClick r:id="rId4"/>
              </a:rPr>
              <a:t>The City and Guilds Foundation </a:t>
            </a:r>
            <a:r>
              <a:rPr lang="en-GB" sz="1600" dirty="0">
                <a:solidFill>
                  <a:schemeClr val="tx1"/>
                </a:solidFill>
                <a:latin typeface="Century Gothic" panose="020B0502020202020204" pitchFamily="34" charset="0"/>
              </a:rPr>
              <a:t>support over 4 million people each year to develop skills that help them into a job, develop on that job and to prepare for their next job. As a charity, we’re proud that everything we do is focused on achieving this purpose.</a:t>
            </a:r>
            <a:endParaRPr lang="en-GB" sz="1600" b="1" dirty="0">
              <a:ln>
                <a:solidFill>
                  <a:srgbClr val="00A8A8"/>
                </a:solidFill>
              </a:ln>
              <a:solidFill>
                <a:schemeClr val="tx1"/>
              </a:solidFill>
              <a:latin typeface="Century Gothic" panose="020B0502020202020204" pitchFamily="34" charset="0"/>
              <a:ea typeface="Microsoft YaHei UI Light" panose="020B0502040204020203" pitchFamily="34" charset="-122"/>
              <a:cs typeface="Calibri" panose="020F0502020204030204" pitchFamily="34" charset="0"/>
            </a:endParaRPr>
          </a:p>
        </p:txBody>
      </p:sp>
      <p:sp>
        <p:nvSpPr>
          <p:cNvPr id="12" name="Pentagon 20">
            <a:extLst>
              <a:ext uri="{FF2B5EF4-FFF2-40B4-BE49-F238E27FC236}">
                <a16:creationId xmlns:a16="http://schemas.microsoft.com/office/drawing/2014/main" id="{03DA66CF-AFD5-4414-F983-DB3EFF6B2F48}"/>
              </a:ext>
            </a:extLst>
          </p:cNvPr>
          <p:cNvSpPr/>
          <p:nvPr/>
        </p:nvSpPr>
        <p:spPr>
          <a:xfrm>
            <a:off x="0" y="186630"/>
            <a:ext cx="758663" cy="538608"/>
          </a:xfrm>
          <a:prstGeom prst="homePlate">
            <a:avLst/>
          </a:prstGeom>
          <a:solidFill>
            <a:srgbClr val="E1251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bg1"/>
                </a:solidFill>
                <a:latin typeface="Century Gothic" panose="020B0502020202020204" pitchFamily="34" charset="0"/>
                <a:ea typeface="Helvetica Neue" panose="02000503000000020004" pitchFamily="2" charset="0"/>
                <a:cs typeface="Helvetica Neue" panose="02000503000000020004" pitchFamily="2" charset="0"/>
              </a:rPr>
              <a:t>?</a:t>
            </a:r>
          </a:p>
        </p:txBody>
      </p:sp>
      <p:sp>
        <p:nvSpPr>
          <p:cNvPr id="13" name="Shape 114">
            <a:extLst>
              <a:ext uri="{FF2B5EF4-FFF2-40B4-BE49-F238E27FC236}">
                <a16:creationId xmlns:a16="http://schemas.microsoft.com/office/drawing/2014/main" id="{43AFA107-1BF8-DF9E-BAF3-E23B784D5588}"/>
              </a:ext>
            </a:extLst>
          </p:cNvPr>
          <p:cNvSpPr/>
          <p:nvPr/>
        </p:nvSpPr>
        <p:spPr>
          <a:xfrm>
            <a:off x="785306" y="183662"/>
            <a:ext cx="8001569" cy="538608"/>
          </a:xfrm>
          <a:prstGeom prst="rect">
            <a:avLst/>
          </a:prstGeom>
          <a:noFill/>
          <a:ln>
            <a:noFill/>
          </a:ln>
        </p:spPr>
        <p:txBody>
          <a:bodyPr lIns="91425" tIns="45700" rIns="91425" bIns="45700" anchor="ctr" anchorCtr="0">
            <a:noAutofit/>
          </a:bodyPr>
          <a:lstStyle/>
          <a:p>
            <a:pPr>
              <a:buSzPct val="25000"/>
            </a:pPr>
            <a:r>
              <a:rPr lang="en-GB" sz="2400" b="1" dirty="0">
                <a:latin typeface="Century Gothic" panose="020B0502020202020204" pitchFamily="34" charset="0"/>
                <a:ea typeface="Jost SemiBold" pitchFamily="2" charset="0"/>
                <a:cs typeface="Arial" panose="020B0604020202020204" pitchFamily="34" charset="0"/>
                <a:sym typeface="Lato"/>
              </a:rPr>
              <a:t>Further help and information</a:t>
            </a:r>
          </a:p>
        </p:txBody>
      </p:sp>
      <p:pic>
        <p:nvPicPr>
          <p:cNvPr id="2" name="Picture 1">
            <a:extLst>
              <a:ext uri="{FF2B5EF4-FFF2-40B4-BE49-F238E27FC236}">
                <a16:creationId xmlns:a16="http://schemas.microsoft.com/office/drawing/2014/main" id="{92DA36DB-1457-6B9F-1CAD-58D4C7B971DF}"/>
              </a:ext>
            </a:extLst>
          </p:cNvPr>
          <p:cNvPicPr>
            <a:picLocks noChangeAspect="1"/>
          </p:cNvPicPr>
          <p:nvPr/>
        </p:nvPicPr>
        <p:blipFill>
          <a:blip r:embed="rId5"/>
          <a:stretch>
            <a:fillRect/>
          </a:stretch>
        </p:blipFill>
        <p:spPr>
          <a:xfrm>
            <a:off x="9239156" y="239341"/>
            <a:ext cx="2698597" cy="522540"/>
          </a:xfrm>
          <a:prstGeom prst="rect">
            <a:avLst/>
          </a:prstGeom>
        </p:spPr>
      </p:pic>
      <p:pic>
        <p:nvPicPr>
          <p:cNvPr id="3" name="Picture 2">
            <a:hlinkClick r:id="rId4"/>
            <a:extLst>
              <a:ext uri="{FF2B5EF4-FFF2-40B4-BE49-F238E27FC236}">
                <a16:creationId xmlns:a16="http://schemas.microsoft.com/office/drawing/2014/main" id="{E4B1D4A4-C19B-923E-0887-7ABCB129C108}"/>
              </a:ext>
            </a:extLst>
          </p:cNvPr>
          <p:cNvPicPr>
            <a:picLocks noChangeAspect="1"/>
          </p:cNvPicPr>
          <p:nvPr/>
        </p:nvPicPr>
        <p:blipFill>
          <a:blip r:embed="rId5"/>
          <a:stretch>
            <a:fillRect/>
          </a:stretch>
        </p:blipFill>
        <p:spPr>
          <a:xfrm>
            <a:off x="1348793" y="1502543"/>
            <a:ext cx="3787616" cy="733411"/>
          </a:xfrm>
          <a:prstGeom prst="rect">
            <a:avLst/>
          </a:prstGeom>
        </p:spPr>
      </p:pic>
      <p:pic>
        <p:nvPicPr>
          <p:cNvPr id="1026" name="Picture 2" descr="City &amp; Guilds Group Apprenticeship Fair | West London Business">
            <a:extLst>
              <a:ext uri="{FF2B5EF4-FFF2-40B4-BE49-F238E27FC236}">
                <a16:creationId xmlns:a16="http://schemas.microsoft.com/office/drawing/2014/main" id="{909986A5-BCD9-2D9F-7700-DB5253D4E0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2110" y="1051329"/>
            <a:ext cx="3138659" cy="17654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3">
            <a:extLst>
              <a:ext uri="{FF2B5EF4-FFF2-40B4-BE49-F238E27FC236}">
                <a16:creationId xmlns:a16="http://schemas.microsoft.com/office/drawing/2014/main" id="{9CF5F14A-045A-BE51-C9BC-607109268FC2}"/>
              </a:ext>
            </a:extLst>
          </p:cNvPr>
          <p:cNvSpPr/>
          <p:nvPr/>
        </p:nvSpPr>
        <p:spPr>
          <a:xfrm>
            <a:off x="415443" y="5341444"/>
            <a:ext cx="11361113" cy="977120"/>
          </a:xfrm>
          <a:prstGeom prst="roundRect">
            <a:avLst/>
          </a:prstGeom>
          <a:solidFill>
            <a:srgbClr val="FFFFFF"/>
          </a:solidFill>
          <a:ln w="28575">
            <a:solidFill>
              <a:srgbClr val="E1251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600" dirty="0">
                <a:solidFill>
                  <a:schemeClr val="tx1"/>
                </a:solidFill>
                <a:latin typeface="Century Gothic" panose="020B0502020202020204" pitchFamily="34" charset="0"/>
                <a:ea typeface="Lato" panose="020F0502020204030203" pitchFamily="34" charset="0"/>
                <a:cs typeface="Lato" panose="020F0502020204030203" pitchFamily="34" charset="0"/>
              </a:rPr>
              <a:t>With e-certifications, traineeships, apprenticeships, awards and digital credentials to share your achievements, City and Guilds could offer the key to your future!</a:t>
            </a:r>
          </a:p>
        </p:txBody>
      </p:sp>
      <p:sp>
        <p:nvSpPr>
          <p:cNvPr id="7" name="TextBox 13">
            <a:extLst>
              <a:ext uri="{FF2B5EF4-FFF2-40B4-BE49-F238E27FC236}">
                <a16:creationId xmlns:a16="http://schemas.microsoft.com/office/drawing/2014/main" id="{75EC7A6A-49C6-663B-6BAB-CC1B41BE3CF0}"/>
              </a:ext>
            </a:extLst>
          </p:cNvPr>
          <p:cNvSpPr txBox="1"/>
          <p:nvPr/>
        </p:nvSpPr>
        <p:spPr>
          <a:xfrm>
            <a:off x="0" y="6642556"/>
            <a:ext cx="2698596" cy="21544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a:effectLst/>
                <a:latin typeface="Century Gothic" panose="020B0502020202020204" pitchFamily="34" charset="0"/>
                <a:ea typeface="Calibri" panose="020F0502020204030204" pitchFamily="34" charset="0"/>
                <a:cs typeface="Arial" panose="020B0604020202020204" pitchFamily="34" charset="0"/>
              </a:rPr>
              <a:t>©VotesforSchools The WOW Show 2022</a:t>
            </a:r>
          </a:p>
        </p:txBody>
      </p:sp>
    </p:spTree>
    <p:extLst>
      <p:ext uri="{BB962C8B-B14F-4D97-AF65-F5344CB8AC3E}">
        <p14:creationId xmlns:p14="http://schemas.microsoft.com/office/powerpoint/2010/main" val="58666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6116</TotalTime>
  <Words>837</Words>
  <Application>Microsoft Office PowerPoint</Application>
  <PresentationFormat>Widescreen</PresentationFormat>
  <Paragraphs>98</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JHadfield</dc:creator>
  <cp:lastModifiedBy>Lara</cp:lastModifiedBy>
  <cp:revision>37</cp:revision>
  <dcterms:created xsi:type="dcterms:W3CDTF">2022-04-12T08:58:50Z</dcterms:created>
  <dcterms:modified xsi:type="dcterms:W3CDTF">2022-08-22T11:31:25Z</dcterms:modified>
</cp:coreProperties>
</file>