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84" r:id="rId3"/>
    <p:sldId id="263" r:id="rId4"/>
    <p:sldId id="277" r:id="rId5"/>
    <p:sldId id="260" r:id="rId6"/>
    <p:sldId id="343" r:id="rId7"/>
    <p:sldId id="3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711A"/>
    <a:srgbClr val="E2CDAC"/>
    <a:srgbClr val="FDE9E7"/>
    <a:srgbClr val="E1251B"/>
    <a:srgbClr val="91190D"/>
    <a:srgbClr val="E1C57A"/>
    <a:srgbClr val="D7BC8E"/>
    <a:srgbClr val="F7BEBB"/>
    <a:srgbClr val="F9D1CF"/>
    <a:srgbClr val="F4D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693" autoAdjust="0"/>
  </p:normalViewPr>
  <p:slideViewPr>
    <p:cSldViewPr snapToGrid="0">
      <p:cViewPr varScale="1">
        <p:scale>
          <a:sx n="73" d="100"/>
          <a:sy n="73" d="100"/>
        </p:scale>
        <p:origin x="9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B9786-EFC5-40E3-94E9-2997CDF07945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0EA2B-9B35-44D9-A1BB-CA273A6BF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3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as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resources.careersandenterprise.co.uk/resources/my-choices-guide-students" TargetMode="External"/><Relationship Id="rId4" Type="http://schemas.openxmlformats.org/officeDocument/2006/relationships/hyperlink" Target="https://nationalcareers.service.gov.uk/get-a-job/career-choices-at-18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References:</a:t>
            </a:r>
          </a:p>
          <a:p>
            <a:pPr marL="228600" indent="-228600">
              <a:buAutoNum type="arabicParenR"/>
            </a:pPr>
            <a:r>
              <a:rPr lang="en-GB" dirty="0"/>
              <a:t>https://dictionary.cambridge.org/dictionary/english/self-belief</a:t>
            </a:r>
          </a:p>
          <a:p>
            <a:pPr marL="228600" indent="-228600">
              <a:buAutoNum type="arabicParenR"/>
            </a:pPr>
            <a:r>
              <a:rPr lang="en-GB" dirty="0"/>
              <a:t>https://dictionary.cambridge.org/dictionary/english/resilience</a:t>
            </a:r>
          </a:p>
          <a:p>
            <a:pPr marL="228600" indent="-228600">
              <a:buAutoNum type="arabicParenR"/>
            </a:pPr>
            <a:r>
              <a:rPr lang="en-GB" dirty="0"/>
              <a:t>https://dictionary.cambridge.org/dictionary/english/frustration</a:t>
            </a:r>
          </a:p>
          <a:p>
            <a:pPr marL="228600" indent="-228600">
              <a:buAutoNum type="arabicParenR"/>
            </a:pPr>
            <a:r>
              <a:rPr lang="en-GB" dirty="0"/>
              <a:t>https://dictionary.cambridge.org/dictionary/english/well-being?q=wellbeing</a:t>
            </a:r>
          </a:p>
          <a:p>
            <a:pPr marL="228600" indent="-228600">
              <a:buAutoNum type="arabicParenR"/>
            </a:pPr>
            <a:r>
              <a:rPr lang="en-GB" dirty="0"/>
              <a:t>https://dictionary.cambridge.org/dictionary/english/sector</a:t>
            </a:r>
          </a:p>
          <a:p>
            <a:pPr marL="228600" indent="-228600">
              <a:buAutoNum type="arabicParenR"/>
            </a:pPr>
            <a:r>
              <a:rPr lang="en-GB" dirty="0"/>
              <a:t>https://dictionary.cambridge.org/dictionary/english/employability</a:t>
            </a:r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46D8AB-DA3C-48E3-9A86-7535FFDB8A2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77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References:</a:t>
            </a:r>
          </a:p>
          <a:p>
            <a:pPr marL="228600" indent="-228600">
              <a:buAutoNum type="arabicParenR"/>
            </a:pPr>
            <a:r>
              <a:rPr lang="en-GB" dirty="0"/>
              <a:t>https://www.prospects.ac.uk/further-education/post-16-career-choices</a:t>
            </a:r>
          </a:p>
          <a:p>
            <a:pPr marL="228600" indent="-228600">
              <a:buAutoNum type="arabicParenR"/>
            </a:pPr>
            <a:r>
              <a:rPr lang="en-GB" dirty="0">
                <a:hlinkClick r:id="rId3"/>
              </a:rPr>
              <a:t>https://www.ucas.com/</a:t>
            </a:r>
            <a:endParaRPr lang="en-GB" dirty="0"/>
          </a:p>
          <a:p>
            <a:pPr marL="228600" indent="-228600">
              <a:buAutoNum type="arabicParenR"/>
            </a:pPr>
            <a:r>
              <a:rPr lang="en-GB" dirty="0">
                <a:hlinkClick r:id="rId4"/>
              </a:rPr>
              <a:t>https://nationalcareers.service.gov.uk/get-a-job/career-choices-at-18</a:t>
            </a:r>
            <a:endParaRPr lang="en-GB" dirty="0"/>
          </a:p>
          <a:p>
            <a:pPr marL="228600" indent="-228600">
              <a:buAutoNum type="arabicParenR"/>
            </a:pPr>
            <a:r>
              <a:rPr lang="en-GB" dirty="0">
                <a:hlinkClick r:id="rId5"/>
              </a:rPr>
              <a:t>https://resources.careersandenterprise.co.uk/resources/my-choices-guide-students</a:t>
            </a:r>
            <a:endParaRPr lang="en-GB" dirty="0"/>
          </a:p>
          <a:p>
            <a:pPr marL="228600" indent="-228600">
              <a:buAutoNum type="arabicParenR"/>
            </a:pPr>
            <a:r>
              <a:rPr lang="en-GB" dirty="0"/>
              <a:t>https://nationalcareers.service.gov.uk/</a:t>
            </a:r>
          </a:p>
          <a:p>
            <a:pPr marL="228600" indent="-228600">
              <a:buAutoNum type="arabicParenR"/>
            </a:pPr>
            <a:r>
              <a:rPr lang="en-GB" dirty="0"/>
              <a:t>https://www.sortyourfuture.com/</a:t>
            </a:r>
          </a:p>
          <a:p>
            <a:pPr marL="228600" indent="-228600">
              <a:buAutoNum type="arabicParenR"/>
            </a:pPr>
            <a:r>
              <a:rPr lang="en-GB" dirty="0"/>
              <a:t>https://www.bbc.co.uk/bitesize/careers</a:t>
            </a:r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E738C-B146-4BD0-85B8-AC08FB3B59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3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References:</a:t>
            </a:r>
          </a:p>
          <a:p>
            <a:pPr marL="228600" indent="-228600">
              <a:buAutoNum type="arabicParenR"/>
            </a:pPr>
            <a:r>
              <a:rPr lang="en-GB" dirty="0"/>
              <a:t>https://cityandguildsfoundation.org/</a:t>
            </a:r>
          </a:p>
          <a:p>
            <a:pPr marL="228600" indent="-228600">
              <a:buAutoNum type="arabicParenR"/>
            </a:pPr>
            <a:r>
              <a:rPr lang="en-GB" dirty="0"/>
              <a:t>https://www.cityandguilds.com/</a:t>
            </a:r>
          </a:p>
          <a:p>
            <a:pPr marL="228600" indent="-228600">
              <a:buAutoNum type="arabicParenR"/>
            </a:pPr>
            <a:r>
              <a:rPr lang="en-GB" dirty="0"/>
              <a:t>https://www.cityandguilds.com/what-we-offer/learners</a:t>
            </a:r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E738C-B146-4BD0-85B8-AC08FB3B59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3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3497-45D9-43BA-9D96-E6E44979A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A615D-7973-4EDC-91E1-AE01DE2C8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CEFB3-0600-4FEA-8FCE-61E04D4D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F0A4F-9396-4084-BE67-833D675B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3DAAA-0C79-49E9-A5F4-FE5D7446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8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44978-7D20-49F1-9596-6BF66EC8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244D0-1577-448E-996A-0481F1CBC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7E93E-BDED-451E-95F2-3846A502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0FB0F-70CC-4531-86CD-43C4B045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DD1CF-40BC-43E0-9800-77E62FCF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A380F-71BF-44AE-A410-5E32FAAF0F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A078F-5DC8-4A58-924D-DAF91D468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D52DB-8D99-4003-BED0-C72C10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E2478-5C18-47CA-9E2F-7051BA27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00EBE-59AC-494B-9E00-56AA1FBC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8B58-B6A5-469D-BAC1-2D43A602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AA-63BA-42C3-8D48-5BBCB760D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EB2AC-8F4B-4C46-A147-780FE685A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7E02F-0240-4F93-A37D-20D93B82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20B69-120F-42B5-A7C7-834E3E3A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9977-D0A8-40DF-B2EB-C3A008C1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56DFA-98B8-4895-BFE6-9E9F225F9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1C77-51D3-4C96-9697-1EE938AC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EE31B-FDE5-412A-9FBC-C11E96DD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79E1F-55E5-496F-88DE-98E12C05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55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26C7-2C1A-4818-8593-A5299B3C8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BE1E2-AD0D-4941-97E5-63DB783D7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7515D-833F-4504-817C-031DDBAC0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9753F-74C4-46D8-BFB0-49CA0828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4CCCB-B6D6-4244-AF0A-1FD08ABE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8BA11-1430-4137-9F80-CD6D1626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7F56F-E888-46AD-A70A-F94108C43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0481B-B849-4D41-87B2-A09EBFAA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241B-FEA9-4D20-A8E6-035582195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69702E-D01B-4865-B983-EE637C341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A9816D-BDF9-4DC7-8507-D2C64B5FD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994418-EC67-4892-87D1-831658FD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D6568D-5036-4916-9D3A-2C83C62E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F6C2-7B69-4F36-9F81-A7CCF55E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3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AB23-EF3E-4EC4-981C-07B669F7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5D512-09A1-4E85-B1E6-EA74A4213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9352E-42C2-4F36-A545-6B90B0B33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B93F0-9EE8-4748-ACFC-490DA844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34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FE78B-3994-43E3-8B34-F75962C1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18018-554D-487F-98FA-7ECBA08C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3D6DA-9435-4C73-BB5F-F022B73C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1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582D-DB83-4092-94F0-80A864991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9C7A-7661-4502-9728-72FC4082C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EF7E2-2ECC-42A6-BBF8-5DCD2A179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8BBA2-B723-4DD4-A11A-F6878721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0D2FF-E0DC-4A97-8256-AB3FCF48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1B9EC-12BD-46BD-B65E-CF2CEF02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0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A1A0-6587-4BF8-9BA4-ADF9D9865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A46D1-7E83-45FB-BF31-271701CD5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70255-D286-4D8E-B77A-F74DE430B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B8C89-DCE5-4122-AE92-EADF12D4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FF5-FC50-48C8-B3C3-3EF2F5C8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B97CB-6DE5-4B11-B040-5365E746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1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6038F-49DE-4F22-9E8E-45123116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30CA5-9785-41E6-B8D9-7D97C791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9FDDF-8697-4E88-A80A-119DD4070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B5A3-1EDC-4D5D-AF0E-68F40FDE469B}" type="datetimeFigureOut">
              <a:rPr lang="en-GB" smtClean="0"/>
              <a:t>22/08/2022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22A7A-7726-48C8-A1E8-55BDF7D6A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434BA-DA01-4376-878F-BB62F6122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DBEF-C034-4723-8434-A4AD2F87B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ationalcareers.service.gov.uk/" TargetMode="External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12" Type="http://schemas.openxmlformats.org/officeDocument/2006/relationships/hyperlink" Target="https://www.bbc.co.uk/bitesize/caree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careersandenterprise.co.uk/resources/my-choices-guide-students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14.png"/><Relationship Id="rId10" Type="http://schemas.openxmlformats.org/officeDocument/2006/relationships/hyperlink" Target="https://www.sortyourfuture.com/" TargetMode="External"/><Relationship Id="rId4" Type="http://schemas.openxmlformats.org/officeDocument/2006/relationships/hyperlink" Target="https://www.ucas.com/" TargetMode="External"/><Relationship Id="rId9" Type="http://schemas.openxmlformats.org/officeDocument/2006/relationships/image" Target="../media/image11.png"/><Relationship Id="rId14" Type="http://schemas.openxmlformats.org/officeDocument/2006/relationships/hyperlink" Target="https://www.prospects.ac.uk/further-education/post-16-career-choic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ityandguildsfoundation.org/" TargetMode="External"/><Relationship Id="rId4" Type="http://schemas.openxmlformats.org/officeDocument/2006/relationships/hyperlink" Target="http://www.cityandguilds.com/qualifications-and-apprenticesh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ity &amp; Guilds Foundation | Removing barriers to getting a job, celebrating  best practice on the job, and advocating for jobs of the future">
            <a:extLst>
              <a:ext uri="{FF2B5EF4-FFF2-40B4-BE49-F238E27FC236}">
                <a16:creationId xmlns:a16="http://schemas.microsoft.com/office/drawing/2014/main" id="{B6960B49-124B-422D-A357-7AE894121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66" y="5362877"/>
            <a:ext cx="1360243" cy="133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828DEDC0-C483-45CA-A578-CF98B37A58C4}"/>
              </a:ext>
            </a:extLst>
          </p:cNvPr>
          <p:cNvSpPr txBox="1">
            <a:spLocks/>
          </p:cNvSpPr>
          <p:nvPr/>
        </p:nvSpPr>
        <p:spPr>
          <a:xfrm>
            <a:off x="1539766" y="1014998"/>
            <a:ext cx="9112469" cy="44293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>
                <a:latin typeface="Century Gothic" panose="020B0502020202020204" pitchFamily="34" charset="0"/>
                <a:cs typeface="Arial"/>
              </a:rPr>
              <a:t>Employability</a:t>
            </a:r>
          </a:p>
          <a:p>
            <a:endParaRPr lang="en-US" sz="3600" dirty="0">
              <a:latin typeface="Century Gothic" panose="020B0502020202020204" pitchFamily="34" charset="0"/>
              <a:cs typeface="Arial"/>
            </a:endParaRPr>
          </a:p>
          <a:p>
            <a:r>
              <a:rPr lang="en-US" sz="3600" dirty="0">
                <a:latin typeface="Century Gothic" panose="020B0502020202020204" pitchFamily="34" charset="0"/>
                <a:cs typeface="Arial"/>
              </a:rPr>
              <a:t>The skills you didn’t even know you had!</a:t>
            </a:r>
          </a:p>
          <a:p>
            <a:endParaRPr lang="en-US" sz="3600" dirty="0">
              <a:latin typeface="Century Gothic" panose="020B0502020202020204" pitchFamily="34" charset="0"/>
              <a:cs typeface="Arial"/>
            </a:endParaRPr>
          </a:p>
          <a:p>
            <a:r>
              <a:rPr lang="en-GB" sz="3600" dirty="0">
                <a:latin typeface="Century Gothic" panose="020B0502020202020204" pitchFamily="34" charset="0"/>
              </a:rPr>
              <a:t>Resilience and Staying Positive</a:t>
            </a:r>
          </a:p>
          <a:p>
            <a:endParaRPr lang="en-GB" sz="3600" dirty="0">
              <a:latin typeface="Century Gothic" panose="020B0502020202020204" pitchFamily="34" charset="0"/>
            </a:endParaRPr>
          </a:p>
          <a:p>
            <a:r>
              <a:rPr lang="en-GB" sz="3600">
                <a:latin typeface="Century Gothic" panose="020B0502020202020204" pitchFamily="34" charset="0"/>
              </a:rPr>
              <a:t>Lesson plan</a:t>
            </a:r>
            <a:endParaRPr lang="en-GB" sz="3600" dirty="0">
              <a:latin typeface="Century Gothic" panose="020B0502020202020204" pitchFamily="34" charset="0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1727F735-CF04-A433-764A-CC1A84D85481}"/>
              </a:ext>
            </a:extLst>
          </p:cNvPr>
          <p:cNvSpPr txBox="1"/>
          <p:nvPr/>
        </p:nvSpPr>
        <p:spPr>
          <a:xfrm>
            <a:off x="9995338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039A36-E88B-3006-898D-4D5E0F2CD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9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B6EFD27-AA9E-D61B-A1B8-B93B6D305EB1}"/>
              </a:ext>
            </a:extLst>
          </p:cNvPr>
          <p:cNvSpPr/>
          <p:nvPr/>
        </p:nvSpPr>
        <p:spPr>
          <a:xfrm>
            <a:off x="7319350" y="2337086"/>
            <a:ext cx="4026568" cy="226937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33">
            <a:extLst>
              <a:ext uri="{FF2B5EF4-FFF2-40B4-BE49-F238E27FC236}">
                <a16:creationId xmlns:a16="http://schemas.microsoft.com/office/drawing/2014/main" id="{58A5F9E7-FF14-FDAD-3EC7-5F25BA08BD15}"/>
              </a:ext>
            </a:extLst>
          </p:cNvPr>
          <p:cNvSpPr/>
          <p:nvPr/>
        </p:nvSpPr>
        <p:spPr>
          <a:xfrm>
            <a:off x="482702" y="2337087"/>
            <a:ext cx="6401571" cy="732350"/>
          </a:xfrm>
          <a:prstGeom prst="roundRect">
            <a:avLst/>
          </a:prstGeom>
          <a:solidFill>
            <a:srgbClr val="E2CDAC"/>
          </a:solidFill>
          <a:ln w="28575">
            <a:solidFill>
              <a:srgbClr val="9119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Information box 1</a:t>
            </a:r>
          </a:p>
        </p:txBody>
      </p:sp>
      <p:sp>
        <p:nvSpPr>
          <p:cNvPr id="4" name="Rectangle: Rounded Corners 33">
            <a:extLst>
              <a:ext uri="{FF2B5EF4-FFF2-40B4-BE49-F238E27FC236}">
                <a16:creationId xmlns:a16="http://schemas.microsoft.com/office/drawing/2014/main" id="{9957F790-99B2-62C6-16BA-65343A611D5A}"/>
              </a:ext>
            </a:extLst>
          </p:cNvPr>
          <p:cNvSpPr/>
          <p:nvPr/>
        </p:nvSpPr>
        <p:spPr>
          <a:xfrm>
            <a:off x="482702" y="3311288"/>
            <a:ext cx="6401573" cy="732351"/>
          </a:xfrm>
          <a:prstGeom prst="roundRect">
            <a:avLst/>
          </a:prstGeom>
          <a:solidFill>
            <a:srgbClr val="FDE9E7"/>
          </a:solidFill>
          <a:ln w="28575">
            <a:solidFill>
              <a:srgbClr val="E125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Information box 2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5" name="Rectangle: Rounded Corners 33">
            <a:extLst>
              <a:ext uri="{FF2B5EF4-FFF2-40B4-BE49-F238E27FC236}">
                <a16:creationId xmlns:a16="http://schemas.microsoft.com/office/drawing/2014/main" id="{461C69A7-D215-3BF0-BFFC-DA76A0DE6A24}"/>
              </a:ext>
            </a:extLst>
          </p:cNvPr>
          <p:cNvSpPr/>
          <p:nvPr/>
        </p:nvSpPr>
        <p:spPr>
          <a:xfrm>
            <a:off x="482704" y="1192452"/>
            <a:ext cx="10843022" cy="836045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E1251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Activity type &amp; timing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Activity description</a:t>
            </a:r>
          </a:p>
        </p:txBody>
      </p:sp>
      <p:sp>
        <p:nvSpPr>
          <p:cNvPr id="6" name="Rectangle: Rounded Corners 33">
            <a:extLst>
              <a:ext uri="{FF2B5EF4-FFF2-40B4-BE49-F238E27FC236}">
                <a16:creationId xmlns:a16="http://schemas.microsoft.com/office/drawing/2014/main" id="{BC489486-FA6F-6A6D-9299-B863A3AC3C4B}"/>
              </a:ext>
            </a:extLst>
          </p:cNvPr>
          <p:cNvSpPr/>
          <p:nvPr/>
        </p:nvSpPr>
        <p:spPr>
          <a:xfrm>
            <a:off x="10142483" y="2198294"/>
            <a:ext cx="1398648" cy="734092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E1251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Video timing &amp; link</a:t>
            </a: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: Rounded Corners 33">
            <a:extLst>
              <a:ext uri="{FF2B5EF4-FFF2-40B4-BE49-F238E27FC236}">
                <a16:creationId xmlns:a16="http://schemas.microsoft.com/office/drawing/2014/main" id="{39143306-2365-4F7F-0499-1D772489A017}"/>
              </a:ext>
            </a:extLst>
          </p:cNvPr>
          <p:cNvSpPr/>
          <p:nvPr/>
        </p:nvSpPr>
        <p:spPr>
          <a:xfrm>
            <a:off x="482705" y="5318756"/>
            <a:ext cx="5182372" cy="836045"/>
          </a:xfrm>
          <a:prstGeom prst="roundRect">
            <a:avLst/>
          </a:prstGeom>
          <a:solidFill>
            <a:srgbClr val="8F711A"/>
          </a:solidFill>
          <a:ln w="28575">
            <a:solidFill>
              <a:srgbClr val="9219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Definition of key vocabulary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33">
            <a:extLst>
              <a:ext uri="{FF2B5EF4-FFF2-40B4-BE49-F238E27FC236}">
                <a16:creationId xmlns:a16="http://schemas.microsoft.com/office/drawing/2014/main" id="{9BECB4CE-3280-3B69-3609-970706C58D3F}"/>
              </a:ext>
            </a:extLst>
          </p:cNvPr>
          <p:cNvSpPr/>
          <p:nvPr/>
        </p:nvSpPr>
        <p:spPr>
          <a:xfrm>
            <a:off x="6163546" y="5318756"/>
            <a:ext cx="5182372" cy="836045"/>
          </a:xfrm>
          <a:prstGeom prst="roundRect">
            <a:avLst/>
          </a:prstGeom>
          <a:solidFill>
            <a:srgbClr val="F3B4AF"/>
          </a:solidFill>
          <a:ln w="28575">
            <a:solidFill>
              <a:srgbClr val="8F711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Challenge activity or prompt question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1" name="Shape 114">
            <a:extLst>
              <a:ext uri="{FF2B5EF4-FFF2-40B4-BE49-F238E27FC236}">
                <a16:creationId xmlns:a16="http://schemas.microsoft.com/office/drawing/2014/main" id="{FD2D2992-BAAD-64A9-3F2E-BEB2DE99D70C}"/>
              </a:ext>
            </a:extLst>
          </p:cNvPr>
          <p:cNvSpPr/>
          <p:nvPr/>
        </p:nvSpPr>
        <p:spPr>
          <a:xfrm>
            <a:off x="588064" y="187983"/>
            <a:ext cx="6559300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Key to text boxes</a:t>
            </a:r>
          </a:p>
        </p:txBody>
      </p:sp>
      <p:sp>
        <p:nvSpPr>
          <p:cNvPr id="14" name="Rectangle: Rounded Corners 33">
            <a:extLst>
              <a:ext uri="{FF2B5EF4-FFF2-40B4-BE49-F238E27FC236}">
                <a16:creationId xmlns:a16="http://schemas.microsoft.com/office/drawing/2014/main" id="{07D77A5A-54F5-9D4C-34DB-6903F0F22B0E}"/>
              </a:ext>
            </a:extLst>
          </p:cNvPr>
          <p:cNvSpPr/>
          <p:nvPr/>
        </p:nvSpPr>
        <p:spPr>
          <a:xfrm>
            <a:off x="482702" y="4285490"/>
            <a:ext cx="6401573" cy="732351"/>
          </a:xfrm>
          <a:prstGeom prst="roundRect">
            <a:avLst/>
          </a:prstGeom>
          <a:solidFill>
            <a:srgbClr val="F4D7AC"/>
          </a:solidFill>
          <a:ln w="28575">
            <a:solidFill>
              <a:srgbClr val="9119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Information box 3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570A14-1B11-6330-CC6F-88F73D138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  <p:sp>
        <p:nvSpPr>
          <p:cNvPr id="8" name="TextBox 13">
            <a:extLst>
              <a:ext uri="{FF2B5EF4-FFF2-40B4-BE49-F238E27FC236}">
                <a16:creationId xmlns:a16="http://schemas.microsoft.com/office/drawing/2014/main" id="{58391565-C3C6-C131-04C1-A2F6495A09F7}"/>
              </a:ext>
            </a:extLst>
          </p:cNvPr>
          <p:cNvSpPr txBox="1"/>
          <p:nvPr/>
        </p:nvSpPr>
        <p:spPr>
          <a:xfrm>
            <a:off x="0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</p:spTree>
    <p:extLst>
      <p:ext uri="{BB962C8B-B14F-4D97-AF65-F5344CB8AC3E}">
        <p14:creationId xmlns:p14="http://schemas.microsoft.com/office/powerpoint/2010/main" val="14911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ity &amp; Guilds Foundation | Removing barriers to getting a job, celebrating  best practice on the job, and advocating for jobs of the future">
            <a:extLst>
              <a:ext uri="{FF2B5EF4-FFF2-40B4-BE49-F238E27FC236}">
                <a16:creationId xmlns:a16="http://schemas.microsoft.com/office/drawing/2014/main" id="{B6960B49-124B-422D-A357-7AE894121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66" y="5362877"/>
            <a:ext cx="1360243" cy="133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80D27-2326-48D6-8DD6-2616ABE116A0}"/>
              </a:ext>
            </a:extLst>
          </p:cNvPr>
          <p:cNvSpPr txBox="1"/>
          <p:nvPr/>
        </p:nvSpPr>
        <p:spPr>
          <a:xfrm>
            <a:off x="1534512" y="1628001"/>
            <a:ext cx="9878829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Researching how recruitment and selection processes work and what they need to do to succeed in them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2008CF-7C83-484E-B685-355710ADD8DD}"/>
              </a:ext>
            </a:extLst>
          </p:cNvPr>
          <p:cNvSpPr txBox="1"/>
          <p:nvPr/>
        </p:nvSpPr>
        <p:spPr>
          <a:xfrm>
            <a:off x="1534511" y="2451616"/>
            <a:ext cx="98788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Thinking about how they deal with and learn from challenges and setbacks</a:t>
            </a:r>
            <a:r>
              <a:rPr lang="en-GB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7BDC9F-F281-457A-B293-8FDF971F65D7}"/>
              </a:ext>
            </a:extLst>
          </p:cNvPr>
          <p:cNvSpPr txBox="1"/>
          <p:nvPr/>
        </p:nvSpPr>
        <p:spPr>
          <a:xfrm>
            <a:off x="1534510" y="3151501"/>
            <a:ext cx="98788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Developing friendships and relationships and reflecting on their relationship to their career</a:t>
            </a:r>
            <a:r>
              <a:rPr lang="en-GB" dirty="0">
                <a:latin typeface="Century Gothic" panose="020B0502020202020204" pitchFamily="34" charset="0"/>
              </a:rPr>
              <a:t>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1EFB71-3648-4796-8B0D-B763EA045E62}"/>
              </a:ext>
            </a:extLst>
          </p:cNvPr>
          <p:cNvSpPr txBox="1"/>
          <p:nvPr/>
        </p:nvSpPr>
        <p:spPr>
          <a:xfrm>
            <a:off x="1534509" y="3846643"/>
            <a:ext cx="98788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Reflecting on their physical and mental wellbeing and considering how they can improve these</a:t>
            </a:r>
            <a:r>
              <a:rPr lang="en-GB" dirty="0">
                <a:latin typeface="Century Gothic" panose="020B0502020202020204" pitchFamily="34" charset="0"/>
              </a:rPr>
              <a:t>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E088FE-B484-4631-AA8F-BB3B09E09026}"/>
              </a:ext>
            </a:extLst>
          </p:cNvPr>
          <p:cNvSpPr txBox="1"/>
          <p:nvPr/>
        </p:nvSpPr>
        <p:spPr>
          <a:xfrm>
            <a:off x="1534509" y="4549630"/>
            <a:ext cx="987882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Exploring the relationship between career, community and society</a:t>
            </a:r>
            <a:r>
              <a:rPr lang="en-GB" dirty="0">
                <a:latin typeface="Century Gothic" panose="020B0502020202020204" pitchFamily="34" charset="0"/>
              </a:rPr>
              <a:t>.  </a:t>
            </a:r>
          </a:p>
        </p:txBody>
      </p:sp>
      <p:pic>
        <p:nvPicPr>
          <p:cNvPr id="13" name="Picture 2" descr="New Career Development Framework">
            <a:extLst>
              <a:ext uri="{FF2B5EF4-FFF2-40B4-BE49-F238E27FC236}">
                <a16:creationId xmlns:a16="http://schemas.microsoft.com/office/drawing/2014/main" id="{35D6EEB1-A901-4A79-9E54-D46F6C352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04" y="2346975"/>
            <a:ext cx="580255" cy="5802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New Career Development Framework">
            <a:extLst>
              <a:ext uri="{FF2B5EF4-FFF2-40B4-BE49-F238E27FC236}">
                <a16:creationId xmlns:a16="http://schemas.microsoft.com/office/drawing/2014/main" id="{1E0BDDA4-075D-4136-8088-F3965E962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04" y="4444169"/>
            <a:ext cx="580255" cy="5802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New Career Development Framework">
            <a:extLst>
              <a:ext uri="{FF2B5EF4-FFF2-40B4-BE49-F238E27FC236}">
                <a16:creationId xmlns:a16="http://schemas.microsoft.com/office/drawing/2014/main" id="{E5C498BE-E70C-4CA2-B3F8-A3A51F70F7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4504" y="948845"/>
            <a:ext cx="580255" cy="5802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New Career Development Framework">
            <a:extLst>
              <a:ext uri="{FF2B5EF4-FFF2-40B4-BE49-F238E27FC236}">
                <a16:creationId xmlns:a16="http://schemas.microsoft.com/office/drawing/2014/main" id="{F069AAB0-46F6-4659-A9E5-62184F1CD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21" y="3745105"/>
            <a:ext cx="580255" cy="5802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New Career Development Framework">
            <a:extLst>
              <a:ext uri="{FF2B5EF4-FFF2-40B4-BE49-F238E27FC236}">
                <a16:creationId xmlns:a16="http://schemas.microsoft.com/office/drawing/2014/main" id="{DEA81177-E339-47E8-88A4-CDE61851C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" y="3046040"/>
            <a:ext cx="580255" cy="5802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New Career Development Framework">
            <a:extLst>
              <a:ext uri="{FF2B5EF4-FFF2-40B4-BE49-F238E27FC236}">
                <a16:creationId xmlns:a16="http://schemas.microsoft.com/office/drawing/2014/main" id="{3EA24879-E8EC-412F-AD5D-B6A1E0453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04" y="1647910"/>
            <a:ext cx="580255" cy="5802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E998791-8922-463C-8C44-AC3AD9297E98}"/>
              </a:ext>
            </a:extLst>
          </p:cNvPr>
          <p:cNvSpPr txBox="1"/>
          <p:nvPr/>
        </p:nvSpPr>
        <p:spPr>
          <a:xfrm>
            <a:off x="1534512" y="1055136"/>
            <a:ext cx="1001957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Recognising the value of challenging themselves and trying new things</a:t>
            </a:r>
            <a:r>
              <a:rPr lang="en-GB" dirty="0">
                <a:latin typeface="Century Gothic" panose="020B0502020202020204" pitchFamily="34" charset="0"/>
              </a:rPr>
              <a:t>.  </a:t>
            </a:r>
          </a:p>
        </p:txBody>
      </p:sp>
      <p:sp>
        <p:nvSpPr>
          <p:cNvPr id="20" name="Shape 114">
            <a:extLst>
              <a:ext uri="{FF2B5EF4-FFF2-40B4-BE49-F238E27FC236}">
                <a16:creationId xmlns:a16="http://schemas.microsoft.com/office/drawing/2014/main" id="{AC83E7B7-D5F8-47DD-AC77-951758916C71}"/>
              </a:ext>
            </a:extLst>
          </p:cNvPr>
          <p:cNvSpPr/>
          <p:nvPr/>
        </p:nvSpPr>
        <p:spPr>
          <a:xfrm>
            <a:off x="568944" y="293086"/>
            <a:ext cx="6559300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GB" sz="32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Learning objectives for today</a:t>
            </a:r>
          </a:p>
        </p:txBody>
      </p:sp>
      <p:sp>
        <p:nvSpPr>
          <p:cNvPr id="21" name="TextBox 13">
            <a:extLst>
              <a:ext uri="{FF2B5EF4-FFF2-40B4-BE49-F238E27FC236}">
                <a16:creationId xmlns:a16="http://schemas.microsoft.com/office/drawing/2014/main" id="{E87EF077-EDD9-E431-C60B-25C9725B82A7}"/>
              </a:ext>
            </a:extLst>
          </p:cNvPr>
          <p:cNvSpPr txBox="1"/>
          <p:nvPr/>
        </p:nvSpPr>
        <p:spPr>
          <a:xfrm>
            <a:off x="10079421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B1E98B-DEF6-4E80-C03A-D5B171545C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ity &amp; Guilds Foundation | Removing barriers to getting a job, celebrating  best practice on the job, and advocating for jobs of the future">
            <a:extLst>
              <a:ext uri="{FF2B5EF4-FFF2-40B4-BE49-F238E27FC236}">
                <a16:creationId xmlns:a16="http://schemas.microsoft.com/office/drawing/2014/main" id="{B6960B49-124B-422D-A357-7AE894121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66" y="5362877"/>
            <a:ext cx="1360243" cy="133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hape 114">
            <a:extLst>
              <a:ext uri="{FF2B5EF4-FFF2-40B4-BE49-F238E27FC236}">
                <a16:creationId xmlns:a16="http://schemas.microsoft.com/office/drawing/2014/main" id="{3FCB685C-EB50-49CD-B158-2C97951FD4DC}"/>
              </a:ext>
            </a:extLst>
          </p:cNvPr>
          <p:cNvSpPr/>
          <p:nvPr/>
        </p:nvSpPr>
        <p:spPr>
          <a:xfrm>
            <a:off x="588064" y="608396"/>
            <a:ext cx="6559300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en-GB" sz="28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Keywords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63AC39-8BD1-4191-ACAD-3DC5923B9010}"/>
              </a:ext>
            </a:extLst>
          </p:cNvPr>
          <p:cNvSpPr txBox="1"/>
          <p:nvPr/>
        </p:nvSpPr>
        <p:spPr>
          <a:xfrm>
            <a:off x="588064" y="4572797"/>
            <a:ext cx="1009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Wellbeing: </a:t>
            </a:r>
            <a:r>
              <a:rPr lang="en-GB" dirty="0">
                <a:latin typeface="Century Gothic" panose="020B0502020202020204" pitchFamily="34" charset="0"/>
              </a:rPr>
              <a:t>Feeling healthy and happy.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974889-349E-45E4-80A0-78160BB47CD1}"/>
              </a:ext>
            </a:extLst>
          </p:cNvPr>
          <p:cNvSpPr txBox="1"/>
          <p:nvPr/>
        </p:nvSpPr>
        <p:spPr>
          <a:xfrm>
            <a:off x="588060" y="3459523"/>
            <a:ext cx="985852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Sector:</a:t>
            </a:r>
            <a:r>
              <a:rPr lang="en-GB" dirty="0">
                <a:latin typeface="Century Gothic" panose="020B0502020202020204" pitchFamily="34" charset="0"/>
              </a:rPr>
              <a:t> The areas into which the economic activity of a country is divided.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C33134-3417-4496-A203-7A94A7B8BA4C}"/>
              </a:ext>
            </a:extLst>
          </p:cNvPr>
          <p:cNvSpPr txBox="1"/>
          <p:nvPr/>
        </p:nvSpPr>
        <p:spPr>
          <a:xfrm>
            <a:off x="588064" y="1520306"/>
            <a:ext cx="985852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Employability: </a:t>
            </a:r>
            <a:r>
              <a:rPr lang="en-GB" dirty="0">
                <a:latin typeface="Century Gothic" panose="020B0502020202020204" pitchFamily="34" charset="0"/>
              </a:rPr>
              <a:t>Having the skills and abilities needed to have a job or career.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ADD3F4-B379-4E43-BEBF-301CD0BF1DFC}"/>
              </a:ext>
            </a:extLst>
          </p:cNvPr>
          <p:cNvSpPr txBox="1"/>
          <p:nvPr/>
        </p:nvSpPr>
        <p:spPr>
          <a:xfrm>
            <a:off x="588063" y="2084638"/>
            <a:ext cx="985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Frustration: </a:t>
            </a:r>
            <a:r>
              <a:rPr lang="en-GB" dirty="0">
                <a:latin typeface="Century Gothic" panose="020B0502020202020204" pitchFamily="34" charset="0"/>
              </a:rPr>
              <a:t>The feeling of being annoyed or less confident because you cannot achieve what you are trying to do.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C2D07B-0E80-4CBF-85A2-0D04AB22D308}"/>
              </a:ext>
            </a:extLst>
          </p:cNvPr>
          <p:cNvSpPr txBox="1"/>
          <p:nvPr/>
        </p:nvSpPr>
        <p:spPr>
          <a:xfrm>
            <a:off x="588061" y="4023855"/>
            <a:ext cx="985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Self-belief</a:t>
            </a:r>
            <a:r>
              <a:rPr lang="en-GB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: </a:t>
            </a:r>
            <a:r>
              <a:rPr lang="en-GB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When you can trust in your own ability to do something.</a:t>
            </a:r>
            <a:endParaRPr lang="en-GB" sz="1800" dirty="0"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  <a:sym typeface="Lato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B016AB-9748-4E28-88A1-3CF66D88DEDD}"/>
              </a:ext>
            </a:extLst>
          </p:cNvPr>
          <p:cNvSpPr txBox="1"/>
          <p:nvPr/>
        </p:nvSpPr>
        <p:spPr>
          <a:xfrm>
            <a:off x="588062" y="2910580"/>
            <a:ext cx="985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Resilience</a:t>
            </a:r>
            <a:r>
              <a:rPr lang="en-GB" b="1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: </a:t>
            </a:r>
            <a:r>
              <a:rPr lang="en-GB" dirty="0">
                <a:latin typeface="Century Gothic" panose="020B0502020202020204" pitchFamily="34" charset="0"/>
                <a:ea typeface="Helvetica Neue" panose="02000503000000020004" pitchFamily="2" charset="0"/>
                <a:cs typeface="Arial" panose="020B0604020202020204" pitchFamily="34" charset="0"/>
                <a:sym typeface="Lato"/>
              </a:rPr>
              <a:t>The ability to try again and not give up after something didn’t work.  </a:t>
            </a:r>
            <a:endParaRPr lang="en-GB" sz="1800" dirty="0">
              <a:latin typeface="Century Gothic" panose="020B0502020202020204" pitchFamily="34" charset="0"/>
              <a:ea typeface="Helvetica Neue" panose="02000503000000020004" pitchFamily="2" charset="0"/>
              <a:cs typeface="Arial" panose="020B0604020202020204" pitchFamily="34" charset="0"/>
              <a:sym typeface="Lato"/>
            </a:endParaRP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FDC1DAC6-C8B8-5F9A-CD14-5E3656B79757}"/>
              </a:ext>
            </a:extLst>
          </p:cNvPr>
          <p:cNvSpPr txBox="1"/>
          <p:nvPr/>
        </p:nvSpPr>
        <p:spPr>
          <a:xfrm>
            <a:off x="10079421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4BD1A6-4AE9-07BD-E7D8-489BC7E0AC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4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>
            <a:extLst>
              <a:ext uri="{FF2B5EF4-FFF2-40B4-BE49-F238E27FC236}">
                <a16:creationId xmlns:a16="http://schemas.microsoft.com/office/drawing/2014/main" id="{E3756E3E-B15C-B81C-8F4A-3438CF664144}"/>
              </a:ext>
            </a:extLst>
          </p:cNvPr>
          <p:cNvSpPr txBox="1"/>
          <p:nvPr/>
        </p:nvSpPr>
        <p:spPr>
          <a:xfrm>
            <a:off x="10079421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  <p:graphicFrame>
        <p:nvGraphicFramePr>
          <p:cNvPr id="7" name="Google Shape;30;p2">
            <a:extLst>
              <a:ext uri="{FF2B5EF4-FFF2-40B4-BE49-F238E27FC236}">
                <a16:creationId xmlns:a16="http://schemas.microsoft.com/office/drawing/2014/main" id="{205C2D29-5B34-CFEB-8B64-12E4877B6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990292"/>
              </p:ext>
            </p:extLst>
          </p:nvPr>
        </p:nvGraphicFramePr>
        <p:xfrm>
          <a:off x="355514" y="1292907"/>
          <a:ext cx="11489645" cy="2763288"/>
        </p:xfrm>
        <a:graphic>
          <a:graphicData uri="http://schemas.openxmlformats.org/drawingml/2006/table">
            <a:tbl>
              <a:tblPr bandRow="1">
                <a:noFill/>
              </a:tblPr>
              <a:tblGrid>
                <a:gridCol w="66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0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8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2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Time</a:t>
                      </a:r>
                      <a:endParaRPr sz="16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rgbClr val="8F71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Objective </a:t>
                      </a:r>
                      <a:endParaRPr sz="16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0" marB="0" anchor="ctr">
                    <a:solidFill>
                      <a:srgbClr val="8F71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Group</a:t>
                      </a:r>
                      <a:endParaRPr sz="16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8F711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Task</a:t>
                      </a:r>
                      <a:endParaRPr sz="1600" b="1" u="none" strike="noStrike" cap="none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8F71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47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1-2 mins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  Learning objectives      &amp; keywords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Class</a:t>
                      </a:r>
                      <a:endParaRPr sz="1200" b="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Learners look at the learning objectives and keywords for the lesson. </a:t>
                      </a:r>
                      <a:endParaRPr sz="1200" b="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FD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 10-12 mins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E2C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1. What is resilience?</a:t>
                      </a:r>
                    </a:p>
                  </a:txBody>
                  <a:tcPr marL="32150" marR="32150" marT="0" marB="0" anchor="ctr">
                    <a:solidFill>
                      <a:srgbClr val="E2C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Class/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Individual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E2CD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sym typeface="Century Gothic"/>
                        </a:rPr>
                        <a:t>L</a:t>
                      </a:r>
                      <a:r>
                        <a:rPr lang="en-GB" sz="1200" b="0" i="0" dirty="0">
                          <a:solidFill>
                            <a:srgbClr val="222222"/>
                          </a:solidFill>
                          <a:effectLst/>
                          <a:latin typeface="Century Gothic" panose="020B0502020202020204" pitchFamily="34" charset="0"/>
                        </a:rPr>
                        <a:t>earners watch a WOW Show animation film about the personal skills and attributes that everybody has and can develop. They </a:t>
                      </a:r>
                      <a:r>
                        <a:rPr lang="en-GB" sz="1200" b="0" i="0">
                          <a:solidFill>
                            <a:srgbClr val="222222"/>
                          </a:solidFill>
                          <a:effectLst/>
                          <a:latin typeface="Century Gothic" panose="020B0502020202020204" pitchFamily="34" charset="0"/>
                        </a:rPr>
                        <a:t>then 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discuss </a:t>
                      </a: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what resilience is and think about it in a real life situation.  </a:t>
                      </a:r>
                      <a:endParaRPr sz="1200" b="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E2CD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0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 10-12 mins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2. How do you stay positive?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Class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2150" marR="32150" marT="50300" marB="50300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Learners think about ways to stay positive, healthy and happy.  They discuss physical and 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mental health.  </a:t>
                      </a:r>
                      <a:endParaRPr sz="1200" b="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50300" marB="50300" anchor="ctr">
                    <a:solidFill>
                      <a:srgbClr val="FD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47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mins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3. Final reflection</a:t>
                      </a:r>
                      <a:endParaRPr sz="1200" b="1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Pair/Class</a:t>
                      </a:r>
                      <a:endParaRPr sz="1200" b="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D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dirty="0">
                          <a:latin typeface="Century Gothic" panose="020B0502020202020204" pitchFamily="34" charset="0"/>
                        </a:rPr>
                        <a:t>Learners consider things they can practise to improve their everyday employability skills and the steps they could take to improve their resilience and their ability to stay positive.  </a:t>
                      </a:r>
                      <a:endParaRPr sz="1200" b="0" dirty="0">
                        <a:latin typeface="Century Gothic" panose="020B0502020202020204" pitchFamily="34" charset="0"/>
                      </a:endParaRPr>
                    </a:p>
                  </a:txBody>
                  <a:tcPr marL="32150" marR="32150" marT="0" marB="0" anchor="ctr">
                    <a:solidFill>
                      <a:srgbClr val="FD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360462"/>
                  </a:ext>
                </a:extLst>
              </a:tr>
            </a:tbl>
          </a:graphicData>
        </a:graphic>
      </p:graphicFrame>
      <p:sp>
        <p:nvSpPr>
          <p:cNvPr id="10" name="Google Shape;35;p2">
            <a:extLst>
              <a:ext uri="{FF2B5EF4-FFF2-40B4-BE49-F238E27FC236}">
                <a16:creationId xmlns:a16="http://schemas.microsoft.com/office/drawing/2014/main" id="{C9E520AF-6812-B775-F148-7E8B572EEB74}"/>
              </a:ext>
            </a:extLst>
          </p:cNvPr>
          <p:cNvSpPr txBox="1"/>
          <p:nvPr/>
        </p:nvSpPr>
        <p:spPr>
          <a:xfrm>
            <a:off x="278339" y="56097"/>
            <a:ext cx="6734515" cy="900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200" b="1" dirty="0"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Resilience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Lesson Plan</a:t>
            </a:r>
            <a:endParaRPr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Lesson Duration: 30-40 minutes</a:t>
            </a:r>
            <a:endParaRPr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25CC0B-7D27-DF66-C51B-37B4049A4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  <p:sp>
        <p:nvSpPr>
          <p:cNvPr id="3" name="TextBox 13">
            <a:extLst>
              <a:ext uri="{FF2B5EF4-FFF2-40B4-BE49-F238E27FC236}">
                <a16:creationId xmlns:a16="http://schemas.microsoft.com/office/drawing/2014/main" id="{E665F414-8AB3-FEB8-BB93-9D9552E26F8E}"/>
              </a:ext>
            </a:extLst>
          </p:cNvPr>
          <p:cNvSpPr txBox="1"/>
          <p:nvPr/>
        </p:nvSpPr>
        <p:spPr>
          <a:xfrm>
            <a:off x="0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</p:spTree>
    <p:extLst>
      <p:ext uri="{BB962C8B-B14F-4D97-AF65-F5344CB8AC3E}">
        <p14:creationId xmlns:p14="http://schemas.microsoft.com/office/powerpoint/2010/main" val="312498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77D1C9-E164-391C-8B07-1F9D2FCF4278}"/>
              </a:ext>
            </a:extLst>
          </p:cNvPr>
          <p:cNvSpPr/>
          <p:nvPr/>
        </p:nvSpPr>
        <p:spPr>
          <a:xfrm>
            <a:off x="6378086" y="5104563"/>
            <a:ext cx="5368326" cy="1271070"/>
          </a:xfrm>
          <a:prstGeom prst="roundRect">
            <a:avLst/>
          </a:prstGeom>
          <a:solidFill>
            <a:srgbClr val="FDE9E7"/>
          </a:solidFill>
          <a:ln w="28575">
            <a:solidFill>
              <a:srgbClr val="E125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Whilst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making decisions about the future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can seem scary, but with all of the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information and guidance available, you can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feel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confident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in your choices. 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C6F4FA-D177-5B45-7E95-F22B66A8C9BE}"/>
              </a:ext>
            </a:extLst>
          </p:cNvPr>
          <p:cNvSpPr/>
          <p:nvPr/>
        </p:nvSpPr>
        <p:spPr>
          <a:xfrm>
            <a:off x="379331" y="1285596"/>
            <a:ext cx="5368326" cy="1156154"/>
          </a:xfrm>
          <a:prstGeom prst="roundRect">
            <a:avLst/>
          </a:prstGeom>
          <a:solidFill>
            <a:srgbClr val="E2CDAC"/>
          </a:solidFill>
          <a:ln w="28575">
            <a:solidFill>
              <a:srgbClr val="9119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lots of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resources and websites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that will help you find your future no matter which </a:t>
            </a:r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direction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you are heading in.  Here are just a few.</a:t>
            </a:r>
            <a:endParaRPr lang="en-GB" sz="1600" dirty="0">
              <a:ln>
                <a:solidFill>
                  <a:srgbClr val="00A8A8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ea typeface="Microsoft YaHei U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12" name="Pentagon 20">
            <a:extLst>
              <a:ext uri="{FF2B5EF4-FFF2-40B4-BE49-F238E27FC236}">
                <a16:creationId xmlns:a16="http://schemas.microsoft.com/office/drawing/2014/main" id="{03DA66CF-AFD5-4414-F983-DB3EFF6B2F48}"/>
              </a:ext>
            </a:extLst>
          </p:cNvPr>
          <p:cNvSpPr/>
          <p:nvPr/>
        </p:nvSpPr>
        <p:spPr>
          <a:xfrm>
            <a:off x="0" y="186630"/>
            <a:ext cx="758663" cy="538608"/>
          </a:xfrm>
          <a:prstGeom prst="homePlate">
            <a:avLst/>
          </a:prstGeom>
          <a:solidFill>
            <a:srgbClr val="E12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</a:p>
        </p:txBody>
      </p:sp>
      <p:sp>
        <p:nvSpPr>
          <p:cNvPr id="13" name="Shape 114">
            <a:extLst>
              <a:ext uri="{FF2B5EF4-FFF2-40B4-BE49-F238E27FC236}">
                <a16:creationId xmlns:a16="http://schemas.microsoft.com/office/drawing/2014/main" id="{43AFA107-1BF8-DF9E-BAF3-E23B784D5588}"/>
              </a:ext>
            </a:extLst>
          </p:cNvPr>
          <p:cNvSpPr/>
          <p:nvPr/>
        </p:nvSpPr>
        <p:spPr>
          <a:xfrm>
            <a:off x="785306" y="183662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Jost SemiBold" pitchFamily="2" charset="0"/>
                <a:cs typeface="Arial" panose="020B0604020202020204" pitchFamily="34" charset="0"/>
                <a:sym typeface="Lato"/>
              </a:rPr>
              <a:t>Further help and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DA36DB-1457-6B9F-1CAD-58D4C7B97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  <p:pic>
        <p:nvPicPr>
          <p:cNvPr id="7" name="Picture 6">
            <a:hlinkClick r:id="rId4"/>
            <a:extLst>
              <a:ext uri="{FF2B5EF4-FFF2-40B4-BE49-F238E27FC236}">
                <a16:creationId xmlns:a16="http://schemas.microsoft.com/office/drawing/2014/main" id="{5F92E31E-D36B-A872-FA35-664294443F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6385" y="1102065"/>
            <a:ext cx="1549481" cy="17603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hlinkClick r:id="rId6"/>
            <a:extLst>
              <a:ext uri="{FF2B5EF4-FFF2-40B4-BE49-F238E27FC236}">
                <a16:creationId xmlns:a16="http://schemas.microsoft.com/office/drawing/2014/main" id="{6B547EED-2511-C8F6-3C81-A517A2258F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9382" y="1795539"/>
            <a:ext cx="1488008" cy="1681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hlinkClick r:id="rId8"/>
            <a:extLst>
              <a:ext uri="{FF2B5EF4-FFF2-40B4-BE49-F238E27FC236}">
                <a16:creationId xmlns:a16="http://schemas.microsoft.com/office/drawing/2014/main" id="{A64583F6-559B-9D80-A918-BA824E5ABDC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0293" y="2862404"/>
            <a:ext cx="2619375" cy="1743075"/>
          </a:xfrm>
          <a:prstGeom prst="rect">
            <a:avLst/>
          </a:prstGeom>
        </p:spPr>
      </p:pic>
      <p:pic>
        <p:nvPicPr>
          <p:cNvPr id="15" name="Picture 14">
            <a:hlinkClick r:id="rId10"/>
            <a:extLst>
              <a:ext uri="{FF2B5EF4-FFF2-40B4-BE49-F238E27FC236}">
                <a16:creationId xmlns:a16="http://schemas.microsoft.com/office/drawing/2014/main" id="{57CC5521-4D10-A39F-C82F-75AB82E6E4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12087" y="5229800"/>
            <a:ext cx="2893606" cy="868082"/>
          </a:xfrm>
          <a:prstGeom prst="rect">
            <a:avLst/>
          </a:prstGeom>
        </p:spPr>
      </p:pic>
      <p:pic>
        <p:nvPicPr>
          <p:cNvPr id="16" name="Picture 15">
            <a:hlinkClick r:id="rId12"/>
            <a:extLst>
              <a:ext uri="{FF2B5EF4-FFF2-40B4-BE49-F238E27FC236}">
                <a16:creationId xmlns:a16="http://schemas.microsoft.com/office/drawing/2014/main" id="{753FA9FF-7614-FE3C-3C34-339E39868C3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68730" y="3282398"/>
            <a:ext cx="2331902" cy="1550400"/>
          </a:xfrm>
          <a:prstGeom prst="rect">
            <a:avLst/>
          </a:prstGeom>
        </p:spPr>
      </p:pic>
      <p:pic>
        <p:nvPicPr>
          <p:cNvPr id="4" name="Picture 3">
            <a:hlinkClick r:id="rId14"/>
            <a:extLst>
              <a:ext uri="{FF2B5EF4-FFF2-40B4-BE49-F238E27FC236}">
                <a16:creationId xmlns:a16="http://schemas.microsoft.com/office/drawing/2014/main" id="{71368A0F-4102-6469-CC9D-7301FC4539B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8594" y="3510320"/>
            <a:ext cx="2483374" cy="868082"/>
          </a:xfrm>
          <a:prstGeom prst="rect">
            <a:avLst/>
          </a:prstGeom>
        </p:spPr>
      </p:pic>
      <p:sp>
        <p:nvSpPr>
          <p:cNvPr id="3" name="TextBox 13">
            <a:extLst>
              <a:ext uri="{FF2B5EF4-FFF2-40B4-BE49-F238E27FC236}">
                <a16:creationId xmlns:a16="http://schemas.microsoft.com/office/drawing/2014/main" id="{61AA5EE0-5D51-716C-6476-94E07E401D64}"/>
              </a:ext>
            </a:extLst>
          </p:cNvPr>
          <p:cNvSpPr txBox="1"/>
          <p:nvPr/>
        </p:nvSpPr>
        <p:spPr>
          <a:xfrm>
            <a:off x="0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</p:spTree>
    <p:extLst>
      <p:ext uri="{BB962C8B-B14F-4D97-AF65-F5344CB8AC3E}">
        <p14:creationId xmlns:p14="http://schemas.microsoft.com/office/powerpoint/2010/main" val="18987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ty &amp; Guilds Group Apprenticeship Fair | West London Business">
            <a:extLst>
              <a:ext uri="{FF2B5EF4-FFF2-40B4-BE49-F238E27FC236}">
                <a16:creationId xmlns:a16="http://schemas.microsoft.com/office/drawing/2014/main" id="{909986A5-BCD9-2D9F-7700-DB5253D4E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10" y="1051329"/>
            <a:ext cx="3138659" cy="176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777D1C9-E164-391C-8B07-1F9D2FCF4278}"/>
              </a:ext>
            </a:extLst>
          </p:cNvPr>
          <p:cNvSpPr/>
          <p:nvPr/>
        </p:nvSpPr>
        <p:spPr>
          <a:xfrm>
            <a:off x="6408231" y="2762703"/>
            <a:ext cx="5368326" cy="2055435"/>
          </a:xfrm>
          <a:prstGeom prst="roundRect">
            <a:avLst/>
          </a:prstGeom>
          <a:solidFill>
            <a:srgbClr val="FDE9E7"/>
          </a:solidFill>
          <a:ln w="28575">
            <a:solidFill>
              <a:srgbClr val="E125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0" i="0" dirty="0">
                <a:solidFill>
                  <a:srgbClr val="646363"/>
                </a:solidFill>
                <a:effectLst/>
                <a:latin typeface="Century Gothic" panose="020B0502020202020204" pitchFamily="34" charset="0"/>
              </a:rPr>
              <a:t>City and Guilds offer many vocational </a:t>
            </a:r>
            <a:r>
              <a:rPr lang="en-GB" sz="1600" b="0" i="0" u="none" strike="noStrike" dirty="0">
                <a:solidFill>
                  <a:srgbClr val="E30613"/>
                </a:solidFill>
                <a:effectLst/>
                <a:latin typeface="Century Gothic" panose="020B0502020202020204" pitchFamily="34" charset="0"/>
                <a:hlinkClick r:id="rId4"/>
              </a:rPr>
              <a:t>qualifications across many different industries</a:t>
            </a:r>
            <a:r>
              <a:rPr lang="en-GB" sz="1600" b="0" i="0" dirty="0">
                <a:solidFill>
                  <a:srgbClr val="646363"/>
                </a:solidFill>
                <a:effectLst/>
                <a:latin typeface="Century Gothic" panose="020B0502020202020204" pitchFamily="34" charset="0"/>
              </a:rPr>
              <a:t>. With everything from animal keeping to wind-farming, over 2 million learners gain a City &amp; Guilds qualification each year and vocational courses are highly rated by employers.</a:t>
            </a:r>
            <a:endParaRPr lang="en-GB" sz="1600" b="1" dirty="0">
              <a:ln>
                <a:solidFill>
                  <a:srgbClr val="00A8A8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ea typeface="Microsoft YaHei U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C6F4FA-D177-5B45-7E95-F22B66A8C9BE}"/>
              </a:ext>
            </a:extLst>
          </p:cNvPr>
          <p:cNvSpPr/>
          <p:nvPr/>
        </p:nvSpPr>
        <p:spPr>
          <a:xfrm>
            <a:off x="415443" y="2762703"/>
            <a:ext cx="5368326" cy="2055435"/>
          </a:xfrm>
          <a:prstGeom prst="roundRect">
            <a:avLst/>
          </a:prstGeom>
          <a:solidFill>
            <a:srgbClr val="E2CDAC"/>
          </a:solidFill>
          <a:ln w="28575">
            <a:solidFill>
              <a:srgbClr val="9119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  <a:hlinkClick r:id="rId5"/>
              </a:rPr>
              <a:t>The City and Guilds Foundation </a:t>
            </a:r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support over 4 million people each year to develop skills that help them into a job, develop on that job and to prepare for their next job. As a charity, we’re proud that everything we do is focused on achieving this purpose.</a:t>
            </a:r>
            <a:endParaRPr lang="en-GB" sz="1600" b="1" dirty="0">
              <a:ln>
                <a:solidFill>
                  <a:srgbClr val="00A8A8"/>
                </a:solidFill>
              </a:ln>
              <a:solidFill>
                <a:schemeClr val="tx1"/>
              </a:solidFill>
              <a:latin typeface="Century Gothic" panose="020B0502020202020204" pitchFamily="34" charset="0"/>
              <a:ea typeface="Microsoft YaHei U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12" name="Pentagon 20">
            <a:extLst>
              <a:ext uri="{FF2B5EF4-FFF2-40B4-BE49-F238E27FC236}">
                <a16:creationId xmlns:a16="http://schemas.microsoft.com/office/drawing/2014/main" id="{03DA66CF-AFD5-4414-F983-DB3EFF6B2F48}"/>
              </a:ext>
            </a:extLst>
          </p:cNvPr>
          <p:cNvSpPr/>
          <p:nvPr/>
        </p:nvSpPr>
        <p:spPr>
          <a:xfrm>
            <a:off x="0" y="186630"/>
            <a:ext cx="758663" cy="538608"/>
          </a:xfrm>
          <a:prstGeom prst="homePlate">
            <a:avLst/>
          </a:prstGeom>
          <a:solidFill>
            <a:srgbClr val="E125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?</a:t>
            </a:r>
          </a:p>
        </p:txBody>
      </p:sp>
      <p:sp>
        <p:nvSpPr>
          <p:cNvPr id="13" name="Shape 114">
            <a:extLst>
              <a:ext uri="{FF2B5EF4-FFF2-40B4-BE49-F238E27FC236}">
                <a16:creationId xmlns:a16="http://schemas.microsoft.com/office/drawing/2014/main" id="{43AFA107-1BF8-DF9E-BAF3-E23B784D5588}"/>
              </a:ext>
            </a:extLst>
          </p:cNvPr>
          <p:cNvSpPr/>
          <p:nvPr/>
        </p:nvSpPr>
        <p:spPr>
          <a:xfrm>
            <a:off x="785306" y="183662"/>
            <a:ext cx="8001569" cy="538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r>
              <a:rPr lang="en-GB" sz="2400" b="1" dirty="0">
                <a:latin typeface="Century Gothic" panose="020B0502020202020204" pitchFamily="34" charset="0"/>
                <a:ea typeface="Jost SemiBold" pitchFamily="2" charset="0"/>
                <a:cs typeface="Arial" panose="020B0604020202020204" pitchFamily="34" charset="0"/>
                <a:sym typeface="Lato"/>
              </a:rPr>
              <a:t>Further help and information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DA36DB-1457-6B9F-1CAD-58D4C7B971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156" y="239341"/>
            <a:ext cx="2698597" cy="522540"/>
          </a:xfrm>
          <a:prstGeom prst="rect">
            <a:avLst/>
          </a:prstGeom>
        </p:spPr>
      </p:pic>
      <p:pic>
        <p:nvPicPr>
          <p:cNvPr id="3" name="Picture 2">
            <a:hlinkClick r:id="rId5"/>
            <a:extLst>
              <a:ext uri="{FF2B5EF4-FFF2-40B4-BE49-F238E27FC236}">
                <a16:creationId xmlns:a16="http://schemas.microsoft.com/office/drawing/2014/main" id="{E4B1D4A4-C19B-923E-0887-7ABCB129C1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8793" y="1502543"/>
            <a:ext cx="3787616" cy="733411"/>
          </a:xfrm>
          <a:prstGeom prst="rect">
            <a:avLst/>
          </a:prstGeom>
        </p:spPr>
      </p:pic>
      <p:sp>
        <p:nvSpPr>
          <p:cNvPr id="4" name="Rectangle: Rounded Corners 33">
            <a:extLst>
              <a:ext uri="{FF2B5EF4-FFF2-40B4-BE49-F238E27FC236}">
                <a16:creationId xmlns:a16="http://schemas.microsoft.com/office/drawing/2014/main" id="{9CF5F14A-045A-BE51-C9BC-607109268FC2}"/>
              </a:ext>
            </a:extLst>
          </p:cNvPr>
          <p:cNvSpPr/>
          <p:nvPr/>
        </p:nvSpPr>
        <p:spPr>
          <a:xfrm>
            <a:off x="415443" y="5341444"/>
            <a:ext cx="11361113" cy="977120"/>
          </a:xfrm>
          <a:prstGeom prst="roundRect">
            <a:avLst/>
          </a:prstGeom>
          <a:solidFill>
            <a:srgbClr val="FFFFFF"/>
          </a:solidFill>
          <a:ln w="28575">
            <a:solidFill>
              <a:srgbClr val="E1251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With e-certifications, traineeships, apprenticeships, awards and digital credentials to share your achievements, City and Guilds could offer the key to your future!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2AAC4724-753A-C0E1-DF2D-344D64D4610F}"/>
              </a:ext>
            </a:extLst>
          </p:cNvPr>
          <p:cNvSpPr txBox="1"/>
          <p:nvPr/>
        </p:nvSpPr>
        <p:spPr>
          <a:xfrm>
            <a:off x="0" y="6642556"/>
            <a:ext cx="269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©VotesforSchools The WOW Show 2022</a:t>
            </a:r>
          </a:p>
        </p:txBody>
      </p:sp>
    </p:spTree>
    <p:extLst>
      <p:ext uri="{BB962C8B-B14F-4D97-AF65-F5344CB8AC3E}">
        <p14:creationId xmlns:p14="http://schemas.microsoft.com/office/powerpoint/2010/main" val="77151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6122</TotalTime>
  <Words>798</Words>
  <Application>Microsoft Office PowerPoint</Application>
  <PresentationFormat>Widescreen</PresentationFormat>
  <Paragraphs>95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JHadfield</dc:creator>
  <cp:lastModifiedBy>Lara</cp:lastModifiedBy>
  <cp:revision>36</cp:revision>
  <dcterms:created xsi:type="dcterms:W3CDTF">2022-04-12T08:58:50Z</dcterms:created>
  <dcterms:modified xsi:type="dcterms:W3CDTF">2022-08-22T11:34:59Z</dcterms:modified>
</cp:coreProperties>
</file>