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3" r:id="rId3"/>
    <p:sldId id="280" r:id="rId4"/>
    <p:sldId id="258" r:id="rId5"/>
    <p:sldId id="277" r:id="rId6"/>
    <p:sldId id="261" r:id="rId7"/>
    <p:sldId id="265" r:id="rId8"/>
    <p:sldId id="267" r:id="rId9"/>
    <p:sldId id="337" r:id="rId10"/>
    <p:sldId id="338" r:id="rId11"/>
    <p:sldId id="339" r:id="rId12"/>
    <p:sldId id="271" r:id="rId13"/>
    <p:sldId id="272" r:id="rId14"/>
    <p:sldId id="273" r:id="rId15"/>
    <p:sldId id="334" r:id="rId16"/>
    <p:sldId id="274" r:id="rId17"/>
    <p:sldId id="278" r:id="rId18"/>
    <p:sldId id="279" r:id="rId19"/>
    <p:sldId id="295" r:id="rId20"/>
    <p:sldId id="340" r:id="rId21"/>
    <p:sldId id="286" r:id="rId22"/>
    <p:sldId id="341"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251B"/>
    <a:srgbClr val="FDE9E7"/>
    <a:srgbClr val="91190D"/>
    <a:srgbClr val="E2CDAC"/>
    <a:srgbClr val="8F711A"/>
    <a:srgbClr val="F3B4AF"/>
    <a:srgbClr val="B7251B"/>
    <a:srgbClr val="F7C2BF"/>
    <a:srgbClr val="F19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462" autoAdjust="0"/>
  </p:normalViewPr>
  <p:slideViewPr>
    <p:cSldViewPr snapToGrid="0">
      <p:cViewPr varScale="1">
        <p:scale>
          <a:sx n="76" d="100"/>
          <a:sy n="76" d="100"/>
        </p:scale>
        <p:origin x="8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B2F57-8DD8-4802-B561-C802F0BC6F3A}" type="datetimeFigureOut">
              <a:rPr lang="en-GB" smtClean="0"/>
              <a:t>23/08/2022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E738C-B146-4BD0-85B8-AC08FB3B59B2}" type="slidenum">
              <a:rPr lang="en-GB" smtClean="0"/>
              <a:t>‹#›</a:t>
            </a:fld>
            <a:endParaRPr lang="en-GB"/>
          </a:p>
        </p:txBody>
      </p:sp>
    </p:spTree>
    <p:extLst>
      <p:ext uri="{BB962C8B-B14F-4D97-AF65-F5344CB8AC3E}">
        <p14:creationId xmlns:p14="http://schemas.microsoft.com/office/powerpoint/2010/main" val="425365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cas.co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resources.careersandenterprise.co.uk/resources/my-choices-guide-students" TargetMode="External"/><Relationship Id="rId4" Type="http://schemas.openxmlformats.org/officeDocument/2006/relationships/hyperlink" Target="https://nationalcareers.service.gov.uk/get-a-job/career-choices-at-1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https://dictionary.cambridge.org/dictionary/english/self-belief</a:t>
            </a:r>
          </a:p>
          <a:p>
            <a:pPr marL="228600" indent="-228600">
              <a:buAutoNum type="arabicParenR"/>
            </a:pPr>
            <a:r>
              <a:rPr lang="en-GB" dirty="0"/>
              <a:t>https://dictionary.cambridge.org/dictionary/english/resilience</a:t>
            </a:r>
          </a:p>
          <a:p>
            <a:pPr marL="228600" indent="-228600">
              <a:buAutoNum type="arabicParenR"/>
            </a:pPr>
            <a:r>
              <a:rPr lang="en-GB" dirty="0"/>
              <a:t>https://dictionary.cambridge.org/dictionary/english/frustration</a:t>
            </a:r>
          </a:p>
          <a:p>
            <a:pPr marL="228600" indent="-228600">
              <a:buAutoNum type="arabicParenR"/>
            </a:pPr>
            <a:r>
              <a:rPr lang="en-GB" dirty="0"/>
              <a:t>https://dictionary.cambridge.org/dictionary/english/well-being?q=wellbeing</a:t>
            </a:r>
          </a:p>
          <a:p>
            <a:pPr marL="228600" indent="-228600">
              <a:buAutoNum type="arabicParenR"/>
            </a:pPr>
            <a:r>
              <a:rPr lang="en-GB" dirty="0"/>
              <a:t>https://dictionary.cambridge.org/dictionary/english/sector</a:t>
            </a:r>
          </a:p>
          <a:p>
            <a:pPr marL="228600" indent="-228600">
              <a:buAutoNum type="arabicParenR"/>
            </a:pPr>
            <a:r>
              <a:rPr lang="en-GB" dirty="0"/>
              <a:t>https://dictionary.cambridge.org/dictionary/english/employability</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F46D8AB-DA3C-48E3-9A86-7535FFDB8A2E}" type="slidenum">
              <a:rPr lang="en-GB" smtClean="0"/>
              <a:t>3</a:t>
            </a:fld>
            <a:endParaRPr lang="en-GB"/>
          </a:p>
        </p:txBody>
      </p:sp>
    </p:spTree>
    <p:extLst>
      <p:ext uri="{BB962C8B-B14F-4D97-AF65-F5344CB8AC3E}">
        <p14:creationId xmlns:p14="http://schemas.microsoft.com/office/powerpoint/2010/main" val="52277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dirty="0"/>
              <a:t>1) </a:t>
            </a: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12</a:t>
            </a:fld>
            <a:endParaRPr lang="en-GB"/>
          </a:p>
        </p:txBody>
      </p:sp>
    </p:spTree>
    <p:extLst>
      <p:ext uri="{BB962C8B-B14F-4D97-AF65-F5344CB8AC3E}">
        <p14:creationId xmlns:p14="http://schemas.microsoft.com/office/powerpoint/2010/main" val="155154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13</a:t>
            </a:fld>
            <a:endParaRPr lang="en-GB"/>
          </a:p>
        </p:txBody>
      </p:sp>
    </p:spTree>
    <p:extLst>
      <p:ext uri="{BB962C8B-B14F-4D97-AF65-F5344CB8AC3E}">
        <p14:creationId xmlns:p14="http://schemas.microsoft.com/office/powerpoint/2010/main" val="37912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https://www.youtube.com/watch?v=Ib09GqWP5rY (0:29 – 3:42)</a:t>
            </a:r>
          </a:p>
          <a:p>
            <a:r>
              <a:rPr lang="en-GB" b="1" dirty="0" err="1"/>
              <a:t>Safeshare</a:t>
            </a:r>
            <a:r>
              <a:rPr lang="en-GB" b="1" dirty="0"/>
              <a:t> Video Link: </a:t>
            </a:r>
            <a:r>
              <a:rPr lang="en-GB" b="0" dirty="0"/>
              <a:t>https://safeshare.tv/x/Ib09GqWP5rY</a:t>
            </a:r>
          </a:p>
          <a:p>
            <a:endParaRPr lang="en-GB" b="1" dirty="0"/>
          </a:p>
          <a:p>
            <a:endParaRPr lang="en-GB" b="1" dirty="0"/>
          </a:p>
          <a:p>
            <a:r>
              <a:rPr lang="en-GB" b="1" dirty="0"/>
              <a:t>References</a:t>
            </a:r>
          </a:p>
          <a:p>
            <a:pPr marL="228600" indent="-228600">
              <a:buAutoNum type="arabicParenR"/>
            </a:pPr>
            <a:r>
              <a:rPr lang="en-GB" dirty="0"/>
              <a:t>https://dictionary.cambridge.org/dictionary/english/interpersonal</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14</a:t>
            </a:fld>
            <a:endParaRPr lang="en-GB"/>
          </a:p>
        </p:txBody>
      </p:sp>
    </p:spTree>
    <p:extLst>
      <p:ext uri="{BB962C8B-B14F-4D97-AF65-F5344CB8AC3E}">
        <p14:creationId xmlns:p14="http://schemas.microsoft.com/office/powerpoint/2010/main" val="140176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https://dictionary.cambridge.org/dictionary/english/hospitality</a:t>
            </a:r>
          </a:p>
          <a:p>
            <a:pPr marL="228600" indent="-228600">
              <a:buAutoNum type="arabicParenR"/>
            </a:pPr>
            <a:endParaRPr lang="en-GB" dirty="0"/>
          </a:p>
          <a:p>
            <a:pPr marL="0" indent="0">
              <a:buNone/>
            </a:pPr>
            <a:r>
              <a:rPr lang="en-GB" b="1" dirty="0"/>
              <a:t>Images:</a:t>
            </a:r>
          </a:p>
          <a:p>
            <a:pPr marL="0" indent="0">
              <a:buNone/>
            </a:pPr>
            <a:r>
              <a:rPr lang="en-GB" dirty="0"/>
              <a:t>1) </a:t>
            </a:r>
            <a:r>
              <a:rPr lang="en-GB" dirty="0" err="1"/>
              <a:t>Unsplash</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15</a:t>
            </a:fld>
            <a:endParaRPr lang="en-GB"/>
          </a:p>
        </p:txBody>
      </p:sp>
    </p:spTree>
    <p:extLst>
      <p:ext uri="{BB962C8B-B14F-4D97-AF65-F5344CB8AC3E}">
        <p14:creationId xmlns:p14="http://schemas.microsoft.com/office/powerpoint/2010/main" val="272537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16</a:t>
            </a:fld>
            <a:endParaRPr lang="en-GB"/>
          </a:p>
        </p:txBody>
      </p:sp>
    </p:spTree>
    <p:extLst>
      <p:ext uri="{BB962C8B-B14F-4D97-AF65-F5344CB8AC3E}">
        <p14:creationId xmlns:p14="http://schemas.microsoft.com/office/powerpoint/2010/main" val="273049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https://dictionary.cambridge.org/dictionary/english/respect</a:t>
            </a:r>
          </a:p>
          <a:p>
            <a:pPr marL="228600" indent="-228600">
              <a:buAutoNum type="arabicParenR"/>
            </a:pPr>
            <a:r>
              <a:rPr lang="en-GB" dirty="0"/>
              <a:t>https://dictionary.cambridge.org/dictionary/english/manners</a:t>
            </a:r>
          </a:p>
          <a:p>
            <a:pPr marL="228600" indent="-228600">
              <a:buAutoNum type="arabicParenR"/>
            </a:pPr>
            <a:r>
              <a:rPr lang="en-GB" dirty="0"/>
              <a:t>https://dictionary.cambridge.org/dictionary/english/empathy</a:t>
            </a:r>
          </a:p>
          <a:p>
            <a:pPr marL="228600" indent="-228600">
              <a:buAutoNum type="arabicParenR"/>
            </a:pPr>
            <a:endParaRPr lang="en-GB" dirty="0"/>
          </a:p>
          <a:p>
            <a:pPr marL="0" indent="0">
              <a:buNone/>
            </a:pPr>
            <a:r>
              <a:rPr lang="en-GB" b="1" dirty="0"/>
              <a:t>Images:</a:t>
            </a:r>
          </a:p>
          <a:p>
            <a:pPr marL="0" indent="0">
              <a:buNone/>
            </a:pPr>
            <a:r>
              <a:rPr lang="en-GB" dirty="0"/>
              <a:t>1) </a:t>
            </a: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17</a:t>
            </a:fld>
            <a:endParaRPr lang="en-GB"/>
          </a:p>
        </p:txBody>
      </p:sp>
    </p:spTree>
    <p:extLst>
      <p:ext uri="{BB962C8B-B14F-4D97-AF65-F5344CB8AC3E}">
        <p14:creationId xmlns:p14="http://schemas.microsoft.com/office/powerpoint/2010/main" val="93267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18</a:t>
            </a:fld>
            <a:endParaRPr lang="en-GB"/>
          </a:p>
        </p:txBody>
      </p:sp>
    </p:spTree>
    <p:extLst>
      <p:ext uri="{BB962C8B-B14F-4D97-AF65-F5344CB8AC3E}">
        <p14:creationId xmlns:p14="http://schemas.microsoft.com/office/powerpoint/2010/main" val="108622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19</a:t>
            </a:fld>
            <a:endParaRPr lang="en-US"/>
          </a:p>
        </p:txBody>
      </p:sp>
    </p:spTree>
    <p:extLst>
      <p:ext uri="{BB962C8B-B14F-4D97-AF65-F5344CB8AC3E}">
        <p14:creationId xmlns:p14="http://schemas.microsoft.com/office/powerpoint/2010/main" val="137234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20</a:t>
            </a:fld>
            <a:endParaRPr lang="en-US"/>
          </a:p>
        </p:txBody>
      </p:sp>
    </p:spTree>
    <p:extLst>
      <p:ext uri="{BB962C8B-B14F-4D97-AF65-F5344CB8AC3E}">
        <p14:creationId xmlns:p14="http://schemas.microsoft.com/office/powerpoint/2010/main" val="122326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References:</a:t>
            </a:r>
          </a:p>
          <a:p>
            <a:pPr marL="228600" indent="-228600">
              <a:buAutoNum type="arabicParenR"/>
            </a:pPr>
            <a:r>
              <a:rPr lang="en-GB" dirty="0"/>
              <a:t>https://www.prospects.ac.uk/further-education/post-16-career-choices</a:t>
            </a:r>
          </a:p>
          <a:p>
            <a:pPr marL="228600" indent="-228600">
              <a:buAutoNum type="arabicParenR"/>
            </a:pPr>
            <a:r>
              <a:rPr lang="en-GB" dirty="0">
                <a:hlinkClick r:id="rId3"/>
              </a:rPr>
              <a:t>https://www.ucas.com/</a:t>
            </a:r>
            <a:endParaRPr lang="en-GB" dirty="0"/>
          </a:p>
          <a:p>
            <a:pPr marL="228600" indent="-228600">
              <a:buAutoNum type="arabicParenR"/>
            </a:pPr>
            <a:r>
              <a:rPr lang="en-GB" dirty="0">
                <a:hlinkClick r:id="rId4"/>
              </a:rPr>
              <a:t>https://nationalcareers.service.gov.uk/get-a-job/career-choices-at-18</a:t>
            </a:r>
            <a:endParaRPr lang="en-GB" dirty="0"/>
          </a:p>
          <a:p>
            <a:pPr marL="228600" indent="-228600">
              <a:buAutoNum type="arabicParenR"/>
            </a:pPr>
            <a:r>
              <a:rPr lang="en-GB" dirty="0">
                <a:hlinkClick r:id="rId5"/>
              </a:rPr>
              <a:t>https://resources.careersandenterprise.co.uk/resources/my-choices-guide-students</a:t>
            </a:r>
            <a:endParaRPr lang="en-GB" dirty="0"/>
          </a:p>
          <a:p>
            <a:pPr marL="228600" indent="-228600">
              <a:buAutoNum type="arabicParenR"/>
            </a:pPr>
            <a:r>
              <a:rPr lang="en-GB" dirty="0"/>
              <a:t>https://nationalcareers.service.gov.uk/</a:t>
            </a:r>
          </a:p>
          <a:p>
            <a:pPr marL="228600" indent="-228600">
              <a:buAutoNum type="arabicParenR"/>
            </a:pPr>
            <a:r>
              <a:rPr lang="en-GB" dirty="0"/>
              <a:t>https://www.sortyourfuture.com/</a:t>
            </a:r>
          </a:p>
          <a:p>
            <a:pPr marL="228600" indent="-228600">
              <a:buAutoNum type="arabicParenR"/>
            </a:pPr>
            <a:r>
              <a:rPr lang="en-GB" dirty="0"/>
              <a:t>https://www.bbc.co.uk/bitesize/careers</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22</a:t>
            </a:fld>
            <a:endParaRPr lang="en-GB"/>
          </a:p>
        </p:txBody>
      </p:sp>
    </p:spTree>
    <p:extLst>
      <p:ext uri="{BB962C8B-B14F-4D97-AF65-F5344CB8AC3E}">
        <p14:creationId xmlns:p14="http://schemas.microsoft.com/office/powerpoint/2010/main" val="142333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p:txBody>
      </p:sp>
      <p:sp>
        <p:nvSpPr>
          <p:cNvPr id="4" name="Slide Number Placeholder 3"/>
          <p:cNvSpPr>
            <a:spLocks noGrp="1"/>
          </p:cNvSpPr>
          <p:nvPr>
            <p:ph type="sldNum" sz="quarter" idx="5"/>
          </p:nvPr>
        </p:nvSpPr>
        <p:spPr/>
        <p:txBody>
          <a:bodyPr/>
          <a:lstStyle/>
          <a:p>
            <a:fld id="{CCDE738C-B146-4BD0-85B8-AC08FB3B59B2}" type="slidenum">
              <a:rPr lang="en-GB" smtClean="0"/>
              <a:t>4</a:t>
            </a:fld>
            <a:endParaRPr lang="en-GB"/>
          </a:p>
        </p:txBody>
      </p:sp>
    </p:spTree>
    <p:extLst>
      <p:ext uri="{BB962C8B-B14F-4D97-AF65-F5344CB8AC3E}">
        <p14:creationId xmlns:p14="http://schemas.microsoft.com/office/powerpoint/2010/main" val="281938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https://cityandguildsfoundation.org/</a:t>
            </a:r>
          </a:p>
          <a:p>
            <a:pPr marL="228600" indent="-228600">
              <a:buAutoNum type="arabicParenR"/>
            </a:pPr>
            <a:r>
              <a:rPr lang="en-GB" dirty="0"/>
              <a:t>https://www.cityandguilds.com/</a:t>
            </a:r>
          </a:p>
          <a:p>
            <a:pPr marL="228600" indent="-228600">
              <a:buAutoNum type="arabicParenR"/>
            </a:pPr>
            <a:r>
              <a:rPr lang="en-GB" dirty="0"/>
              <a:t>https://www.cityandguilds.com/what-we-offer/learners</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23</a:t>
            </a:fld>
            <a:endParaRPr lang="en-GB"/>
          </a:p>
        </p:txBody>
      </p:sp>
    </p:spTree>
    <p:extLst>
      <p:ext uri="{BB962C8B-B14F-4D97-AF65-F5344CB8AC3E}">
        <p14:creationId xmlns:p14="http://schemas.microsoft.com/office/powerpoint/2010/main" val="386942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Safeshare</a:t>
            </a:r>
            <a:r>
              <a:rPr lang="en-GB" b="1" dirty="0"/>
              <a:t> TV Video link: </a:t>
            </a:r>
            <a:r>
              <a:rPr lang="en-GB" b="0" dirty="0"/>
              <a:t>https://safeshare.tv/x/zJvgycHpJQk</a:t>
            </a:r>
          </a:p>
          <a:p>
            <a:endParaRPr lang="en-GB" b="0" dirty="0"/>
          </a:p>
          <a:p>
            <a:r>
              <a:rPr lang="en-GB" b="1" dirty="0"/>
              <a:t>References</a:t>
            </a:r>
          </a:p>
          <a:p>
            <a:r>
              <a:rPr lang="en-GB" dirty="0"/>
              <a:t>1) </a:t>
            </a:r>
          </a:p>
          <a:p>
            <a:endParaRPr lang="en-GB" dirty="0"/>
          </a:p>
          <a:p>
            <a:r>
              <a:rPr lang="en-GB" b="1" dirty="0"/>
              <a:t>Images</a:t>
            </a:r>
          </a:p>
          <a:p>
            <a:r>
              <a:rPr lang="en-GB" dirty="0"/>
              <a:t>1) </a:t>
            </a:r>
          </a:p>
        </p:txBody>
      </p:sp>
      <p:sp>
        <p:nvSpPr>
          <p:cNvPr id="4" name="Slide Number Placeholder 3"/>
          <p:cNvSpPr>
            <a:spLocks noGrp="1"/>
          </p:cNvSpPr>
          <p:nvPr>
            <p:ph type="sldNum" sz="quarter" idx="5"/>
          </p:nvPr>
        </p:nvSpPr>
        <p:spPr/>
        <p:txBody>
          <a:bodyPr/>
          <a:lstStyle/>
          <a:p>
            <a:fld id="{3F46D8AB-DA3C-48E3-9A86-7535FFDB8A2E}" type="slidenum">
              <a:rPr lang="en-GB" smtClean="0"/>
              <a:t>5</a:t>
            </a:fld>
            <a:endParaRPr lang="en-GB"/>
          </a:p>
        </p:txBody>
      </p:sp>
    </p:spTree>
    <p:extLst>
      <p:ext uri="{BB962C8B-B14F-4D97-AF65-F5344CB8AC3E}">
        <p14:creationId xmlns:p14="http://schemas.microsoft.com/office/powerpoint/2010/main" val="370983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p:txBody>
      </p:sp>
      <p:sp>
        <p:nvSpPr>
          <p:cNvPr id="4" name="Slide Number Placeholder 3"/>
          <p:cNvSpPr>
            <a:spLocks noGrp="1"/>
          </p:cNvSpPr>
          <p:nvPr>
            <p:ph type="sldNum" sz="quarter" idx="5"/>
          </p:nvPr>
        </p:nvSpPr>
        <p:spPr/>
        <p:txBody>
          <a:bodyPr/>
          <a:lstStyle/>
          <a:p>
            <a:fld id="{CCDE738C-B146-4BD0-85B8-AC08FB3B59B2}" type="slidenum">
              <a:rPr lang="en-GB" smtClean="0"/>
              <a:t>6</a:t>
            </a:fld>
            <a:endParaRPr lang="en-GB"/>
          </a:p>
        </p:txBody>
      </p:sp>
    </p:spTree>
    <p:extLst>
      <p:ext uri="{BB962C8B-B14F-4D97-AF65-F5344CB8AC3E}">
        <p14:creationId xmlns:p14="http://schemas.microsoft.com/office/powerpoint/2010/main" val="99353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a:p>
            <a:pPr marL="228600" indent="-228600">
              <a:buAutoNum type="arabicParenR"/>
            </a:pPr>
            <a:r>
              <a:rPr lang="en-GB" dirty="0" err="1"/>
              <a:t>Pixabay</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7</a:t>
            </a:fld>
            <a:endParaRPr lang="en-GB"/>
          </a:p>
        </p:txBody>
      </p:sp>
    </p:spTree>
    <p:extLst>
      <p:ext uri="{BB962C8B-B14F-4D97-AF65-F5344CB8AC3E}">
        <p14:creationId xmlns:p14="http://schemas.microsoft.com/office/powerpoint/2010/main" val="415157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8</a:t>
            </a:fld>
            <a:endParaRPr lang="en-GB"/>
          </a:p>
        </p:txBody>
      </p:sp>
    </p:spTree>
    <p:extLst>
      <p:ext uri="{BB962C8B-B14F-4D97-AF65-F5344CB8AC3E}">
        <p14:creationId xmlns:p14="http://schemas.microsoft.com/office/powerpoint/2010/main" val="350871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9</a:t>
            </a:fld>
            <a:endParaRPr lang="en-GB"/>
          </a:p>
        </p:txBody>
      </p:sp>
    </p:spTree>
    <p:extLst>
      <p:ext uri="{BB962C8B-B14F-4D97-AF65-F5344CB8AC3E}">
        <p14:creationId xmlns:p14="http://schemas.microsoft.com/office/powerpoint/2010/main" val="9636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10</a:t>
            </a:fld>
            <a:endParaRPr lang="en-GB"/>
          </a:p>
        </p:txBody>
      </p:sp>
    </p:spTree>
    <p:extLst>
      <p:ext uri="{BB962C8B-B14F-4D97-AF65-F5344CB8AC3E}">
        <p14:creationId xmlns:p14="http://schemas.microsoft.com/office/powerpoint/2010/main" val="321782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Unsplash</a:t>
            </a:r>
            <a:endParaRPr lang="en-GB" dirty="0"/>
          </a:p>
        </p:txBody>
      </p:sp>
      <p:sp>
        <p:nvSpPr>
          <p:cNvPr id="4" name="Slide Number Placeholder 3"/>
          <p:cNvSpPr>
            <a:spLocks noGrp="1"/>
          </p:cNvSpPr>
          <p:nvPr>
            <p:ph type="sldNum" sz="quarter" idx="5"/>
          </p:nvPr>
        </p:nvSpPr>
        <p:spPr/>
        <p:txBody>
          <a:bodyPr/>
          <a:lstStyle/>
          <a:p>
            <a:fld id="{CCDE738C-B146-4BD0-85B8-AC08FB3B59B2}" type="slidenum">
              <a:rPr lang="en-GB" smtClean="0"/>
              <a:t>11</a:t>
            </a:fld>
            <a:endParaRPr lang="en-GB"/>
          </a:p>
        </p:txBody>
      </p:sp>
    </p:spTree>
    <p:extLst>
      <p:ext uri="{BB962C8B-B14F-4D97-AF65-F5344CB8AC3E}">
        <p14:creationId xmlns:p14="http://schemas.microsoft.com/office/powerpoint/2010/main" val="398128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3497-45D9-43BA-9D96-E6E44979A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EA615D-7973-4EDC-91E1-AE01DE2C8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7CEFB3-0600-4FEA-8FCE-61E04D4D0411}"/>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586F0A4F-9396-4084-BE67-833D675B9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3DAAA-0C79-49E9-A5F4-FE5D74468A9B}"/>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143548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4978-7D20-49F1-9596-6BF66EC8CF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3244D0-1577-448E-996A-0481F1CBC8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7E93E-BDED-451E-95F2-3846A50229F3}"/>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5D10FB0F-70CC-4531-86CD-43C4B045F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DD1CF-40BC-43E0-9800-77E62FCF0591}"/>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9908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A380F-71BF-44AE-A410-5E32FAAF0F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7A078F-5DC8-4A58-924D-DAF91D46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D52DB-8D99-4003-BED0-C72C10ED2883}"/>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38EE2478-5C18-47CA-9E2F-7051BA271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00EBE-59AC-494B-9E00-56AA1FBCC147}"/>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15437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8B58-B6A5-469D-BAC1-2D43A60220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F8E9AA-63BA-42C3-8D48-5BBCB760D3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EB2AC-8F4B-4C46-A147-780FE685A19B}"/>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0B77E02F-0240-4F93-A37D-20D93B824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20B69-120F-42B5-A7C7-834E3E3A9743}"/>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147157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9977-D0A8-40DF-B2EB-C3A008C12F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56DFA-98B8-4895-BFE6-9E9F225F9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51C77-51D3-4C96-9697-1EE938AC889C}"/>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F40EE31B-FDE5-412A-9FBC-C11E96DD7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D79E1F-55E5-496F-88DE-98E12C05C6B7}"/>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39495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26C7-2C1A-4818-8593-A5299B3C8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BE1E2-AD0D-4941-97E5-63DB783D72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D7515D-833F-4504-817C-031DDBAC0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9753F-74C4-46D8-BFB0-49CA082897FC}"/>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6" name="Footer Placeholder 5">
            <a:extLst>
              <a:ext uri="{FF2B5EF4-FFF2-40B4-BE49-F238E27FC236}">
                <a16:creationId xmlns:a16="http://schemas.microsoft.com/office/drawing/2014/main" id="{E924CCCB-B6D6-4244-AF0A-1FD08ABE20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98BA11-1430-4137-9F80-CD6D1626E271}"/>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41271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F56F-E888-46AD-A70A-F94108C43F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80481B-B849-4D41-87B2-A09EBFAA5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4241B-FEA9-4D20-A8E6-035582195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69702E-D01B-4865-B983-EE637C341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9816D-BDF9-4DC7-8507-D2C64B5FD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994418-EC67-4892-87D1-831658FDD46F}"/>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8" name="Footer Placeholder 7">
            <a:extLst>
              <a:ext uri="{FF2B5EF4-FFF2-40B4-BE49-F238E27FC236}">
                <a16:creationId xmlns:a16="http://schemas.microsoft.com/office/drawing/2014/main" id="{FDD6568D-5036-4916-9D3A-2C83C62EA4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EAF6C2-7B69-4F36-9F81-A7CCF55EF7DB}"/>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146953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AB23-EF3E-4EC4-981C-07B669F753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A5D512-09A1-4E85-B1E6-EA74A4213A1C}"/>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4" name="Footer Placeholder 3">
            <a:extLst>
              <a:ext uri="{FF2B5EF4-FFF2-40B4-BE49-F238E27FC236}">
                <a16:creationId xmlns:a16="http://schemas.microsoft.com/office/drawing/2014/main" id="{8B09352E-42C2-4F36-A545-6B90B0B330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BB93F0-9EE8-4748-ACFC-490DA8448F58}"/>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63934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FE78B-3994-43E3-8B34-F75962C1EBD2}"/>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3" name="Footer Placeholder 2">
            <a:extLst>
              <a:ext uri="{FF2B5EF4-FFF2-40B4-BE49-F238E27FC236}">
                <a16:creationId xmlns:a16="http://schemas.microsoft.com/office/drawing/2014/main" id="{94718018-554D-487F-98FA-7ECBA08C05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3D6DA-9435-4C73-BB5F-F022B73CCF78}"/>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129401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82D-DB83-4092-94F0-80A864991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6B9C7A-7661-4502-9728-72FC4082C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BEF7E2-2ECC-42A6-BBF8-5DCD2A179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8BBA2-B723-4DD4-A11A-F6878721D55F}"/>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6" name="Footer Placeholder 5">
            <a:extLst>
              <a:ext uri="{FF2B5EF4-FFF2-40B4-BE49-F238E27FC236}">
                <a16:creationId xmlns:a16="http://schemas.microsoft.com/office/drawing/2014/main" id="{E010D2FF-E0DC-4A97-8256-AB3FCF4896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1B9EC-12BD-46BD-B65E-CF2CEF0213C9}"/>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309630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A1A0-6587-4BF8-9BA4-ADF9D9865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BA46D1-7E83-45FB-BF31-271701CD5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D70255-D286-4D8E-B77A-F74DE430B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B8C89-DCE5-4122-AE92-EADF12D46A71}"/>
              </a:ext>
            </a:extLst>
          </p:cNvPr>
          <p:cNvSpPr>
            <a:spLocks noGrp="1"/>
          </p:cNvSpPr>
          <p:nvPr>
            <p:ph type="dt" sz="half" idx="10"/>
          </p:nvPr>
        </p:nvSpPr>
        <p:spPr/>
        <p:txBody>
          <a:bodyPr/>
          <a:lstStyle/>
          <a:p>
            <a:fld id="{190EB5A3-1EDC-4D5D-AF0E-68F40FDE469B}" type="datetimeFigureOut">
              <a:rPr lang="en-GB" smtClean="0"/>
              <a:t>23/08/2022</a:t>
            </a:fld>
            <a:endParaRPr lang="en-GB"/>
          </a:p>
        </p:txBody>
      </p:sp>
      <p:sp>
        <p:nvSpPr>
          <p:cNvPr id="6" name="Footer Placeholder 5">
            <a:extLst>
              <a:ext uri="{FF2B5EF4-FFF2-40B4-BE49-F238E27FC236}">
                <a16:creationId xmlns:a16="http://schemas.microsoft.com/office/drawing/2014/main" id="{B1409FF5-FC50-48C8-B3C3-3EF2F5C87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1B97CB-6DE5-4B11-B040-5365E7465300}"/>
              </a:ext>
            </a:extLst>
          </p:cNvPr>
          <p:cNvSpPr>
            <a:spLocks noGrp="1"/>
          </p:cNvSpPr>
          <p:nvPr>
            <p:ph type="sldNum" sz="quarter" idx="12"/>
          </p:nvPr>
        </p:nvSpPr>
        <p:spPr/>
        <p:txBody>
          <a:bodyPr/>
          <a:lstStyle/>
          <a:p>
            <a:fld id="{AC50DBEF-C034-4723-8434-A4AD2F87B729}" type="slidenum">
              <a:rPr lang="en-GB" smtClean="0"/>
              <a:t>‹#›</a:t>
            </a:fld>
            <a:endParaRPr lang="en-GB"/>
          </a:p>
        </p:txBody>
      </p:sp>
    </p:spTree>
    <p:extLst>
      <p:ext uri="{BB962C8B-B14F-4D97-AF65-F5344CB8AC3E}">
        <p14:creationId xmlns:p14="http://schemas.microsoft.com/office/powerpoint/2010/main" val="364812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6038F-49DE-4F22-9E8E-45123116A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B30CA5-9785-41E6-B8D9-7D97C7919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E9FDDF-8697-4E88-A80A-119DD4070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EB5A3-1EDC-4D5D-AF0E-68F40FDE469B}" type="datetimeFigureOut">
              <a:rPr lang="en-GB" smtClean="0"/>
              <a:t>23/08/2022</a:t>
            </a:fld>
            <a:endParaRPr lang="en-GB"/>
          </a:p>
        </p:txBody>
      </p:sp>
      <p:sp>
        <p:nvSpPr>
          <p:cNvPr id="5" name="Footer Placeholder 4">
            <a:extLst>
              <a:ext uri="{FF2B5EF4-FFF2-40B4-BE49-F238E27FC236}">
                <a16:creationId xmlns:a16="http://schemas.microsoft.com/office/drawing/2014/main" id="{6EA22A7A-7726-48C8-A1E8-55BDF7D6A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D434BA-DA01-4376-878F-BB62F6122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0DBEF-C034-4723-8434-A4AD2F87B729}" type="slidenum">
              <a:rPr lang="en-GB" smtClean="0"/>
              <a:t>‹#›</a:t>
            </a:fld>
            <a:endParaRPr lang="en-GB"/>
          </a:p>
        </p:txBody>
      </p:sp>
    </p:spTree>
    <p:extLst>
      <p:ext uri="{BB962C8B-B14F-4D97-AF65-F5344CB8AC3E}">
        <p14:creationId xmlns:p14="http://schemas.microsoft.com/office/powerpoint/2010/main" val="7618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afeshare.tv/x/Ib09GqWP5rY" TargetMode="External"/><Relationship Id="rId5" Type="http://schemas.openxmlformats.org/officeDocument/2006/relationships/image" Target="../media/image2.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hyperlink" Target="https://nationalcareers.service.gov.uk/" TargetMode="External"/><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2.png"/><Relationship Id="rId12" Type="http://schemas.openxmlformats.org/officeDocument/2006/relationships/hyperlink" Target="https://www.bbc.co.uk/bitesize/care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ources.careersandenterprise.co.uk/resources/my-choices-guide-students" TargetMode="External"/><Relationship Id="rId11" Type="http://schemas.openxmlformats.org/officeDocument/2006/relationships/image" Target="../media/image54.png"/><Relationship Id="rId5" Type="http://schemas.openxmlformats.org/officeDocument/2006/relationships/image" Target="../media/image51.png"/><Relationship Id="rId15" Type="http://schemas.openxmlformats.org/officeDocument/2006/relationships/image" Target="../media/image56.png"/><Relationship Id="rId10" Type="http://schemas.openxmlformats.org/officeDocument/2006/relationships/hyperlink" Target="https://www.sortyourfuture.com/" TargetMode="External"/><Relationship Id="rId4" Type="http://schemas.openxmlformats.org/officeDocument/2006/relationships/hyperlink" Target="https://www.ucas.com/" TargetMode="External"/><Relationship Id="rId9" Type="http://schemas.openxmlformats.org/officeDocument/2006/relationships/image" Target="../media/image53.png"/><Relationship Id="rId14" Type="http://schemas.openxmlformats.org/officeDocument/2006/relationships/hyperlink" Target="https://www.prospects.ac.uk/further-education/post-16-career-choi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ityandguildsfoundation.org/" TargetMode="External"/><Relationship Id="rId4" Type="http://schemas.openxmlformats.org/officeDocument/2006/relationships/hyperlink" Target="http://www.cityandguilds.com/qualifications-and-apprenticeshi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safeshare.tv/x/zJvgycHpJQ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828DEDC0-C483-45CA-A578-CF98B37A58C4}"/>
              </a:ext>
            </a:extLst>
          </p:cNvPr>
          <p:cNvSpPr txBox="1">
            <a:spLocks/>
          </p:cNvSpPr>
          <p:nvPr/>
        </p:nvSpPr>
        <p:spPr>
          <a:xfrm>
            <a:off x="1539766" y="1014998"/>
            <a:ext cx="9112469" cy="442936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Century Gothic" panose="020B0502020202020204" pitchFamily="34" charset="0"/>
                <a:cs typeface="Arial"/>
              </a:rPr>
              <a:t>Employability</a:t>
            </a:r>
          </a:p>
          <a:p>
            <a:endParaRPr lang="en-US" sz="3600" dirty="0">
              <a:latin typeface="Century Gothic" panose="020B0502020202020204" pitchFamily="34" charset="0"/>
              <a:cs typeface="Arial"/>
            </a:endParaRPr>
          </a:p>
          <a:p>
            <a:r>
              <a:rPr lang="en-US" sz="3600" dirty="0">
                <a:latin typeface="Century Gothic" panose="020B0502020202020204" pitchFamily="34" charset="0"/>
                <a:cs typeface="Arial"/>
              </a:rPr>
              <a:t>The skills you didn’t even know you had!</a:t>
            </a:r>
          </a:p>
          <a:p>
            <a:endParaRPr lang="en-US" sz="3600" dirty="0">
              <a:latin typeface="Century Gothic" panose="020B0502020202020204" pitchFamily="34" charset="0"/>
              <a:cs typeface="Arial"/>
            </a:endParaRPr>
          </a:p>
          <a:p>
            <a:r>
              <a:rPr lang="en-GB" sz="3600" dirty="0">
                <a:latin typeface="Century Gothic" panose="020B0502020202020204" pitchFamily="34" charset="0"/>
              </a:rPr>
              <a:t>Leadership &amp; Interpersonal Skills</a:t>
            </a:r>
          </a:p>
        </p:txBody>
      </p:sp>
      <p:sp>
        <p:nvSpPr>
          <p:cNvPr id="7" name="TextBox 13">
            <a:extLst>
              <a:ext uri="{FF2B5EF4-FFF2-40B4-BE49-F238E27FC236}">
                <a16:creationId xmlns:a16="http://schemas.microsoft.com/office/drawing/2014/main" id="{1727F735-CF04-A433-764A-CC1A84D85481}"/>
              </a:ext>
            </a:extLst>
          </p:cNvPr>
          <p:cNvSpPr txBox="1"/>
          <p:nvPr/>
        </p:nvSpPr>
        <p:spPr>
          <a:xfrm>
            <a:off x="9995338"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2" name="Picture 11" descr="Graphical user interface, application&#10;&#10;Description automatically generated">
            <a:extLst>
              <a:ext uri="{FF2B5EF4-FFF2-40B4-BE49-F238E27FC236}">
                <a16:creationId xmlns:a16="http://schemas.microsoft.com/office/drawing/2014/main" id="{672811C5-CB0D-CDC6-7B3E-29E425AC8E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4266" y="5347896"/>
            <a:ext cx="1360243" cy="1360243"/>
          </a:xfrm>
          <a:prstGeom prst="rect">
            <a:avLst/>
          </a:prstGeom>
        </p:spPr>
      </p:pic>
      <p:pic>
        <p:nvPicPr>
          <p:cNvPr id="2" name="Picture 1">
            <a:extLst>
              <a:ext uri="{FF2B5EF4-FFF2-40B4-BE49-F238E27FC236}">
                <a16:creationId xmlns:a16="http://schemas.microsoft.com/office/drawing/2014/main" id="{5B331C96-9883-5AAA-AD1A-1C93E316906E}"/>
              </a:ext>
            </a:extLst>
          </p:cNvPr>
          <p:cNvPicPr>
            <a:picLocks noChangeAspect="1"/>
          </p:cNvPicPr>
          <p:nvPr/>
        </p:nvPicPr>
        <p:blipFill>
          <a:blip r:embed="rId3"/>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43459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33">
            <a:extLst>
              <a:ext uri="{FF2B5EF4-FFF2-40B4-BE49-F238E27FC236}">
                <a16:creationId xmlns:a16="http://schemas.microsoft.com/office/drawing/2014/main" id="{9DF2C0BB-FC12-4888-9F9A-0A7360FD94D4}"/>
              </a:ext>
            </a:extLst>
          </p:cNvPr>
          <p:cNvSpPr/>
          <p:nvPr/>
        </p:nvSpPr>
        <p:spPr>
          <a:xfrm>
            <a:off x="6224453" y="5315911"/>
            <a:ext cx="5447673" cy="980153"/>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Building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quality relationships with your local community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is excellent practise for a career.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It may even help you find your future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 in real life?</a:t>
            </a:r>
          </a:p>
        </p:txBody>
      </p:sp>
      <p:sp>
        <p:nvSpPr>
          <p:cNvPr id="9" name="TextBox 13">
            <a:extLst>
              <a:ext uri="{FF2B5EF4-FFF2-40B4-BE49-F238E27FC236}">
                <a16:creationId xmlns:a16="http://schemas.microsoft.com/office/drawing/2014/main" id="{EF46D921-F1F6-A4BD-8618-9BBA7CE69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1" name="Rectangle: Rounded Corners 33">
            <a:extLst>
              <a:ext uri="{FF2B5EF4-FFF2-40B4-BE49-F238E27FC236}">
                <a16:creationId xmlns:a16="http://schemas.microsoft.com/office/drawing/2014/main" id="{E943E433-4C3C-DA8C-CE69-AEE717BDDCB3}"/>
              </a:ext>
            </a:extLst>
          </p:cNvPr>
          <p:cNvSpPr/>
          <p:nvPr/>
        </p:nvSpPr>
        <p:spPr>
          <a:xfrm>
            <a:off x="6224454" y="1206046"/>
            <a:ext cx="5447674" cy="1001361"/>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Emily mentioned to her friends that she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wanted to learn more about outdoor skills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She said she wanted to join the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Scouts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
        <p:nvSpPr>
          <p:cNvPr id="14" name="Rectangle: Rounded Corners 33">
            <a:extLst>
              <a:ext uri="{FF2B5EF4-FFF2-40B4-BE49-F238E27FC236}">
                <a16:creationId xmlns:a16="http://schemas.microsoft.com/office/drawing/2014/main" id="{74FD7B16-04E8-903A-C915-F0C4245432E3}"/>
              </a:ext>
            </a:extLst>
          </p:cNvPr>
          <p:cNvSpPr/>
          <p:nvPr/>
        </p:nvSpPr>
        <p:spPr>
          <a:xfrm>
            <a:off x="6224453" y="4058252"/>
            <a:ext cx="5447673" cy="88010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(2-3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skills did Emily need to make this happen?</a:t>
            </a:r>
          </a:p>
        </p:txBody>
      </p:sp>
      <p:sp>
        <p:nvSpPr>
          <p:cNvPr id="15" name="Rectangle: Rounded Corners 33">
            <a:extLst>
              <a:ext uri="{FF2B5EF4-FFF2-40B4-BE49-F238E27FC236}">
                <a16:creationId xmlns:a16="http://schemas.microsoft.com/office/drawing/2014/main" id="{D6F25DD5-5825-8E63-D7FE-4934976EEDAA}"/>
              </a:ext>
            </a:extLst>
          </p:cNvPr>
          <p:cNvSpPr/>
          <p:nvPr/>
        </p:nvSpPr>
        <p:spPr>
          <a:xfrm>
            <a:off x="6224454" y="2481070"/>
            <a:ext cx="5447673" cy="1303519"/>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Her friends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laughed</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and said it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wouldn’t be right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for her. A few months later, Emily managed to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make new connections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her Scout troop and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successfully led a team on a night hike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pic>
        <p:nvPicPr>
          <p:cNvPr id="21" name="Picture 20">
            <a:extLst>
              <a:ext uri="{FF2B5EF4-FFF2-40B4-BE49-F238E27FC236}">
                <a16:creationId xmlns:a16="http://schemas.microsoft.com/office/drawing/2014/main" id="{1B971587-E723-256C-D880-58EF433521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9871" y="991210"/>
            <a:ext cx="5271320" cy="4085755"/>
          </a:xfrm>
          <a:prstGeom prst="rect">
            <a:avLst/>
          </a:prstGeom>
          <a:effectLst>
            <a:outerShdw blurRad="50800" dist="38100" dir="2700000" algn="tl" rotWithShape="0">
              <a:prstClr val="black">
                <a:alpha val="40000"/>
              </a:prstClr>
            </a:outerShdw>
          </a:effectLst>
        </p:spPr>
      </p:pic>
      <p:sp>
        <p:nvSpPr>
          <p:cNvPr id="22" name="Rectangle: Rounded Corners 33">
            <a:extLst>
              <a:ext uri="{FF2B5EF4-FFF2-40B4-BE49-F238E27FC236}">
                <a16:creationId xmlns:a16="http://schemas.microsoft.com/office/drawing/2014/main" id="{B92B938D-BF9E-2D00-E955-55A12498ECA4}"/>
              </a:ext>
            </a:extLst>
          </p:cNvPr>
          <p:cNvSpPr/>
          <p:nvPr/>
        </p:nvSpPr>
        <p:spPr>
          <a:xfrm>
            <a:off x="519871" y="5315912"/>
            <a:ext cx="5271320" cy="980153"/>
          </a:xfrm>
          <a:prstGeom prst="roundRect">
            <a:avLst/>
          </a:prstGeom>
          <a:solidFill>
            <a:srgbClr val="F3B4AF"/>
          </a:solidFill>
          <a:ln w="28575">
            <a:solidFill>
              <a:srgbClr val="8F71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do you have in your local community that could improve your skills?</a:t>
            </a:r>
          </a:p>
        </p:txBody>
      </p:sp>
      <p:pic>
        <p:nvPicPr>
          <p:cNvPr id="2" name="Picture 1">
            <a:extLst>
              <a:ext uri="{FF2B5EF4-FFF2-40B4-BE49-F238E27FC236}">
                <a16:creationId xmlns:a16="http://schemas.microsoft.com/office/drawing/2014/main" id="{F0C4F68A-CBAE-E58C-5D4F-71E89A3945C3}"/>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244077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519875" y="1206046"/>
            <a:ext cx="5447674" cy="1001361"/>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Some Year 11s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made some changes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preparation for their GCSEs, as lots of them were feeling very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stressed and overwhelmed</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519875" y="5315913"/>
            <a:ext cx="5447672" cy="980153"/>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Often, when we feel worried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it is good to talk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people who are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feeling the same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as us.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 in real life?</a:t>
            </a:r>
          </a:p>
        </p:txBody>
      </p:sp>
      <p:sp>
        <p:nvSpPr>
          <p:cNvPr id="9" name="TextBox 13">
            <a:extLst>
              <a:ext uri="{FF2B5EF4-FFF2-40B4-BE49-F238E27FC236}">
                <a16:creationId xmlns:a16="http://schemas.microsoft.com/office/drawing/2014/main" id="{EF46D921-F1F6-A4BD-8618-9BBA7CE69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2" name="Rectangle: Rounded Corners 33">
            <a:extLst>
              <a:ext uri="{FF2B5EF4-FFF2-40B4-BE49-F238E27FC236}">
                <a16:creationId xmlns:a16="http://schemas.microsoft.com/office/drawing/2014/main" id="{B25EDB03-0E1C-07C1-3DD0-4786B6C47F33}"/>
              </a:ext>
            </a:extLst>
          </p:cNvPr>
          <p:cNvSpPr/>
          <p:nvPr/>
        </p:nvSpPr>
        <p:spPr>
          <a:xfrm>
            <a:off x="519874" y="4058252"/>
            <a:ext cx="5447673" cy="88010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(2-3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skills would they need to make this happen?</a:t>
            </a:r>
          </a:p>
        </p:txBody>
      </p:sp>
      <p:sp>
        <p:nvSpPr>
          <p:cNvPr id="13" name="Rectangle: Rounded Corners 33">
            <a:extLst>
              <a:ext uri="{FF2B5EF4-FFF2-40B4-BE49-F238E27FC236}">
                <a16:creationId xmlns:a16="http://schemas.microsoft.com/office/drawing/2014/main" id="{DF0A5D62-B3D3-A5EF-218E-1A6EE28274E1}"/>
              </a:ext>
            </a:extLst>
          </p:cNvPr>
          <p:cNvSpPr/>
          <p:nvPr/>
        </p:nvSpPr>
        <p:spPr>
          <a:xfrm>
            <a:off x="519875" y="2481070"/>
            <a:ext cx="5447673" cy="1303519"/>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They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shared ideas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for calming activities and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encouraged each other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cut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down their screen time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One of them even came into school with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blueberry smoothies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before a revision session!</a:t>
            </a:r>
          </a:p>
        </p:txBody>
      </p:sp>
      <p:sp>
        <p:nvSpPr>
          <p:cNvPr id="11" name="Rectangle: Rounded Corners 33">
            <a:extLst>
              <a:ext uri="{FF2B5EF4-FFF2-40B4-BE49-F238E27FC236}">
                <a16:creationId xmlns:a16="http://schemas.microsoft.com/office/drawing/2014/main" id="{7C2B2AE2-76D2-7081-2DBD-8162F4B34A7E}"/>
              </a:ext>
            </a:extLst>
          </p:cNvPr>
          <p:cNvSpPr/>
          <p:nvPr/>
        </p:nvSpPr>
        <p:spPr>
          <a:xfrm>
            <a:off x="6400800" y="5315912"/>
            <a:ext cx="5271325" cy="980153"/>
          </a:xfrm>
          <a:prstGeom prst="roundRect">
            <a:avLst/>
          </a:prstGeom>
          <a:solidFill>
            <a:srgbClr val="F3B4AF"/>
          </a:solidFill>
          <a:ln w="28575">
            <a:solidFill>
              <a:srgbClr val="8F71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does kindness look like in leadership? </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Why is it important?</a:t>
            </a:r>
          </a:p>
        </p:txBody>
      </p:sp>
      <p:pic>
        <p:nvPicPr>
          <p:cNvPr id="15" name="Picture 2">
            <a:extLst>
              <a:ext uri="{FF2B5EF4-FFF2-40B4-BE49-F238E27FC236}">
                <a16:creationId xmlns:a16="http://schemas.microsoft.com/office/drawing/2014/main" id="{537F9969-10E4-AD77-71F3-D6BCDD4B391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6400798" y="991211"/>
            <a:ext cx="5271324" cy="40857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D1D5C2-E273-E372-D576-B5EA3B838E09}"/>
              </a:ext>
            </a:extLst>
          </p:cNvPr>
          <p:cNvPicPr>
            <a:picLocks noChangeAspect="1"/>
          </p:cNvPicPr>
          <p:nvPr/>
        </p:nvPicPr>
        <p:blipFill>
          <a:blip r:embed="rId5"/>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32522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3">
            <a:extLst>
              <a:ext uri="{FF2B5EF4-FFF2-40B4-BE49-F238E27FC236}">
                <a16:creationId xmlns:a16="http://schemas.microsoft.com/office/drawing/2014/main" id="{E8292A7B-F510-4243-918B-78E4BE4725C4}"/>
              </a:ext>
            </a:extLst>
          </p:cNvPr>
          <p:cNvSpPr/>
          <p:nvPr/>
        </p:nvSpPr>
        <p:spPr>
          <a:xfrm>
            <a:off x="451173" y="5186149"/>
            <a:ext cx="6222582" cy="1091820"/>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rgbClr val="000000"/>
                </a:solidFill>
                <a:latin typeface="Century Gothic" panose="020B0502020202020204" pitchFamily="34" charset="0"/>
              </a:rPr>
              <a:t>Even for short periods, we </a:t>
            </a:r>
            <a:r>
              <a:rPr lang="en-GB" sz="1600" b="1" dirty="0">
                <a:solidFill>
                  <a:srgbClr val="000000"/>
                </a:solidFill>
                <a:latin typeface="Century Gothic" panose="020B0502020202020204" pitchFamily="34" charset="0"/>
              </a:rPr>
              <a:t>can be leaders</a:t>
            </a:r>
            <a:r>
              <a:rPr lang="en-GB" sz="1600" dirty="0">
                <a:solidFill>
                  <a:srgbClr val="000000"/>
                </a:solidFill>
                <a:latin typeface="Century Gothic" panose="020B0502020202020204" pitchFamily="34" charset="0"/>
              </a:rPr>
              <a:t> and </a:t>
            </a:r>
            <a:r>
              <a:rPr lang="en-GB" sz="1600" b="1" dirty="0">
                <a:solidFill>
                  <a:srgbClr val="000000"/>
                </a:solidFill>
                <a:latin typeface="Century Gothic" panose="020B0502020202020204" pitchFamily="34" charset="0"/>
              </a:rPr>
              <a:t>show leadership skills</a:t>
            </a:r>
            <a:r>
              <a:rPr lang="en-GB" sz="1600" dirty="0">
                <a:solidFill>
                  <a:srgbClr val="000000"/>
                </a:solidFill>
                <a:latin typeface="Century Gothic" panose="020B0502020202020204" pitchFamily="34" charset="0"/>
              </a:rPr>
              <a:t>. Understanding the skills of leadership and </a:t>
            </a:r>
            <a:r>
              <a:rPr lang="en-GB" sz="1600" b="1" dirty="0">
                <a:solidFill>
                  <a:srgbClr val="000000"/>
                </a:solidFill>
                <a:latin typeface="Century Gothic" panose="020B0502020202020204" pitchFamily="34" charset="0"/>
              </a:rPr>
              <a:t>when</a:t>
            </a:r>
            <a:r>
              <a:rPr lang="en-GB" sz="1600" dirty="0">
                <a:solidFill>
                  <a:srgbClr val="000000"/>
                </a:solidFill>
                <a:latin typeface="Century Gothic" panose="020B0502020202020204" pitchFamily="34" charset="0"/>
              </a:rPr>
              <a:t> we should use them is important. </a:t>
            </a:r>
            <a:endParaRPr lang="en-GB" sz="1600" b="1" dirty="0">
              <a:solidFill>
                <a:schemeClr val="tx1"/>
              </a:solidFill>
              <a:latin typeface="Century Gothic" panose="020B0502020202020204" pitchFamily="34" charset="0"/>
            </a:endParaRPr>
          </a:p>
        </p:txBody>
      </p:sp>
      <p:sp>
        <p:nvSpPr>
          <p:cNvPr id="6" name="Rectangle: Rounded Corners 33">
            <a:extLst>
              <a:ext uri="{FF2B5EF4-FFF2-40B4-BE49-F238E27FC236}">
                <a16:creationId xmlns:a16="http://schemas.microsoft.com/office/drawing/2014/main" id="{39816C9E-2E58-4069-A24C-F28F361729B3}"/>
              </a:ext>
            </a:extLst>
          </p:cNvPr>
          <p:cNvSpPr/>
          <p:nvPr/>
        </p:nvSpPr>
        <p:spPr>
          <a:xfrm>
            <a:off x="451171" y="2884202"/>
            <a:ext cx="6222583" cy="818903"/>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We will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all have choices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make in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our lives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where to go, who to help and what to be.</a:t>
            </a: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451171" y="4035176"/>
            <a:ext cx="6222583" cy="818903"/>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Every day we all use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skills that are needed for leadership.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Where are you headed?</a:t>
            </a:r>
          </a:p>
        </p:txBody>
      </p:sp>
      <p:pic>
        <p:nvPicPr>
          <p:cNvPr id="2" name="Picture 1">
            <a:extLst>
              <a:ext uri="{FF2B5EF4-FFF2-40B4-BE49-F238E27FC236}">
                <a16:creationId xmlns:a16="http://schemas.microsoft.com/office/drawing/2014/main" id="{F0457B97-4112-DBB4-2BA6-B678429B49FF}"/>
              </a:ext>
            </a:extLst>
          </p:cNvPr>
          <p:cNvPicPr>
            <a:picLocks noChangeAspect="1"/>
          </p:cNvPicPr>
          <p:nvPr/>
        </p:nvPicPr>
        <p:blipFill>
          <a:blip r:embed="rId3"/>
          <a:stretch>
            <a:fillRect/>
          </a:stretch>
        </p:blipFill>
        <p:spPr>
          <a:xfrm rot="353405">
            <a:off x="8317245" y="4028131"/>
            <a:ext cx="3271891" cy="2087467"/>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8788459-75C7-BA20-947F-1E480D8F5997}"/>
              </a:ext>
            </a:extLst>
          </p:cNvPr>
          <p:cNvPicPr>
            <a:picLocks noChangeAspect="1"/>
          </p:cNvPicPr>
          <p:nvPr/>
        </p:nvPicPr>
        <p:blipFill>
          <a:blip r:embed="rId4"/>
          <a:stretch>
            <a:fillRect/>
          </a:stretch>
        </p:blipFill>
        <p:spPr>
          <a:xfrm rot="21262721">
            <a:off x="7244152" y="1150478"/>
            <a:ext cx="3085443" cy="2054905"/>
          </a:xfrm>
          <a:prstGeom prst="rect">
            <a:avLst/>
          </a:prstGeom>
          <a:effectLst>
            <a:outerShdw blurRad="50800" dist="38100" dir="2700000" algn="tl" rotWithShape="0">
              <a:prstClr val="black">
                <a:alpha val="40000"/>
              </a:prstClr>
            </a:outerShdw>
          </a:effectLst>
        </p:spPr>
      </p:pic>
      <p:sp>
        <p:nvSpPr>
          <p:cNvPr id="12" name="TextBox 13">
            <a:extLst>
              <a:ext uri="{FF2B5EF4-FFF2-40B4-BE49-F238E27FC236}">
                <a16:creationId xmlns:a16="http://schemas.microsoft.com/office/drawing/2014/main" id="{CB65CBB8-DDB4-165D-0586-A574F9FE8CC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4" name="Rectangle: Rounded Corners 33">
            <a:extLst>
              <a:ext uri="{FF2B5EF4-FFF2-40B4-BE49-F238E27FC236}">
                <a16:creationId xmlns:a16="http://schemas.microsoft.com/office/drawing/2014/main" id="{CFF2932F-E52C-24F7-6333-7811A439F986}"/>
              </a:ext>
            </a:extLst>
          </p:cNvPr>
          <p:cNvSpPr/>
          <p:nvPr/>
        </p:nvSpPr>
        <p:spPr>
          <a:xfrm>
            <a:off x="451172" y="1004304"/>
            <a:ext cx="6222583" cy="1547827"/>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Reflection (2-3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Think back to the scenarios you just looked at. How are you building your leadership skills? This could be through things like hobbies or jobs, or it could be things you do every day without realising!</a:t>
            </a:r>
          </a:p>
        </p:txBody>
      </p:sp>
      <p:pic>
        <p:nvPicPr>
          <p:cNvPr id="3074" name="Picture 2" descr="flat lay photography of turned-on silver iPad beside Apple Pencil">
            <a:extLst>
              <a:ext uri="{FF2B5EF4-FFF2-40B4-BE49-F238E27FC236}">
                <a16:creationId xmlns:a16="http://schemas.microsoft.com/office/drawing/2014/main" id="{340949CF-FCFA-73B1-C599-D17D1B58AAF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09265">
            <a:off x="9716650" y="2038252"/>
            <a:ext cx="1883682" cy="25108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DB6C917-B129-A5B0-3FFC-EDBE8539351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400148">
            <a:off x="7216975" y="3301989"/>
            <a:ext cx="1734759" cy="14562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D857D9-B896-133C-43EA-1D6E47D69ED5}"/>
              </a:ext>
            </a:extLst>
          </p:cNvPr>
          <p:cNvPicPr>
            <a:picLocks noChangeAspect="1"/>
          </p:cNvPicPr>
          <p:nvPr/>
        </p:nvPicPr>
        <p:blipFill>
          <a:blip r:embed="rId7"/>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1381352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Where are you headed?</a:t>
            </a:r>
          </a:p>
        </p:txBody>
      </p:sp>
      <p:sp>
        <p:nvSpPr>
          <p:cNvPr id="21" name="TextBox 13">
            <a:extLst>
              <a:ext uri="{FF2B5EF4-FFF2-40B4-BE49-F238E27FC236}">
                <a16:creationId xmlns:a16="http://schemas.microsoft.com/office/drawing/2014/main" id="{0495F73E-EA23-C453-5C29-79DD6BD7B63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Rectangle: Rounded Corners 33">
            <a:extLst>
              <a:ext uri="{FF2B5EF4-FFF2-40B4-BE49-F238E27FC236}">
                <a16:creationId xmlns:a16="http://schemas.microsoft.com/office/drawing/2014/main" id="{BB21EA4F-06DD-0A08-3E00-1F8C1DF553C9}"/>
              </a:ext>
            </a:extLst>
          </p:cNvPr>
          <p:cNvSpPr/>
          <p:nvPr/>
        </p:nvSpPr>
        <p:spPr>
          <a:xfrm>
            <a:off x="569286" y="999744"/>
            <a:ext cx="11053426" cy="774465"/>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Different people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show different leadership skills at different times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of their life. By knowing what the skills are, we can have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more control over the path we take in life. </a:t>
            </a:r>
          </a:p>
        </p:txBody>
      </p:sp>
      <p:pic>
        <p:nvPicPr>
          <p:cNvPr id="5122" name="Picture 2" descr="long straight road with trees on the side">
            <a:extLst>
              <a:ext uri="{FF2B5EF4-FFF2-40B4-BE49-F238E27FC236}">
                <a16:creationId xmlns:a16="http://schemas.microsoft.com/office/drawing/2014/main" id="{872A754E-51D9-A86E-23D8-8C93E8C1F76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69287" y="2048716"/>
            <a:ext cx="11053425" cy="4379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83E58BE-0442-E3AC-C414-F6407D8A3B04}"/>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2070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452078" y="5417182"/>
            <a:ext cx="11288748" cy="980152"/>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Interpersonal skills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are the skills we have when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dealing with other people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You will need these for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relationships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both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personal</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and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professional</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These are skills we use every day, so it is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easy to practice them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regularly.</a:t>
            </a:r>
          </a:p>
        </p:txBody>
      </p:sp>
      <p:sp>
        <p:nvSpPr>
          <p:cNvPr id="11" name="Rectangle: Rounded Corners 33">
            <a:extLst>
              <a:ext uri="{FF2B5EF4-FFF2-40B4-BE49-F238E27FC236}">
                <a16:creationId xmlns:a16="http://schemas.microsoft.com/office/drawing/2014/main" id="{158A3D98-361D-4198-BD68-BB32F2B8892F}"/>
              </a:ext>
            </a:extLst>
          </p:cNvPr>
          <p:cNvSpPr/>
          <p:nvPr/>
        </p:nvSpPr>
        <p:spPr>
          <a:xfrm>
            <a:off x="451172" y="1005334"/>
            <a:ext cx="7901257" cy="1064899"/>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Group discussion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your groups, discuss what you think interpersonal skills are. Share your top one with the class. Then watch the video to find out more.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interpersonal skills?</a:t>
            </a:r>
          </a:p>
        </p:txBody>
      </p:sp>
      <p:sp>
        <p:nvSpPr>
          <p:cNvPr id="9" name="Rectangle: Rounded Corners 33">
            <a:extLst>
              <a:ext uri="{FF2B5EF4-FFF2-40B4-BE49-F238E27FC236}">
                <a16:creationId xmlns:a16="http://schemas.microsoft.com/office/drawing/2014/main" id="{6920B836-A3FE-22CB-B039-30019FA116C3}"/>
              </a:ext>
            </a:extLst>
          </p:cNvPr>
          <p:cNvSpPr/>
          <p:nvPr/>
        </p:nvSpPr>
        <p:spPr>
          <a:xfrm>
            <a:off x="8652681" y="999616"/>
            <a:ext cx="3088145" cy="1064898"/>
          </a:xfrm>
          <a:prstGeom prst="roundRect">
            <a:avLst/>
          </a:prstGeom>
          <a:solidFill>
            <a:srgbClr val="8F711A"/>
          </a:solidFill>
          <a:ln w="28575">
            <a:solidFill>
              <a:srgbClr val="92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Lato" panose="020F0502020204030203" pitchFamily="34" charset="0"/>
                <a:cs typeface="Lato" panose="020F0502020204030203" pitchFamily="34" charset="0"/>
              </a:rPr>
              <a:t>Definition: Interpersonal</a:t>
            </a:r>
          </a:p>
          <a:p>
            <a:pPr algn="ctr"/>
            <a:r>
              <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rPr>
              <a:t>Relationships between people.  </a:t>
            </a:r>
          </a:p>
        </p:txBody>
      </p:sp>
      <p:sp>
        <p:nvSpPr>
          <p:cNvPr id="12" name="TextBox 13">
            <a:extLst>
              <a:ext uri="{FF2B5EF4-FFF2-40B4-BE49-F238E27FC236}">
                <a16:creationId xmlns:a16="http://schemas.microsoft.com/office/drawing/2014/main" id="{EF6C11BF-E4D4-758E-45E9-CED12FDB476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5" name="Picture 4" descr="Two people sitting on a couch looking at a book&#10;&#10;Description automatically generated with low confidence">
            <a:extLst>
              <a:ext uri="{FF2B5EF4-FFF2-40B4-BE49-F238E27FC236}">
                <a16:creationId xmlns:a16="http://schemas.microsoft.com/office/drawing/2014/main" id="{5FB717B0-F357-9157-6D40-69885B1AA6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92706" y="2448273"/>
            <a:ext cx="3507474" cy="2579427"/>
          </a:xfrm>
          <a:prstGeom prst="rect">
            <a:avLst/>
          </a:prstGeom>
          <a:effectLst>
            <a:outerShdw blurRad="50800" dist="38100" dir="2700000" algn="tl" rotWithShape="0">
              <a:prstClr val="black">
                <a:alpha val="40000"/>
              </a:prstClr>
            </a:outerShdw>
          </a:effectLst>
        </p:spPr>
      </p:pic>
      <p:pic>
        <p:nvPicPr>
          <p:cNvPr id="8" name="Picture 7" descr="A picture containing text, person, indoor, people&#10;&#10;Description automatically generated">
            <a:extLst>
              <a:ext uri="{FF2B5EF4-FFF2-40B4-BE49-F238E27FC236}">
                <a16:creationId xmlns:a16="http://schemas.microsoft.com/office/drawing/2014/main" id="{23C820B2-D70B-40E9-96EE-2AAD1FA0B39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33352" y="2448273"/>
            <a:ext cx="3507474" cy="2579427"/>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B29F27A-4565-8C73-A043-904B5143DFDE}"/>
              </a:ext>
            </a:extLst>
          </p:cNvPr>
          <p:cNvPicPr>
            <a:picLocks noChangeAspect="1"/>
          </p:cNvPicPr>
          <p:nvPr/>
        </p:nvPicPr>
        <p:blipFill>
          <a:blip r:embed="rId5"/>
          <a:stretch>
            <a:fillRect/>
          </a:stretch>
        </p:blipFill>
        <p:spPr>
          <a:xfrm>
            <a:off x="9239156" y="239341"/>
            <a:ext cx="2698597" cy="522540"/>
          </a:xfrm>
          <a:prstGeom prst="rect">
            <a:avLst/>
          </a:prstGeom>
        </p:spPr>
      </p:pic>
      <p:pic>
        <p:nvPicPr>
          <p:cNvPr id="7" name="Picture 6">
            <a:hlinkClick r:id="rId6"/>
            <a:extLst>
              <a:ext uri="{FF2B5EF4-FFF2-40B4-BE49-F238E27FC236}">
                <a16:creationId xmlns:a16="http://schemas.microsoft.com/office/drawing/2014/main" id="{19D8DA2D-42C1-7622-0C44-1BB074767CC5}"/>
              </a:ext>
            </a:extLst>
          </p:cNvPr>
          <p:cNvPicPr>
            <a:picLocks noChangeAspect="1"/>
          </p:cNvPicPr>
          <p:nvPr/>
        </p:nvPicPr>
        <p:blipFill rotWithShape="1">
          <a:blip r:embed="rId7"/>
          <a:srcRect l="2535" r="9346"/>
          <a:stretch/>
        </p:blipFill>
        <p:spPr>
          <a:xfrm>
            <a:off x="552060" y="2459715"/>
            <a:ext cx="3507474" cy="2567985"/>
          </a:xfrm>
          <a:prstGeom prst="rect">
            <a:avLst/>
          </a:prstGeom>
        </p:spPr>
      </p:pic>
      <p:sp>
        <p:nvSpPr>
          <p:cNvPr id="10" name="Rectangle: Rounded Corners 33">
            <a:hlinkClick r:id="rId6"/>
            <a:extLst>
              <a:ext uri="{FF2B5EF4-FFF2-40B4-BE49-F238E27FC236}">
                <a16:creationId xmlns:a16="http://schemas.microsoft.com/office/drawing/2014/main" id="{E11B81BB-783C-4E1B-E2AC-6EEE578DDAE2}"/>
              </a:ext>
            </a:extLst>
          </p:cNvPr>
          <p:cNvSpPr/>
          <p:nvPr/>
        </p:nvSpPr>
        <p:spPr>
          <a:xfrm>
            <a:off x="667440" y="2634975"/>
            <a:ext cx="681858" cy="496046"/>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ea typeface="Century Gothic"/>
                <a:cs typeface="Century Gothic"/>
                <a:sym typeface="Century Gothic"/>
              </a:rPr>
              <a:t>0:00-3:12</a:t>
            </a:r>
          </a:p>
        </p:txBody>
      </p:sp>
    </p:spTree>
    <p:extLst>
      <p:ext uri="{BB962C8B-B14F-4D97-AF65-F5344CB8AC3E}">
        <p14:creationId xmlns:p14="http://schemas.microsoft.com/office/powerpoint/2010/main" val="36155524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33">
            <a:extLst>
              <a:ext uri="{FF2B5EF4-FFF2-40B4-BE49-F238E27FC236}">
                <a16:creationId xmlns:a16="http://schemas.microsoft.com/office/drawing/2014/main" id="{9DF2C0BB-FC12-4888-9F9A-0A7360FD94D4}"/>
              </a:ext>
            </a:extLst>
          </p:cNvPr>
          <p:cNvSpPr/>
          <p:nvPr/>
        </p:nvSpPr>
        <p:spPr>
          <a:xfrm>
            <a:off x="451172" y="5441594"/>
            <a:ext cx="5803684" cy="980152"/>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It goes without saying that we feel </a:t>
            </a:r>
            <a:r>
              <a:rPr lang="en-GB" sz="1600" b="1" dirty="0">
                <a:solidFill>
                  <a:schemeClr val="tx1"/>
                </a:solidFill>
                <a:latin typeface="Century Gothic" panose="020B0502020202020204" pitchFamily="34" charset="0"/>
              </a:rPr>
              <a:t>happy </a:t>
            </a:r>
            <a:r>
              <a:rPr lang="en-GB" sz="1600" dirty="0">
                <a:solidFill>
                  <a:schemeClr val="tx1"/>
                </a:solidFill>
                <a:latin typeface="Century Gothic" panose="020B0502020202020204" pitchFamily="34" charset="0"/>
              </a:rPr>
              <a:t>and</a:t>
            </a:r>
            <a:r>
              <a:rPr lang="en-GB" sz="1600" b="1" dirty="0">
                <a:solidFill>
                  <a:schemeClr val="tx1"/>
                </a:solidFill>
                <a:latin typeface="Century Gothic" panose="020B0502020202020204" pitchFamily="34" charset="0"/>
              </a:rPr>
              <a:t> more comfortable </a:t>
            </a:r>
            <a:r>
              <a:rPr lang="en-GB" sz="1600" dirty="0">
                <a:solidFill>
                  <a:schemeClr val="tx1"/>
                </a:solidFill>
                <a:latin typeface="Century Gothic" panose="020B0502020202020204" pitchFamily="34" charset="0"/>
              </a:rPr>
              <a:t>when people </a:t>
            </a:r>
            <a:r>
              <a:rPr lang="en-GB" sz="1600" b="1" dirty="0">
                <a:solidFill>
                  <a:schemeClr val="tx1"/>
                </a:solidFill>
                <a:latin typeface="Century Gothic" panose="020B0502020202020204" pitchFamily="34" charset="0"/>
              </a:rPr>
              <a:t>smile </a:t>
            </a:r>
            <a:r>
              <a:rPr lang="en-GB" sz="1600" dirty="0">
                <a:solidFill>
                  <a:schemeClr val="tx1"/>
                </a:solidFill>
                <a:latin typeface="Century Gothic" panose="020B0502020202020204" pitchFamily="34" charset="0"/>
              </a:rPr>
              <a:t>at us. A </a:t>
            </a:r>
            <a:r>
              <a:rPr lang="en-GB" sz="1600" b="1" dirty="0">
                <a:solidFill>
                  <a:schemeClr val="tx1"/>
                </a:solidFill>
                <a:latin typeface="Century Gothic" panose="020B0502020202020204" pitchFamily="34" charset="0"/>
              </a:rPr>
              <a:t>friendly welcome </a:t>
            </a:r>
            <a:r>
              <a:rPr lang="en-GB" sz="1600" dirty="0">
                <a:solidFill>
                  <a:schemeClr val="tx1"/>
                </a:solidFill>
                <a:latin typeface="Century Gothic" panose="020B0502020202020204" pitchFamily="34" charset="0"/>
              </a:rPr>
              <a:t>also makes us </a:t>
            </a:r>
            <a:r>
              <a:rPr lang="en-GB" sz="1600" b="1" dirty="0">
                <a:solidFill>
                  <a:schemeClr val="tx1"/>
                </a:solidFill>
                <a:latin typeface="Century Gothic" panose="020B0502020202020204" pitchFamily="34" charset="0"/>
              </a:rPr>
              <a:t>more likely to come back</a:t>
            </a:r>
            <a:r>
              <a:rPr lang="en-GB" sz="1600" dirty="0">
                <a:solidFill>
                  <a:schemeClr val="tx1"/>
                </a:solidFill>
                <a:latin typeface="Century Gothic" panose="020B0502020202020204" pitchFamily="34" charset="0"/>
              </a:rPr>
              <a:t>.</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interpersonal skills?</a:t>
            </a:r>
          </a:p>
        </p:txBody>
      </p:sp>
      <p:sp>
        <p:nvSpPr>
          <p:cNvPr id="12" name="Rectangle: Rounded Corners 33">
            <a:extLst>
              <a:ext uri="{FF2B5EF4-FFF2-40B4-BE49-F238E27FC236}">
                <a16:creationId xmlns:a16="http://schemas.microsoft.com/office/drawing/2014/main" id="{7F0EBA97-BEC1-53D8-2487-64FF5546AB85}"/>
              </a:ext>
            </a:extLst>
          </p:cNvPr>
          <p:cNvSpPr/>
          <p:nvPr/>
        </p:nvSpPr>
        <p:spPr>
          <a:xfrm>
            <a:off x="6565370" y="5441593"/>
            <a:ext cx="5175457" cy="980153"/>
          </a:xfrm>
          <a:prstGeom prst="roundRect">
            <a:avLst/>
          </a:prstGeom>
          <a:solidFill>
            <a:srgbClr val="F3B4AF"/>
          </a:solidFill>
          <a:ln w="28575">
            <a:solidFill>
              <a:srgbClr val="8F71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GB" sz="1600" dirty="0">
                <a:solidFill>
                  <a:schemeClr val="tx1"/>
                </a:solidFill>
                <a:latin typeface="Century Gothic" panose="020B0502020202020204" pitchFamily="34" charset="0"/>
              </a:rPr>
              <a:t>Try it out with a friend: change your body language and see how it makes them feel!  </a:t>
            </a:r>
          </a:p>
        </p:txBody>
      </p:sp>
      <p:sp>
        <p:nvSpPr>
          <p:cNvPr id="13" name="TextBox 13">
            <a:extLst>
              <a:ext uri="{FF2B5EF4-FFF2-40B4-BE49-F238E27FC236}">
                <a16:creationId xmlns:a16="http://schemas.microsoft.com/office/drawing/2014/main" id="{2EC88CF5-9ADA-9813-9507-3204AA6056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5" name="Rectangle: Rounded Corners 33">
            <a:extLst>
              <a:ext uri="{FF2B5EF4-FFF2-40B4-BE49-F238E27FC236}">
                <a16:creationId xmlns:a16="http://schemas.microsoft.com/office/drawing/2014/main" id="{D14E74FE-6E2E-2E2A-1E91-EAB59658045B}"/>
              </a:ext>
            </a:extLst>
          </p:cNvPr>
          <p:cNvSpPr/>
          <p:nvPr/>
        </p:nvSpPr>
        <p:spPr>
          <a:xfrm>
            <a:off x="451172" y="4196056"/>
            <a:ext cx="11289655" cy="980152"/>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When you go into anywhere in the hospitality sector, body language is important. In your ideal scenario, </a:t>
            </a:r>
            <a:r>
              <a:rPr lang="en-GB" sz="1600" b="1" dirty="0">
                <a:solidFill>
                  <a:schemeClr val="tx1"/>
                </a:solidFill>
                <a:latin typeface="Century Gothic" panose="020B0502020202020204" pitchFamily="34" charset="0"/>
              </a:rPr>
              <a:t>does the person who greets you at the restaurant maintain eye contact? How do their facial expressions make you feel? What effect does this have on your experience there?</a:t>
            </a:r>
          </a:p>
        </p:txBody>
      </p:sp>
      <p:sp>
        <p:nvSpPr>
          <p:cNvPr id="23" name="Rectangle: Rounded Corners 33">
            <a:extLst>
              <a:ext uri="{FF2B5EF4-FFF2-40B4-BE49-F238E27FC236}">
                <a16:creationId xmlns:a16="http://schemas.microsoft.com/office/drawing/2014/main" id="{FC94CFF4-E68E-1438-8C64-F8175A162A03}"/>
              </a:ext>
            </a:extLst>
          </p:cNvPr>
          <p:cNvSpPr/>
          <p:nvPr/>
        </p:nvSpPr>
        <p:spPr>
          <a:xfrm>
            <a:off x="451172" y="2832285"/>
            <a:ext cx="8146918" cy="1098388"/>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Pair discussion (2-3 mins)</a:t>
            </a:r>
          </a:p>
          <a:p>
            <a:pPr algn="ctr"/>
            <a:r>
              <a:rPr lang="en-GB" sz="1600" dirty="0">
                <a:solidFill>
                  <a:schemeClr val="tx1"/>
                </a:solidFill>
                <a:latin typeface="Century Gothic" panose="020B0502020202020204" pitchFamily="34" charset="0"/>
              </a:rPr>
              <a:t>Let’s think about working in hospitality. For example, when you go to a restaurant, how do you expect the members of staff to behave when you arrive?  </a:t>
            </a:r>
          </a:p>
        </p:txBody>
      </p:sp>
      <p:sp>
        <p:nvSpPr>
          <p:cNvPr id="24" name="Rectangle: Rounded Corners 33">
            <a:extLst>
              <a:ext uri="{FF2B5EF4-FFF2-40B4-BE49-F238E27FC236}">
                <a16:creationId xmlns:a16="http://schemas.microsoft.com/office/drawing/2014/main" id="{C1F12CAB-69E1-C80E-EAE3-21BBCD9CF394}"/>
              </a:ext>
            </a:extLst>
          </p:cNvPr>
          <p:cNvSpPr/>
          <p:nvPr/>
        </p:nvSpPr>
        <p:spPr>
          <a:xfrm>
            <a:off x="8786875" y="2832285"/>
            <a:ext cx="2953952" cy="1098387"/>
          </a:xfrm>
          <a:prstGeom prst="roundRect">
            <a:avLst/>
          </a:prstGeom>
          <a:solidFill>
            <a:srgbClr val="8F711A"/>
          </a:solidFill>
          <a:ln w="28575">
            <a:solidFill>
              <a:srgbClr val="92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Lato" panose="020F0502020204030203" pitchFamily="34" charset="0"/>
                <a:cs typeface="Lato" panose="020F0502020204030203" pitchFamily="34" charset="0"/>
              </a:rPr>
              <a:t>Definition: Hospitality</a:t>
            </a:r>
          </a:p>
          <a:p>
            <a:pPr algn="ctr"/>
            <a:r>
              <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rPr>
              <a:t>Hotels, pubs, restaurants and entertainment sectors.  </a:t>
            </a:r>
          </a:p>
        </p:txBody>
      </p:sp>
      <p:pic>
        <p:nvPicPr>
          <p:cNvPr id="8" name="Picture 7" descr="A picture containing text, table, counter, restaurant&#10;&#10;Description automatically generated">
            <a:extLst>
              <a:ext uri="{FF2B5EF4-FFF2-40B4-BE49-F238E27FC236}">
                <a16:creationId xmlns:a16="http://schemas.microsoft.com/office/drawing/2014/main" id="{01115344-B097-A639-69AE-2B6A5E1679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5251" y="978512"/>
            <a:ext cx="11361496" cy="1588389"/>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25B0314-4B3D-A896-4F48-4CEEEBC45F62}"/>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114610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4459705" y="2428898"/>
            <a:ext cx="7267136" cy="980152"/>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Speaking and listening are other skills</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you can practice every day.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However, it’s worth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remembering</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that some of us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find this more difficult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than others.</a:t>
            </a: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471745" y="3885115"/>
            <a:ext cx="7267136" cy="1202383"/>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Careers can involve working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alone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in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teams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with the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general public</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speaking to thousands of people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once. With a little practice, you will know what you are comfortable with and can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choose a job that works to your strengths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interpersonal skills?</a:t>
            </a:r>
          </a:p>
        </p:txBody>
      </p:sp>
      <p:sp>
        <p:nvSpPr>
          <p:cNvPr id="12" name="Rectangle: Rounded Corners 33">
            <a:extLst>
              <a:ext uri="{FF2B5EF4-FFF2-40B4-BE49-F238E27FC236}">
                <a16:creationId xmlns:a16="http://schemas.microsoft.com/office/drawing/2014/main" id="{2476EC77-353E-D456-429B-90F4B1C91E48}"/>
              </a:ext>
            </a:extLst>
          </p:cNvPr>
          <p:cNvSpPr/>
          <p:nvPr/>
        </p:nvSpPr>
        <p:spPr>
          <a:xfrm>
            <a:off x="471743" y="5426932"/>
            <a:ext cx="7267135" cy="875193"/>
          </a:xfrm>
          <a:prstGeom prst="roundRect">
            <a:avLst/>
          </a:prstGeom>
          <a:solidFill>
            <a:srgbClr val="F3B4AF"/>
          </a:solidFill>
          <a:ln w="28575">
            <a:solidFill>
              <a:srgbClr val="8F71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Consider: what are your strengths? What do you need to work on?</a:t>
            </a:r>
          </a:p>
        </p:txBody>
      </p:sp>
      <p:pic>
        <p:nvPicPr>
          <p:cNvPr id="2" name="Picture 1">
            <a:extLst>
              <a:ext uri="{FF2B5EF4-FFF2-40B4-BE49-F238E27FC236}">
                <a16:creationId xmlns:a16="http://schemas.microsoft.com/office/drawing/2014/main" id="{C95DA983-F9F1-FDAC-F71B-BBC0BD6E35B2}"/>
              </a:ext>
            </a:extLst>
          </p:cNvPr>
          <p:cNvPicPr>
            <a:picLocks noChangeAspect="1"/>
          </p:cNvPicPr>
          <p:nvPr/>
        </p:nvPicPr>
        <p:blipFill>
          <a:blip r:embed="rId3"/>
          <a:stretch>
            <a:fillRect/>
          </a:stretch>
        </p:blipFill>
        <p:spPr>
          <a:xfrm>
            <a:off x="463692" y="993471"/>
            <a:ext cx="3625515" cy="2414593"/>
          </a:xfrm>
          <a:prstGeom prst="rect">
            <a:avLst/>
          </a:prstGeom>
          <a:effectLst>
            <a:outerShdw blurRad="50800" dist="38100" dir="2700000" algn="tl" rotWithShape="0">
              <a:prstClr val="black">
                <a:alpha val="40000"/>
              </a:prstClr>
            </a:outerShdw>
          </a:effectLst>
        </p:spPr>
      </p:pic>
      <p:sp>
        <p:nvSpPr>
          <p:cNvPr id="13" name="TextBox 13">
            <a:extLst>
              <a:ext uri="{FF2B5EF4-FFF2-40B4-BE49-F238E27FC236}">
                <a16:creationId xmlns:a16="http://schemas.microsoft.com/office/drawing/2014/main" id="{B00D04FE-FF30-2B4C-9E80-C03010A4992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5" name="Rectangle: Rounded Corners 33">
            <a:extLst>
              <a:ext uri="{FF2B5EF4-FFF2-40B4-BE49-F238E27FC236}">
                <a16:creationId xmlns:a16="http://schemas.microsoft.com/office/drawing/2014/main" id="{000BC4BF-84F5-E0E8-1196-21F3381C68E4}"/>
              </a:ext>
            </a:extLst>
          </p:cNvPr>
          <p:cNvSpPr/>
          <p:nvPr/>
        </p:nvSpPr>
        <p:spPr>
          <a:xfrm>
            <a:off x="4459822" y="993471"/>
            <a:ext cx="7268486" cy="1064899"/>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discussion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Talk to a partner: how good are your speaking and listening skills? If you could rank them out of 10, what would you give them and why?</a:t>
            </a:r>
          </a:p>
        </p:txBody>
      </p:sp>
      <p:pic>
        <p:nvPicPr>
          <p:cNvPr id="4" name="Picture 3" descr="A person sitting at a table with a computer and pencils&#10;&#10;Description automatically generated with low confidence">
            <a:extLst>
              <a:ext uri="{FF2B5EF4-FFF2-40B4-BE49-F238E27FC236}">
                <a16:creationId xmlns:a16="http://schemas.microsoft.com/office/drawing/2014/main" id="{9A9090CA-18C2-72DB-3CE4-6312906302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01326" y="3885115"/>
            <a:ext cx="3625515" cy="241701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07B8F102-269D-8ACC-18FE-32249CDAB0DF}"/>
              </a:ext>
            </a:extLst>
          </p:cNvPr>
          <p:cNvPicPr>
            <a:picLocks noChangeAspect="1"/>
          </p:cNvPicPr>
          <p:nvPr/>
        </p:nvPicPr>
        <p:blipFill>
          <a:blip r:embed="rId5"/>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282420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3">
            <a:extLst>
              <a:ext uri="{FF2B5EF4-FFF2-40B4-BE49-F238E27FC236}">
                <a16:creationId xmlns:a16="http://schemas.microsoft.com/office/drawing/2014/main" id="{E8292A7B-F510-4243-918B-78E4BE4725C4}"/>
              </a:ext>
            </a:extLst>
          </p:cNvPr>
          <p:cNvSpPr/>
          <p:nvPr/>
        </p:nvSpPr>
        <p:spPr>
          <a:xfrm>
            <a:off x="8217484" y="4801066"/>
            <a:ext cx="3523340" cy="1592808"/>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Empathy</a:t>
            </a:r>
            <a:r>
              <a:rPr lang="en-GB" sz="1600" dirty="0">
                <a:solidFill>
                  <a:schemeClr val="tx1"/>
                </a:solidFill>
                <a:latin typeface="Century Gothic" panose="020B0502020202020204" pitchFamily="34" charset="0"/>
                <a:ea typeface="Century Gothic"/>
                <a:cs typeface="Century Gothic"/>
                <a:sym typeface="Century Gothic"/>
              </a:rPr>
              <a:t>:</a:t>
            </a:r>
          </a:p>
          <a:p>
            <a:pPr algn="ctr"/>
            <a:r>
              <a:rPr lang="en-GB" sz="1600" dirty="0">
                <a:solidFill>
                  <a:schemeClr val="tx1"/>
                </a:solidFill>
                <a:latin typeface="Century Gothic" panose="020B0502020202020204" pitchFamily="34" charset="0"/>
                <a:ea typeface="Century Gothic"/>
                <a:cs typeface="Century Gothic"/>
                <a:sym typeface="Century Gothic"/>
              </a:rPr>
              <a:t>Understanding</a:t>
            </a:r>
            <a:r>
              <a:rPr lang="en-GB" sz="1600" b="1" dirty="0">
                <a:solidFill>
                  <a:schemeClr val="tx1"/>
                </a:solidFill>
                <a:latin typeface="Century Gothic" panose="020B0502020202020204" pitchFamily="34" charset="0"/>
                <a:ea typeface="Century Gothic"/>
                <a:cs typeface="Century Gothic"/>
                <a:sym typeface="Century Gothic"/>
              </a:rPr>
              <a:t> how others feel </a:t>
            </a:r>
            <a:r>
              <a:rPr lang="en-GB" sz="1600" dirty="0">
                <a:solidFill>
                  <a:schemeClr val="tx1"/>
                </a:solidFill>
                <a:latin typeface="Century Gothic" panose="020B0502020202020204" pitchFamily="34" charset="0"/>
                <a:ea typeface="Century Gothic"/>
                <a:cs typeface="Century Gothic"/>
                <a:sym typeface="Century Gothic"/>
              </a:rPr>
              <a:t>about issues is important for good </a:t>
            </a:r>
            <a:r>
              <a:rPr lang="en-GB" sz="1600" b="1" dirty="0">
                <a:solidFill>
                  <a:schemeClr val="tx1"/>
                </a:solidFill>
                <a:latin typeface="Century Gothic" panose="020B0502020202020204" pitchFamily="34" charset="0"/>
                <a:ea typeface="Century Gothic"/>
                <a:cs typeface="Century Gothic"/>
                <a:sym typeface="Century Gothic"/>
              </a:rPr>
              <a:t>leadership</a:t>
            </a:r>
            <a:r>
              <a:rPr lang="en-GB" sz="1600" dirty="0">
                <a:solidFill>
                  <a:schemeClr val="tx1"/>
                </a:solidFill>
                <a:latin typeface="Century Gothic" panose="020B0502020202020204" pitchFamily="34" charset="0"/>
                <a:ea typeface="Century Gothic"/>
                <a:cs typeface="Century Gothic"/>
                <a:sym typeface="Century Gothic"/>
              </a:rPr>
              <a:t>, </a:t>
            </a:r>
            <a:r>
              <a:rPr lang="en-GB" sz="1600" b="1" dirty="0">
                <a:solidFill>
                  <a:schemeClr val="tx1"/>
                </a:solidFill>
                <a:latin typeface="Century Gothic" panose="020B0502020202020204" pitchFamily="34" charset="0"/>
                <a:ea typeface="Century Gothic"/>
                <a:cs typeface="Century Gothic"/>
                <a:sym typeface="Century Gothic"/>
              </a:rPr>
              <a:t>communication</a:t>
            </a:r>
            <a:r>
              <a:rPr lang="en-GB" sz="1600" dirty="0">
                <a:solidFill>
                  <a:schemeClr val="tx1"/>
                </a:solidFill>
                <a:latin typeface="Century Gothic" panose="020B0502020202020204" pitchFamily="34" charset="0"/>
                <a:ea typeface="Century Gothic"/>
                <a:cs typeface="Century Gothic"/>
                <a:sym typeface="Century Gothic"/>
              </a:rPr>
              <a:t> &amp; </a:t>
            </a:r>
            <a:r>
              <a:rPr lang="en-GB" sz="1600" b="1" dirty="0">
                <a:solidFill>
                  <a:schemeClr val="tx1"/>
                </a:solidFill>
                <a:latin typeface="Century Gothic" panose="020B0502020202020204" pitchFamily="34" charset="0"/>
                <a:ea typeface="Century Gothic"/>
                <a:cs typeface="Century Gothic"/>
                <a:sym typeface="Century Gothic"/>
              </a:rPr>
              <a:t>relationships</a:t>
            </a:r>
            <a:r>
              <a:rPr lang="en-GB" sz="1600" dirty="0">
                <a:solidFill>
                  <a:schemeClr val="tx1"/>
                </a:solidFill>
                <a:latin typeface="Century Gothic" panose="020B0502020202020204" pitchFamily="34" charset="0"/>
                <a:ea typeface="Century Gothic"/>
                <a:cs typeface="Century Gothic"/>
                <a:sym typeface="Century Gothic"/>
              </a:rPr>
              <a:t>.   </a:t>
            </a:r>
          </a:p>
        </p:txBody>
      </p:sp>
      <p:sp>
        <p:nvSpPr>
          <p:cNvPr id="6" name="Rectangle: Rounded Corners 33">
            <a:extLst>
              <a:ext uri="{FF2B5EF4-FFF2-40B4-BE49-F238E27FC236}">
                <a16:creationId xmlns:a16="http://schemas.microsoft.com/office/drawing/2014/main" id="{39816C9E-2E58-4069-A24C-F28F361729B3}"/>
              </a:ext>
            </a:extLst>
          </p:cNvPr>
          <p:cNvSpPr/>
          <p:nvPr/>
        </p:nvSpPr>
        <p:spPr>
          <a:xfrm>
            <a:off x="463691" y="4801066"/>
            <a:ext cx="3523341" cy="1592808"/>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Respect</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Showing respect for others in our everyday lives is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key to building good relationships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same is true in the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workplace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4340588" y="4801066"/>
            <a:ext cx="3523340" cy="1592808"/>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Manners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It is also important to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show good manners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the people around us, whether they are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old friends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new acquaintances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
        <p:nvSpPr>
          <p:cNvPr id="11" name="Rectangle: Rounded Corners 33">
            <a:extLst>
              <a:ext uri="{FF2B5EF4-FFF2-40B4-BE49-F238E27FC236}">
                <a16:creationId xmlns:a16="http://schemas.microsoft.com/office/drawing/2014/main" id="{158A3D98-361D-4198-BD68-BB32F2B8892F}"/>
              </a:ext>
            </a:extLst>
          </p:cNvPr>
          <p:cNvSpPr/>
          <p:nvPr/>
        </p:nvSpPr>
        <p:spPr>
          <a:xfrm>
            <a:off x="463692" y="1001889"/>
            <a:ext cx="11277134" cy="901773"/>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discussion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Can you think of any other everyday skills that will be important in the workplace? Click for some ideas.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interpersonal skills?</a:t>
            </a:r>
          </a:p>
        </p:txBody>
      </p:sp>
      <p:pic>
        <p:nvPicPr>
          <p:cNvPr id="2" name="Picture 1">
            <a:extLst>
              <a:ext uri="{FF2B5EF4-FFF2-40B4-BE49-F238E27FC236}">
                <a16:creationId xmlns:a16="http://schemas.microsoft.com/office/drawing/2014/main" id="{A3DFA2C6-9873-C287-0FF2-8A8BD03174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17484" y="2232434"/>
            <a:ext cx="3523341" cy="223985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DBA0DBB-FD1B-0C51-9F5B-F44D62CF236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691" y="2232435"/>
            <a:ext cx="3523341" cy="223873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12C8582-FBC2-9EBF-4228-1487DDC71105}"/>
              </a:ext>
            </a:extLst>
          </p:cNvPr>
          <p:cNvPicPr>
            <a:picLocks noChangeAspect="1"/>
          </p:cNvPicPr>
          <p:nvPr/>
        </p:nvPicPr>
        <p:blipFill>
          <a:blip r:embed="rId5"/>
          <a:stretch>
            <a:fillRect/>
          </a:stretch>
        </p:blipFill>
        <p:spPr>
          <a:xfrm>
            <a:off x="4340588" y="2232434"/>
            <a:ext cx="3523340" cy="2238735"/>
          </a:xfrm>
          <a:prstGeom prst="rect">
            <a:avLst/>
          </a:prstGeom>
          <a:effectLst>
            <a:outerShdw blurRad="50800" dist="38100" dir="2700000" algn="tl" rotWithShape="0">
              <a:prstClr val="black">
                <a:alpha val="40000"/>
              </a:prstClr>
            </a:outerShdw>
          </a:effectLst>
        </p:spPr>
      </p:pic>
      <p:sp>
        <p:nvSpPr>
          <p:cNvPr id="13" name="TextBox 13">
            <a:extLst>
              <a:ext uri="{FF2B5EF4-FFF2-40B4-BE49-F238E27FC236}">
                <a16:creationId xmlns:a16="http://schemas.microsoft.com/office/drawing/2014/main" id="{686A51C5-8052-E8BC-6AF3-DBB1B3820D9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7" name="Picture 6">
            <a:extLst>
              <a:ext uri="{FF2B5EF4-FFF2-40B4-BE49-F238E27FC236}">
                <a16:creationId xmlns:a16="http://schemas.microsoft.com/office/drawing/2014/main" id="{CFB21135-A0BC-A4ED-4869-EFC8F967F016}"/>
              </a:ext>
            </a:extLst>
          </p:cNvPr>
          <p:cNvPicPr>
            <a:picLocks noChangeAspect="1"/>
          </p:cNvPicPr>
          <p:nvPr/>
        </p:nvPicPr>
        <p:blipFill>
          <a:blip r:embed="rId6"/>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278415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463692" y="1004729"/>
            <a:ext cx="6482540" cy="980152"/>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There are also some more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basic things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that are linked to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making a good impression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when it comes to your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professional life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interpersonal skills?</a:t>
            </a:r>
          </a:p>
        </p:txBody>
      </p:sp>
      <p:sp>
        <p:nvSpPr>
          <p:cNvPr id="9" name="Rectangle: Rounded Corners 33">
            <a:extLst>
              <a:ext uri="{FF2B5EF4-FFF2-40B4-BE49-F238E27FC236}">
                <a16:creationId xmlns:a16="http://schemas.microsoft.com/office/drawing/2014/main" id="{A6E34186-A7DA-FFD7-70E4-E5C5C5927725}"/>
              </a:ext>
            </a:extLst>
          </p:cNvPr>
          <p:cNvSpPr/>
          <p:nvPr/>
        </p:nvSpPr>
        <p:spPr>
          <a:xfrm>
            <a:off x="7267074" y="998517"/>
            <a:ext cx="4461234" cy="980152"/>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These include things like </a:t>
            </a:r>
            <a:r>
              <a:rPr lang="en-GB" sz="1600" b="1" dirty="0">
                <a:solidFill>
                  <a:schemeClr val="tx1"/>
                </a:solidFill>
                <a:latin typeface="Century Gothic" panose="020B0502020202020204" pitchFamily="34" charset="0"/>
              </a:rPr>
              <a:t>personal hygiene</a:t>
            </a:r>
            <a:r>
              <a:rPr lang="en-GB" sz="1600"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 appearance </a:t>
            </a:r>
            <a:r>
              <a:rPr lang="en-GB" sz="1600" dirty="0">
                <a:solidFill>
                  <a:schemeClr val="tx1"/>
                </a:solidFill>
                <a:latin typeface="Century Gothic" panose="020B0502020202020204" pitchFamily="34" charset="0"/>
              </a:rPr>
              <a:t>and</a:t>
            </a:r>
            <a:r>
              <a:rPr lang="en-GB" sz="1600" b="1" dirty="0">
                <a:solidFill>
                  <a:schemeClr val="tx1"/>
                </a:solidFill>
                <a:latin typeface="Century Gothic" panose="020B0502020202020204" pitchFamily="34" charset="0"/>
              </a:rPr>
              <a:t> timekeeping</a:t>
            </a:r>
            <a:r>
              <a:rPr lang="en-GB" sz="1600"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  </a:t>
            </a:r>
          </a:p>
        </p:txBody>
      </p:sp>
      <p:sp>
        <p:nvSpPr>
          <p:cNvPr id="13" name="TextBox 13">
            <a:extLst>
              <a:ext uri="{FF2B5EF4-FFF2-40B4-BE49-F238E27FC236}">
                <a16:creationId xmlns:a16="http://schemas.microsoft.com/office/drawing/2014/main" id="{DB3105DA-DB43-7C08-3AE3-533631D1F9F6}"/>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 name="Picture 1">
            <a:extLst>
              <a:ext uri="{FF2B5EF4-FFF2-40B4-BE49-F238E27FC236}">
                <a16:creationId xmlns:a16="http://schemas.microsoft.com/office/drawing/2014/main" id="{586CFD38-6D83-37F5-68CA-FF2911310F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3146" y="2252461"/>
            <a:ext cx="1982952" cy="2974428"/>
          </a:xfrm>
          <a:prstGeom prst="rect">
            <a:avLst/>
          </a:prstGeom>
          <a:effectLst>
            <a:outerShdw blurRad="50800" dist="38100" dir="2700000" algn="tl" rotWithShape="0">
              <a:prstClr val="black">
                <a:alpha val="40000"/>
              </a:prstClr>
            </a:outerShdw>
          </a:effectLst>
        </p:spPr>
      </p:pic>
      <p:pic>
        <p:nvPicPr>
          <p:cNvPr id="1026" name="Picture 2" descr="woman in white tank top smiling">
            <a:extLst>
              <a:ext uri="{FF2B5EF4-FFF2-40B4-BE49-F238E27FC236}">
                <a16:creationId xmlns:a16="http://schemas.microsoft.com/office/drawing/2014/main" id="{3D87B77E-5916-D433-D700-4BA332B400E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3692" y="2246248"/>
            <a:ext cx="1982952" cy="2974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BF25A7-4D96-CE14-8F5A-FEF656317B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45355" y="2246248"/>
            <a:ext cx="1982952" cy="2974428"/>
          </a:xfrm>
          <a:prstGeom prst="rect">
            <a:avLst/>
          </a:prstGeom>
          <a:effectLst>
            <a:outerShdw blurRad="50800" dist="38100" dir="2700000" algn="tl" rotWithShape="0">
              <a:prstClr val="black">
                <a:alpha val="40000"/>
              </a:prstClr>
            </a:outerShdw>
          </a:effectLst>
        </p:spPr>
      </p:pic>
      <p:sp>
        <p:nvSpPr>
          <p:cNvPr id="15" name="Rectangle: Rounded Corners 33">
            <a:extLst>
              <a:ext uri="{FF2B5EF4-FFF2-40B4-BE49-F238E27FC236}">
                <a16:creationId xmlns:a16="http://schemas.microsoft.com/office/drawing/2014/main" id="{541BE923-2DE6-0D5C-6F23-D1796E7735DE}"/>
              </a:ext>
            </a:extLst>
          </p:cNvPr>
          <p:cNvSpPr/>
          <p:nvPr/>
        </p:nvSpPr>
        <p:spPr>
          <a:xfrm>
            <a:off x="457164" y="5494469"/>
            <a:ext cx="11271143" cy="872557"/>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Being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clean</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with tidy hair, teeth brushed and smart clothes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are expected in most workplaces.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Some places of work also have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policies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on</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appearance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or a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uniform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wear.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pic>
        <p:nvPicPr>
          <p:cNvPr id="6146" name="Picture 2" descr="brown and gray brush">
            <a:extLst>
              <a:ext uri="{FF2B5EF4-FFF2-40B4-BE49-F238E27FC236}">
                <a16:creationId xmlns:a16="http://schemas.microsoft.com/office/drawing/2014/main" id="{353AF5CB-E66F-A52E-6B05-75B3BBD2910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83419" y="2246248"/>
            <a:ext cx="1982952" cy="2974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white clothes hangers hanging on rack">
            <a:extLst>
              <a:ext uri="{FF2B5EF4-FFF2-40B4-BE49-F238E27FC236}">
                <a16:creationId xmlns:a16="http://schemas.microsoft.com/office/drawing/2014/main" id="{85F09FF3-B4C9-CD54-6812-1B01FCFE770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22873" y="2246248"/>
            <a:ext cx="1985706" cy="2974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109A86-9577-7513-BA0F-49B9B715CBBF}"/>
              </a:ext>
            </a:extLst>
          </p:cNvPr>
          <p:cNvPicPr>
            <a:picLocks noChangeAspect="1"/>
          </p:cNvPicPr>
          <p:nvPr/>
        </p:nvPicPr>
        <p:blipFill>
          <a:blip r:embed="rId8"/>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3322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7" name="Shape 114">
            <a:extLst>
              <a:ext uri="{FF2B5EF4-FFF2-40B4-BE49-F238E27FC236}">
                <a16:creationId xmlns:a16="http://schemas.microsoft.com/office/drawing/2014/main" id="{ADA9CF43-9135-A740-5030-49A9CCEA416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Final reflection…</a:t>
            </a:r>
          </a:p>
        </p:txBody>
      </p:sp>
      <p:sp>
        <p:nvSpPr>
          <p:cNvPr id="28" name="Pentagon 20">
            <a:extLst>
              <a:ext uri="{FF2B5EF4-FFF2-40B4-BE49-F238E27FC236}">
                <a16:creationId xmlns:a16="http://schemas.microsoft.com/office/drawing/2014/main" id="{0660FB1B-6F97-BE71-8B45-2B5D6FE61555}"/>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5" name="Rectangle: Rounded Corners 33">
            <a:extLst>
              <a:ext uri="{FF2B5EF4-FFF2-40B4-BE49-F238E27FC236}">
                <a16:creationId xmlns:a16="http://schemas.microsoft.com/office/drawing/2014/main" id="{F31DF475-DD19-070D-0C79-172EFD6C47AB}"/>
              </a:ext>
            </a:extLst>
          </p:cNvPr>
          <p:cNvSpPr/>
          <p:nvPr/>
        </p:nvSpPr>
        <p:spPr>
          <a:xfrm>
            <a:off x="463692" y="1004729"/>
            <a:ext cx="5484932" cy="980152"/>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world of work needs a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diverse cross-section of people to make successful businesses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Most careers involve working with other people or teams.   </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6" name="Rectangle: Rounded Corners 33">
            <a:extLst>
              <a:ext uri="{FF2B5EF4-FFF2-40B4-BE49-F238E27FC236}">
                <a16:creationId xmlns:a16="http://schemas.microsoft.com/office/drawing/2014/main" id="{577BD878-26A6-77AE-D1DA-9833CDAA2F39}"/>
              </a:ext>
            </a:extLst>
          </p:cNvPr>
          <p:cNvSpPr/>
          <p:nvPr/>
        </p:nvSpPr>
        <p:spPr>
          <a:xfrm>
            <a:off x="6243376" y="998517"/>
            <a:ext cx="5484932" cy="980152"/>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Practising and improving your skills,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such as communication, are important not only for an interview but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for a successful career.  </a:t>
            </a:r>
            <a:endParaRPr lang="en-GB" sz="1600" b="1" dirty="0">
              <a:solidFill>
                <a:schemeClr val="tx1"/>
              </a:solidFill>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id="{4F78E376-9539-6515-B6B1-7613EA648E51}"/>
              </a:ext>
            </a:extLst>
          </p:cNvPr>
          <p:cNvSpPr/>
          <p:nvPr/>
        </p:nvSpPr>
        <p:spPr>
          <a:xfrm>
            <a:off x="1977039" y="5379945"/>
            <a:ext cx="2088000" cy="745595"/>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Wait your turn to speak?</a:t>
            </a:r>
          </a:p>
        </p:txBody>
      </p:sp>
      <p:sp>
        <p:nvSpPr>
          <p:cNvPr id="19" name="Rectangle: Rounded Corners 18">
            <a:extLst>
              <a:ext uri="{FF2B5EF4-FFF2-40B4-BE49-F238E27FC236}">
                <a16:creationId xmlns:a16="http://schemas.microsoft.com/office/drawing/2014/main" id="{0C6B6347-9D0E-D20E-E801-A59CC49BD07C}"/>
              </a:ext>
            </a:extLst>
          </p:cNvPr>
          <p:cNvSpPr/>
          <p:nvPr/>
        </p:nvSpPr>
        <p:spPr>
          <a:xfrm>
            <a:off x="396596" y="3656381"/>
            <a:ext cx="2088000" cy="745595"/>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Value and respect the speaker?</a:t>
            </a:r>
          </a:p>
        </p:txBody>
      </p:sp>
      <p:sp>
        <p:nvSpPr>
          <p:cNvPr id="20" name="Rectangle: Rounded Corners 19">
            <a:extLst>
              <a:ext uri="{FF2B5EF4-FFF2-40B4-BE49-F238E27FC236}">
                <a16:creationId xmlns:a16="http://schemas.microsoft.com/office/drawing/2014/main" id="{955FD648-B556-5227-F781-3ED55A2C0D46}"/>
              </a:ext>
            </a:extLst>
          </p:cNvPr>
          <p:cNvSpPr/>
          <p:nvPr/>
        </p:nvSpPr>
        <p:spPr>
          <a:xfrm>
            <a:off x="4222806" y="3656381"/>
            <a:ext cx="2088000" cy="745595"/>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Look at the person speaking?</a:t>
            </a:r>
          </a:p>
        </p:txBody>
      </p:sp>
      <p:sp>
        <p:nvSpPr>
          <p:cNvPr id="21" name="Rectangle: Rounded Corners 20">
            <a:extLst>
              <a:ext uri="{FF2B5EF4-FFF2-40B4-BE49-F238E27FC236}">
                <a16:creationId xmlns:a16="http://schemas.microsoft.com/office/drawing/2014/main" id="{B6F0CDC7-828F-4E9E-C84C-D4F374CA22A8}"/>
              </a:ext>
            </a:extLst>
          </p:cNvPr>
          <p:cNvSpPr/>
          <p:nvPr/>
        </p:nvSpPr>
        <p:spPr>
          <a:xfrm>
            <a:off x="5808674" y="5379945"/>
            <a:ext cx="2088000" cy="745595"/>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what is being said?</a:t>
            </a:r>
          </a:p>
        </p:txBody>
      </p:sp>
      <p:sp>
        <p:nvSpPr>
          <p:cNvPr id="23" name="Rectangle: Rounded Corners 22">
            <a:extLst>
              <a:ext uri="{FF2B5EF4-FFF2-40B4-BE49-F238E27FC236}">
                <a16:creationId xmlns:a16="http://schemas.microsoft.com/office/drawing/2014/main" id="{160C723B-FC7A-5138-46AF-C16B23F06FE1}"/>
              </a:ext>
            </a:extLst>
          </p:cNvPr>
          <p:cNvSpPr/>
          <p:nvPr/>
        </p:nvSpPr>
        <p:spPr>
          <a:xfrm>
            <a:off x="9640308" y="5379945"/>
            <a:ext cx="2088000" cy="745595"/>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Listen to all of the information?</a:t>
            </a:r>
          </a:p>
        </p:txBody>
      </p:sp>
      <p:sp>
        <p:nvSpPr>
          <p:cNvPr id="24" name="Rectangle: Rounded Corners 23">
            <a:extLst>
              <a:ext uri="{FF2B5EF4-FFF2-40B4-BE49-F238E27FC236}">
                <a16:creationId xmlns:a16="http://schemas.microsoft.com/office/drawing/2014/main" id="{0EEFA709-0C29-8625-1C9C-9F704DA2904F}"/>
              </a:ext>
            </a:extLst>
          </p:cNvPr>
          <p:cNvSpPr/>
          <p:nvPr/>
        </p:nvSpPr>
        <p:spPr>
          <a:xfrm>
            <a:off x="8049015" y="3656381"/>
            <a:ext cx="2088000" cy="745595"/>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Ask thoughtful questions?</a:t>
            </a:r>
          </a:p>
        </p:txBody>
      </p:sp>
      <p:pic>
        <p:nvPicPr>
          <p:cNvPr id="25" name="Picture 2" descr="black and orange traffic light">
            <a:extLst>
              <a:ext uri="{FF2B5EF4-FFF2-40B4-BE49-F238E27FC236}">
                <a16:creationId xmlns:a16="http://schemas.microsoft.com/office/drawing/2014/main" id="{4C200617-5E4A-8E62-0A2A-4557A506A68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96595" y="5044117"/>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6" descr="close-up photography of human eye">
            <a:extLst>
              <a:ext uri="{FF2B5EF4-FFF2-40B4-BE49-F238E27FC236}">
                <a16:creationId xmlns:a16="http://schemas.microsoft.com/office/drawing/2014/main" id="{C33A5AE4-718B-FB92-7320-B21B88004CA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71285" y="3320552"/>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8" descr="woman in black tank top">
            <a:extLst>
              <a:ext uri="{FF2B5EF4-FFF2-40B4-BE49-F238E27FC236}">
                <a16:creationId xmlns:a16="http://schemas.microsoft.com/office/drawing/2014/main" id="{101E207B-C085-72D8-1BE0-21A0651420F7}"/>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293518" y="3320553"/>
            <a:ext cx="1417252"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10" descr="photo of bulb artwork">
            <a:extLst>
              <a:ext uri="{FF2B5EF4-FFF2-40B4-BE49-F238E27FC236}">
                <a16:creationId xmlns:a16="http://schemas.microsoft.com/office/drawing/2014/main" id="{985203FE-115B-3FE4-1BB5-CD4E27264F8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53"/>
          <a:stretch/>
        </p:blipFill>
        <p:spPr bwMode="auto">
          <a:xfrm>
            <a:off x="4222806" y="5044116"/>
            <a:ext cx="1417251" cy="14172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4" descr="white and brown rabbit looking at camera">
            <a:extLst>
              <a:ext uri="{FF2B5EF4-FFF2-40B4-BE49-F238E27FC236}">
                <a16:creationId xmlns:a16="http://schemas.microsoft.com/office/drawing/2014/main" id="{89DF8C1F-65D6-6461-9CF1-EFA8323F097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049015" y="5044116"/>
            <a:ext cx="1433785" cy="14172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boy in black hoodie sitting on chair">
            <a:extLst>
              <a:ext uri="{FF2B5EF4-FFF2-40B4-BE49-F238E27FC236}">
                <a16:creationId xmlns:a16="http://schemas.microsoft.com/office/drawing/2014/main" id="{BF1E255C-77DC-6D1B-4BF4-15040EAB530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324"/>
          <a:stretch/>
        </p:blipFill>
        <p:spPr bwMode="auto">
          <a:xfrm>
            <a:off x="2634225" y="3320552"/>
            <a:ext cx="1433785" cy="14172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E1BA2817-B229-F0B5-0A0B-8B534B861D77}"/>
              </a:ext>
            </a:extLst>
          </p:cNvPr>
          <p:cNvSpPr/>
          <p:nvPr/>
        </p:nvSpPr>
        <p:spPr>
          <a:xfrm>
            <a:off x="463693" y="2154912"/>
            <a:ext cx="11264616" cy="980152"/>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Reflection</a:t>
            </a:r>
          </a:p>
          <a:p>
            <a:pPr algn="ctr"/>
            <a:r>
              <a:rPr lang="en-GB" sz="1600" dirty="0">
                <a:solidFill>
                  <a:schemeClr val="tx1"/>
                </a:solidFill>
                <a:latin typeface="Century Gothic" panose="020B0502020202020204" pitchFamily="34" charset="0"/>
              </a:rPr>
              <a:t>How are your communication skills? Do you always make sure to do the things below?</a:t>
            </a:r>
          </a:p>
        </p:txBody>
      </p:sp>
      <p:pic>
        <p:nvPicPr>
          <p:cNvPr id="2" name="Picture 1">
            <a:extLst>
              <a:ext uri="{FF2B5EF4-FFF2-40B4-BE49-F238E27FC236}">
                <a16:creationId xmlns:a16="http://schemas.microsoft.com/office/drawing/2014/main" id="{3FDCC54B-3097-0118-174C-A1320CDB6699}"/>
              </a:ext>
            </a:extLst>
          </p:cNvPr>
          <p:cNvPicPr>
            <a:picLocks noChangeAspect="1"/>
          </p:cNvPicPr>
          <p:nvPr/>
        </p:nvPicPr>
        <p:blipFill>
          <a:blip r:embed="rId9"/>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15241141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4"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780D27-2326-48D6-8DD6-2616ABE116A0}"/>
              </a:ext>
            </a:extLst>
          </p:cNvPr>
          <p:cNvSpPr txBox="1"/>
          <p:nvPr/>
        </p:nvSpPr>
        <p:spPr>
          <a:xfrm>
            <a:off x="1534509" y="1626384"/>
            <a:ext cx="9878829" cy="615553"/>
          </a:xfrm>
          <a:prstGeom prst="rect">
            <a:avLst/>
          </a:prstGeom>
          <a:noFill/>
        </p:spPr>
        <p:txBody>
          <a:bodyPr wrap="square" rtlCol="0" anchor="ctr">
            <a:spAutoFit/>
          </a:bodyPr>
          <a:lstStyle/>
          <a:p>
            <a:r>
              <a:rPr lang="en-GB" sz="1600" dirty="0">
                <a:latin typeface="Century Gothic" panose="020B0502020202020204" pitchFamily="34" charset="0"/>
              </a:rPr>
              <a:t>Researching how recruitment and selection processes work and what they need to do to succeed in them</a:t>
            </a:r>
            <a:r>
              <a:rPr lang="en-GB" dirty="0">
                <a:latin typeface="Century Gothic" panose="020B0502020202020204" pitchFamily="34" charset="0"/>
              </a:rPr>
              <a:t>.</a:t>
            </a:r>
          </a:p>
        </p:txBody>
      </p:sp>
      <p:sp>
        <p:nvSpPr>
          <p:cNvPr id="7" name="TextBox 6">
            <a:extLst>
              <a:ext uri="{FF2B5EF4-FFF2-40B4-BE49-F238E27FC236}">
                <a16:creationId xmlns:a16="http://schemas.microsoft.com/office/drawing/2014/main" id="{BE2008CF-7C83-484E-B685-355710ADD8DD}"/>
              </a:ext>
            </a:extLst>
          </p:cNvPr>
          <p:cNvSpPr txBox="1"/>
          <p:nvPr/>
        </p:nvSpPr>
        <p:spPr>
          <a:xfrm>
            <a:off x="1534509" y="2451616"/>
            <a:ext cx="9878829" cy="369332"/>
          </a:xfrm>
          <a:prstGeom prst="rect">
            <a:avLst/>
          </a:prstGeom>
          <a:noFill/>
        </p:spPr>
        <p:txBody>
          <a:bodyPr wrap="square" rtlCol="0" anchor="ctr">
            <a:spAutoFit/>
          </a:bodyPr>
          <a:lstStyle/>
          <a:p>
            <a:r>
              <a:rPr lang="en-GB" sz="1600" dirty="0">
                <a:latin typeface="Century Gothic" panose="020B0502020202020204" pitchFamily="34" charset="0"/>
              </a:rPr>
              <a:t>Thinking about how they deal with and learn from challenges and setbacks</a:t>
            </a:r>
            <a:r>
              <a:rPr lang="en-GB" dirty="0">
                <a:latin typeface="Century Gothic" panose="020B0502020202020204" pitchFamily="34" charset="0"/>
              </a:rPr>
              <a:t>.</a:t>
            </a:r>
          </a:p>
        </p:txBody>
      </p:sp>
      <p:sp>
        <p:nvSpPr>
          <p:cNvPr id="10" name="TextBox 9">
            <a:extLst>
              <a:ext uri="{FF2B5EF4-FFF2-40B4-BE49-F238E27FC236}">
                <a16:creationId xmlns:a16="http://schemas.microsoft.com/office/drawing/2014/main" id="{347BDC9F-F281-457A-B293-8FDF971F65D7}"/>
              </a:ext>
            </a:extLst>
          </p:cNvPr>
          <p:cNvSpPr txBox="1"/>
          <p:nvPr/>
        </p:nvSpPr>
        <p:spPr>
          <a:xfrm>
            <a:off x="1534509" y="3194728"/>
            <a:ext cx="9878829" cy="369332"/>
          </a:xfrm>
          <a:prstGeom prst="rect">
            <a:avLst/>
          </a:prstGeom>
          <a:noFill/>
        </p:spPr>
        <p:txBody>
          <a:bodyPr wrap="square" rtlCol="0" anchor="ctr">
            <a:spAutoFit/>
          </a:bodyPr>
          <a:lstStyle/>
          <a:p>
            <a:r>
              <a:rPr lang="en-GB" sz="1600" dirty="0">
                <a:latin typeface="Century Gothic" panose="020B0502020202020204" pitchFamily="34" charset="0"/>
              </a:rPr>
              <a:t>Developing friendships and relationships and reflecting on their relationship to their career</a:t>
            </a:r>
            <a:r>
              <a:rPr lang="en-GB" dirty="0">
                <a:latin typeface="Century Gothic" panose="020B0502020202020204" pitchFamily="34" charset="0"/>
              </a:rPr>
              <a:t>.  </a:t>
            </a:r>
          </a:p>
        </p:txBody>
      </p:sp>
      <p:sp>
        <p:nvSpPr>
          <p:cNvPr id="11" name="TextBox 10">
            <a:extLst>
              <a:ext uri="{FF2B5EF4-FFF2-40B4-BE49-F238E27FC236}">
                <a16:creationId xmlns:a16="http://schemas.microsoft.com/office/drawing/2014/main" id="{691EFB71-3648-4796-8B0D-B763EA045E62}"/>
              </a:ext>
            </a:extLst>
          </p:cNvPr>
          <p:cNvSpPr txBox="1"/>
          <p:nvPr/>
        </p:nvSpPr>
        <p:spPr>
          <a:xfrm>
            <a:off x="1534509" y="3937840"/>
            <a:ext cx="9878829" cy="369332"/>
          </a:xfrm>
          <a:prstGeom prst="rect">
            <a:avLst/>
          </a:prstGeom>
          <a:noFill/>
        </p:spPr>
        <p:txBody>
          <a:bodyPr wrap="square" rtlCol="0" anchor="ctr">
            <a:spAutoFit/>
          </a:bodyPr>
          <a:lstStyle/>
          <a:p>
            <a:r>
              <a:rPr lang="en-GB" sz="1600" dirty="0">
                <a:latin typeface="Century Gothic" panose="020B0502020202020204" pitchFamily="34" charset="0"/>
              </a:rPr>
              <a:t>Reflecting on their physical and mental wellbeing and considering how they can improve these</a:t>
            </a:r>
            <a:r>
              <a:rPr lang="en-GB" dirty="0">
                <a:latin typeface="Century Gothic" panose="020B0502020202020204" pitchFamily="34" charset="0"/>
              </a:rPr>
              <a:t>.  </a:t>
            </a:r>
          </a:p>
        </p:txBody>
      </p:sp>
      <p:sp>
        <p:nvSpPr>
          <p:cNvPr id="12" name="TextBox 11">
            <a:extLst>
              <a:ext uri="{FF2B5EF4-FFF2-40B4-BE49-F238E27FC236}">
                <a16:creationId xmlns:a16="http://schemas.microsoft.com/office/drawing/2014/main" id="{B4E088FE-B484-4631-AA8F-BB3B09E09026}"/>
              </a:ext>
            </a:extLst>
          </p:cNvPr>
          <p:cNvSpPr txBox="1"/>
          <p:nvPr/>
        </p:nvSpPr>
        <p:spPr>
          <a:xfrm>
            <a:off x="1534509" y="4680953"/>
            <a:ext cx="9878827" cy="369332"/>
          </a:xfrm>
          <a:prstGeom prst="rect">
            <a:avLst/>
          </a:prstGeom>
          <a:noFill/>
        </p:spPr>
        <p:txBody>
          <a:bodyPr wrap="square" rtlCol="0" anchor="ctr">
            <a:spAutoFit/>
          </a:bodyPr>
          <a:lstStyle/>
          <a:p>
            <a:r>
              <a:rPr lang="en-GB" sz="1600" dirty="0">
                <a:latin typeface="Century Gothic" panose="020B0502020202020204" pitchFamily="34" charset="0"/>
              </a:rPr>
              <a:t>Exploring the relationship between career, community and society</a:t>
            </a:r>
            <a:r>
              <a:rPr lang="en-GB" dirty="0">
                <a:latin typeface="Century Gothic" panose="020B0502020202020204" pitchFamily="34" charset="0"/>
              </a:rPr>
              <a:t>.  </a:t>
            </a:r>
          </a:p>
        </p:txBody>
      </p:sp>
      <p:pic>
        <p:nvPicPr>
          <p:cNvPr id="13" name="Picture 2" descr="New Career Development Framework">
            <a:extLst>
              <a:ext uri="{FF2B5EF4-FFF2-40B4-BE49-F238E27FC236}">
                <a16:creationId xmlns:a16="http://schemas.microsoft.com/office/drawing/2014/main" id="{35D6EEB1-A901-4A79-9E54-D46F6C3526B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504" y="2346975"/>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New Career Development Framework">
            <a:extLst>
              <a:ext uri="{FF2B5EF4-FFF2-40B4-BE49-F238E27FC236}">
                <a16:creationId xmlns:a16="http://schemas.microsoft.com/office/drawing/2014/main" id="{F069AAB0-46F6-4659-A9E5-62184F1CD4A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9521" y="3745105"/>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0" descr="New Career Development Framework">
            <a:extLst>
              <a:ext uri="{FF2B5EF4-FFF2-40B4-BE49-F238E27FC236}">
                <a16:creationId xmlns:a16="http://schemas.microsoft.com/office/drawing/2014/main" id="{DEA81177-E339-47E8-88A4-CDE61851CE2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9676" y="304604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2" descr="New Career Development Framework">
            <a:extLst>
              <a:ext uri="{FF2B5EF4-FFF2-40B4-BE49-F238E27FC236}">
                <a16:creationId xmlns:a16="http://schemas.microsoft.com/office/drawing/2014/main" id="{3EA24879-E8EC-412F-AD5D-B6A1E04530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4504" y="16479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E998791-8922-463C-8C44-AC3AD9297E98}"/>
              </a:ext>
            </a:extLst>
          </p:cNvPr>
          <p:cNvSpPr txBox="1"/>
          <p:nvPr/>
        </p:nvSpPr>
        <p:spPr>
          <a:xfrm>
            <a:off x="1534509" y="1054306"/>
            <a:ext cx="10019572" cy="369332"/>
          </a:xfrm>
          <a:prstGeom prst="rect">
            <a:avLst/>
          </a:prstGeom>
          <a:noFill/>
        </p:spPr>
        <p:txBody>
          <a:bodyPr wrap="square" rtlCol="0" anchor="ctr">
            <a:spAutoFit/>
          </a:bodyPr>
          <a:lstStyle/>
          <a:p>
            <a:r>
              <a:rPr lang="en-GB" sz="1600" dirty="0">
                <a:latin typeface="Century Gothic" panose="020B0502020202020204" pitchFamily="34" charset="0"/>
              </a:rPr>
              <a:t>Recognising the value of challenging themselves and trying new things</a:t>
            </a:r>
            <a:r>
              <a:rPr lang="en-GB" dirty="0">
                <a:latin typeface="Century Gothic" panose="020B0502020202020204" pitchFamily="34" charset="0"/>
              </a:rPr>
              <a:t>.  </a:t>
            </a:r>
          </a:p>
        </p:txBody>
      </p:sp>
      <p:sp>
        <p:nvSpPr>
          <p:cNvPr id="21" name="TextBox 13">
            <a:extLst>
              <a:ext uri="{FF2B5EF4-FFF2-40B4-BE49-F238E27FC236}">
                <a16:creationId xmlns:a16="http://schemas.microsoft.com/office/drawing/2014/main" id="{2843B145-B7F8-BB99-D164-DE8E78637BE0}"/>
              </a:ext>
            </a:extLst>
          </p:cNvPr>
          <p:cNvSpPr txBox="1"/>
          <p:nvPr/>
        </p:nvSpPr>
        <p:spPr>
          <a:xfrm>
            <a:off x="9932276"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2" name="Picture 4" descr="New Career Development Framework">
            <a:extLst>
              <a:ext uri="{FF2B5EF4-FFF2-40B4-BE49-F238E27FC236}">
                <a16:creationId xmlns:a16="http://schemas.microsoft.com/office/drawing/2014/main" id="{97B83DBE-DEC7-DDC9-9372-AD43E282ABE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9521" y="457549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descr="New Career Development Framework">
            <a:extLst>
              <a:ext uri="{FF2B5EF4-FFF2-40B4-BE49-F238E27FC236}">
                <a16:creationId xmlns:a16="http://schemas.microsoft.com/office/drawing/2014/main" id="{B234B894-B38E-0109-A810-211AB93BCB3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94504" y="948845"/>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4" descr="Graphical user interface, application&#10;&#10;Description automatically generated">
            <a:extLst>
              <a:ext uri="{FF2B5EF4-FFF2-40B4-BE49-F238E27FC236}">
                <a16:creationId xmlns:a16="http://schemas.microsoft.com/office/drawing/2014/main" id="{78632796-15BC-552D-61DD-0B8EF07FBC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74266" y="5347896"/>
            <a:ext cx="1360243" cy="1360243"/>
          </a:xfrm>
          <a:prstGeom prst="rect">
            <a:avLst/>
          </a:prstGeom>
        </p:spPr>
      </p:pic>
      <p:sp>
        <p:nvSpPr>
          <p:cNvPr id="26" name="Shape 114">
            <a:extLst>
              <a:ext uri="{FF2B5EF4-FFF2-40B4-BE49-F238E27FC236}">
                <a16:creationId xmlns:a16="http://schemas.microsoft.com/office/drawing/2014/main" id="{94757E29-23C2-4C28-B85B-5F9ACCCEDD78}"/>
              </a:ext>
            </a:extLst>
          </p:cNvPr>
          <p:cNvSpPr/>
          <p:nvPr/>
        </p:nvSpPr>
        <p:spPr>
          <a:xfrm>
            <a:off x="343747" y="190718"/>
            <a:ext cx="6559300" cy="538608"/>
          </a:xfrm>
          <a:prstGeom prst="rect">
            <a:avLst/>
          </a:prstGeom>
          <a:noFill/>
          <a:ln>
            <a:noFill/>
          </a:ln>
        </p:spPr>
        <p:txBody>
          <a:bodyPr lIns="91425" tIns="45700" rIns="91425" bIns="45700" anchor="t" anchorCtr="0">
            <a:noAutofit/>
          </a:bodyPr>
          <a:lstStyle/>
          <a:p>
            <a:pPr>
              <a:buSzPct val="25000"/>
            </a:pPr>
            <a:r>
              <a:rPr lang="en-GB" sz="32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 name="Picture 1">
            <a:extLst>
              <a:ext uri="{FF2B5EF4-FFF2-40B4-BE49-F238E27FC236}">
                <a16:creationId xmlns:a16="http://schemas.microsoft.com/office/drawing/2014/main" id="{BE6F6256-9020-64B6-9F63-C51558A0E106}"/>
              </a:ext>
            </a:extLst>
          </p:cNvPr>
          <p:cNvPicPr>
            <a:picLocks noChangeAspect="1"/>
          </p:cNvPicPr>
          <p:nvPr/>
        </p:nvPicPr>
        <p:blipFill>
          <a:blip r:embed="rId9"/>
          <a:stretch>
            <a:fillRect/>
          </a:stretch>
        </p:blipFill>
        <p:spPr>
          <a:xfrm>
            <a:off x="9239156" y="249389"/>
            <a:ext cx="2698597" cy="522540"/>
          </a:xfrm>
          <a:prstGeom prst="rect">
            <a:avLst/>
          </a:prstGeom>
        </p:spPr>
      </p:pic>
    </p:spTree>
    <p:extLst>
      <p:ext uri="{BB962C8B-B14F-4D97-AF65-F5344CB8AC3E}">
        <p14:creationId xmlns:p14="http://schemas.microsoft.com/office/powerpoint/2010/main" val="3124987934"/>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3">
            <a:extLst>
              <a:ext uri="{FF2B5EF4-FFF2-40B4-BE49-F238E27FC236}">
                <a16:creationId xmlns:a16="http://schemas.microsoft.com/office/drawing/2014/main" id="{FF164728-387F-4F5E-8DA7-51FC2027476E}"/>
              </a:ext>
            </a:extLst>
          </p:cNvPr>
          <p:cNvSpPr txBox="1"/>
          <p:nvPr/>
        </p:nvSpPr>
        <p:spPr>
          <a:xfrm>
            <a:off x="0" y="6671370"/>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7" name="Shape 114">
            <a:extLst>
              <a:ext uri="{FF2B5EF4-FFF2-40B4-BE49-F238E27FC236}">
                <a16:creationId xmlns:a16="http://schemas.microsoft.com/office/drawing/2014/main" id="{ADA9CF43-9135-A740-5030-49A9CCEA416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Final reflection…</a:t>
            </a:r>
          </a:p>
        </p:txBody>
      </p:sp>
      <p:sp>
        <p:nvSpPr>
          <p:cNvPr id="28" name="Pentagon 20">
            <a:extLst>
              <a:ext uri="{FF2B5EF4-FFF2-40B4-BE49-F238E27FC236}">
                <a16:creationId xmlns:a16="http://schemas.microsoft.com/office/drawing/2014/main" id="{0660FB1B-6F97-BE71-8B45-2B5D6FE61555}"/>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22" name="Rectangle: Rounded Corners 33">
            <a:extLst>
              <a:ext uri="{FF2B5EF4-FFF2-40B4-BE49-F238E27FC236}">
                <a16:creationId xmlns:a16="http://schemas.microsoft.com/office/drawing/2014/main" id="{A769213F-FE4B-11DF-4088-69ED2F568B8E}"/>
              </a:ext>
            </a:extLst>
          </p:cNvPr>
          <p:cNvSpPr/>
          <p:nvPr/>
        </p:nvSpPr>
        <p:spPr>
          <a:xfrm>
            <a:off x="415443" y="5341444"/>
            <a:ext cx="11361113" cy="97712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Final reflection…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Have a think about the skills you have, the skills you need to work on, and what you see for your future! Click for some ideas.</a:t>
            </a:r>
          </a:p>
        </p:txBody>
      </p:sp>
      <p:pic>
        <p:nvPicPr>
          <p:cNvPr id="29" name="Picture 28" descr="A person's hand with a sunset in the background&#10;&#10;Description automatically generated with medium confidence">
            <a:extLst>
              <a:ext uri="{FF2B5EF4-FFF2-40B4-BE49-F238E27FC236}">
                <a16:creationId xmlns:a16="http://schemas.microsoft.com/office/drawing/2014/main" id="{6D9D5F40-0B8F-60FC-4FD6-7DE39B0233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6696" y="1007256"/>
            <a:ext cx="11339859" cy="4042226"/>
          </a:xfrm>
          <a:prstGeom prst="rect">
            <a:avLst/>
          </a:prstGeom>
          <a:effectLst>
            <a:outerShdw blurRad="50800" dist="38100" dir="2700000" algn="tl" rotWithShape="0">
              <a:prstClr val="black">
                <a:alpha val="40000"/>
              </a:prstClr>
            </a:outerShdw>
          </a:effectLst>
        </p:spPr>
      </p:pic>
      <p:sp>
        <p:nvSpPr>
          <p:cNvPr id="60" name="Rectangle: Rounded Corners 59">
            <a:extLst>
              <a:ext uri="{FF2B5EF4-FFF2-40B4-BE49-F238E27FC236}">
                <a16:creationId xmlns:a16="http://schemas.microsoft.com/office/drawing/2014/main" id="{21FF9A3E-D1B4-4FB1-AC48-171F68395F7E}"/>
              </a:ext>
            </a:extLst>
          </p:cNvPr>
          <p:cNvSpPr/>
          <p:nvPr/>
        </p:nvSpPr>
        <p:spPr>
          <a:xfrm>
            <a:off x="6250820" y="4155731"/>
            <a:ext cx="5072110"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Staying positive</a:t>
            </a:r>
          </a:p>
        </p:txBody>
      </p:sp>
      <p:sp>
        <p:nvSpPr>
          <p:cNvPr id="61" name="Rectangle: Rounded Corners 60">
            <a:extLst>
              <a:ext uri="{FF2B5EF4-FFF2-40B4-BE49-F238E27FC236}">
                <a16:creationId xmlns:a16="http://schemas.microsoft.com/office/drawing/2014/main" id="{ACADB145-A104-45D8-A0DB-E1C50AB20093}"/>
              </a:ext>
            </a:extLst>
          </p:cNvPr>
          <p:cNvSpPr/>
          <p:nvPr/>
        </p:nvSpPr>
        <p:spPr>
          <a:xfrm>
            <a:off x="162541" y="4015026"/>
            <a:ext cx="5072110"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Wellbeing</a:t>
            </a:r>
          </a:p>
        </p:txBody>
      </p:sp>
      <p:sp>
        <p:nvSpPr>
          <p:cNvPr id="62" name="Rectangle: Rounded Corners 61">
            <a:extLst>
              <a:ext uri="{FF2B5EF4-FFF2-40B4-BE49-F238E27FC236}">
                <a16:creationId xmlns:a16="http://schemas.microsoft.com/office/drawing/2014/main" id="{8A757541-DC92-4DE1-814E-B67ADDC4D5A5}"/>
              </a:ext>
            </a:extLst>
          </p:cNvPr>
          <p:cNvSpPr/>
          <p:nvPr/>
        </p:nvSpPr>
        <p:spPr>
          <a:xfrm>
            <a:off x="388373" y="2583991"/>
            <a:ext cx="6501636"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Interpersonal skills</a:t>
            </a:r>
          </a:p>
        </p:txBody>
      </p:sp>
      <p:sp>
        <p:nvSpPr>
          <p:cNvPr id="63" name="Rectangle: Rounded Corners 62">
            <a:extLst>
              <a:ext uri="{FF2B5EF4-FFF2-40B4-BE49-F238E27FC236}">
                <a16:creationId xmlns:a16="http://schemas.microsoft.com/office/drawing/2014/main" id="{08B4B72D-155E-4027-B690-F04EC64A28E6}"/>
              </a:ext>
            </a:extLst>
          </p:cNvPr>
          <p:cNvSpPr/>
          <p:nvPr/>
        </p:nvSpPr>
        <p:spPr>
          <a:xfrm>
            <a:off x="162541" y="1379124"/>
            <a:ext cx="5072110"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Self-belief</a:t>
            </a:r>
          </a:p>
        </p:txBody>
      </p:sp>
      <p:sp>
        <p:nvSpPr>
          <p:cNvPr id="68" name="Rectangle: Rounded Corners 67">
            <a:extLst>
              <a:ext uri="{FF2B5EF4-FFF2-40B4-BE49-F238E27FC236}">
                <a16:creationId xmlns:a16="http://schemas.microsoft.com/office/drawing/2014/main" id="{D5E7554F-74F4-4493-9A7C-5A25F399093E}"/>
              </a:ext>
            </a:extLst>
          </p:cNvPr>
          <p:cNvSpPr/>
          <p:nvPr/>
        </p:nvSpPr>
        <p:spPr>
          <a:xfrm>
            <a:off x="6106625" y="3047278"/>
            <a:ext cx="5072110"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Resilience</a:t>
            </a:r>
          </a:p>
        </p:txBody>
      </p:sp>
      <p:sp>
        <p:nvSpPr>
          <p:cNvPr id="69" name="Rectangle: Rounded Corners 68">
            <a:extLst>
              <a:ext uri="{FF2B5EF4-FFF2-40B4-BE49-F238E27FC236}">
                <a16:creationId xmlns:a16="http://schemas.microsoft.com/office/drawing/2014/main" id="{C895F4C7-3F09-43DC-A02C-2BA2E04EBBAA}"/>
              </a:ext>
            </a:extLst>
          </p:cNvPr>
          <p:cNvSpPr/>
          <p:nvPr/>
        </p:nvSpPr>
        <p:spPr>
          <a:xfrm>
            <a:off x="6483496" y="1577505"/>
            <a:ext cx="5072110" cy="56525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n>
                  <a:solidFill>
                    <a:sysClr val="windowText" lastClr="000000"/>
                  </a:solidFill>
                </a:ln>
                <a:solidFill>
                  <a:schemeClr val="bg1"/>
                </a:solidFill>
                <a:latin typeface="Cavolini" panose="03000502040302020204" pitchFamily="66" charset="0"/>
                <a:ea typeface="Helvetica Neue" panose="02000503000000020004" pitchFamily="2" charset="0"/>
                <a:cs typeface="Cavolini" panose="03000502040302020204" pitchFamily="66" charset="0"/>
              </a:rPr>
              <a:t>Leadership</a:t>
            </a:r>
          </a:p>
        </p:txBody>
      </p:sp>
      <p:pic>
        <p:nvPicPr>
          <p:cNvPr id="2" name="Picture 1">
            <a:extLst>
              <a:ext uri="{FF2B5EF4-FFF2-40B4-BE49-F238E27FC236}">
                <a16:creationId xmlns:a16="http://schemas.microsoft.com/office/drawing/2014/main" id="{0D2C7B5D-238B-9EF9-76C9-9E604CE57DE6}"/>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18773341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0" grpId="0" animBg="1"/>
      <p:bldP spid="61" grpId="0" animBg="1"/>
      <p:bldP spid="62" grpId="0" animBg="1"/>
      <p:bldP spid="63"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542F9F-68BB-A82F-5111-4B79845499DF}"/>
              </a:ext>
            </a:extLst>
          </p:cNvPr>
          <p:cNvSpPr/>
          <p:nvPr/>
        </p:nvSpPr>
        <p:spPr>
          <a:xfrm>
            <a:off x="3153104" y="2599755"/>
            <a:ext cx="8572341" cy="915433"/>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Do you know where to look for extra information on the careers you are interested in? You could find out more at home too!</a:t>
            </a:r>
          </a:p>
        </p:txBody>
      </p:sp>
      <p:sp>
        <p:nvSpPr>
          <p:cNvPr id="5" name="Rectangle: Rounded Corners 4">
            <a:extLst>
              <a:ext uri="{FF2B5EF4-FFF2-40B4-BE49-F238E27FC236}">
                <a16:creationId xmlns:a16="http://schemas.microsoft.com/office/drawing/2014/main" id="{3777D1C9-E164-391C-8B07-1F9D2FCF4278}"/>
              </a:ext>
            </a:extLst>
          </p:cNvPr>
          <p:cNvSpPr/>
          <p:nvPr/>
        </p:nvSpPr>
        <p:spPr>
          <a:xfrm>
            <a:off x="3153103" y="1170086"/>
            <a:ext cx="8572342" cy="993228"/>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Some jobs require </a:t>
            </a:r>
            <a:r>
              <a:rPr lang="en-GB" sz="1600" b="1" i="0" u="none" strike="noStrike" baseline="0" dirty="0">
                <a:solidFill>
                  <a:schemeClr val="tx1"/>
                </a:solidFill>
                <a:latin typeface="Century Gothic" panose="020B0502020202020204" pitchFamily="34" charset="0"/>
              </a:rPr>
              <a:t>specialist qualifications and skills</a:t>
            </a:r>
            <a:r>
              <a:rPr lang="en-GB" sz="1600" b="0" i="0" u="none" strike="noStrike" baseline="0" dirty="0">
                <a:solidFill>
                  <a:schemeClr val="tx1"/>
                </a:solidFill>
                <a:latin typeface="Century Gothic" panose="020B0502020202020204" pitchFamily="34" charset="0"/>
              </a:rPr>
              <a:t>. It’s good to be </a:t>
            </a:r>
            <a:r>
              <a:rPr lang="en-GB" sz="1600" b="1" i="0" u="none" strike="noStrike" baseline="0" dirty="0">
                <a:solidFill>
                  <a:schemeClr val="tx1"/>
                </a:solidFill>
                <a:latin typeface="Century Gothic" panose="020B0502020202020204" pitchFamily="34" charset="0"/>
              </a:rPr>
              <a:t>aware</a:t>
            </a:r>
            <a:r>
              <a:rPr lang="en-GB" sz="1600" b="0" i="0" u="none" strike="noStrike" baseline="0" dirty="0">
                <a:solidFill>
                  <a:schemeClr val="tx1"/>
                </a:solidFill>
                <a:latin typeface="Century Gothic" panose="020B0502020202020204" pitchFamily="34" charset="0"/>
              </a:rPr>
              <a:t> of this if you’re interested in a specific career so you can </a:t>
            </a:r>
            <a:r>
              <a:rPr lang="en-GB" sz="1600" b="1" i="0" u="none" strike="noStrike" baseline="0" dirty="0">
                <a:solidFill>
                  <a:schemeClr val="tx1"/>
                </a:solidFill>
                <a:latin typeface="Century Gothic" panose="020B0502020202020204" pitchFamily="34" charset="0"/>
              </a:rPr>
              <a:t>get on to the right study pathway as early as possible</a:t>
            </a:r>
            <a:r>
              <a:rPr lang="en-GB" sz="1600" b="0" i="0" u="none" strike="noStrike" baseline="0" dirty="0">
                <a:solidFill>
                  <a:schemeClr val="tx1"/>
                </a:solidFill>
                <a:latin typeface="Century Gothic" panose="020B0502020202020204" pitchFamily="34" charset="0"/>
              </a:rPr>
              <a:t>.</a:t>
            </a:r>
            <a:endParaRPr lang="en-GB" sz="12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B3C6F4FA-D177-5B45-7E95-F22B66A8C9BE}"/>
              </a:ext>
            </a:extLst>
          </p:cNvPr>
          <p:cNvSpPr/>
          <p:nvPr/>
        </p:nvSpPr>
        <p:spPr>
          <a:xfrm>
            <a:off x="3153103" y="3951629"/>
            <a:ext cx="8572342" cy="779548"/>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Microsoft YaHei UI Light" panose="020B0502040204020203" pitchFamily="34" charset="-122"/>
                <a:cs typeface="Arial" panose="020B0604020202020204" pitchFamily="34" charset="0"/>
              </a:rPr>
              <a:t>You could share useful websites, apps and YouTube channels that you think will </a:t>
            </a:r>
            <a:r>
              <a:rPr lang="en-GB" sz="1600" b="1" dirty="0">
                <a:solidFill>
                  <a:schemeClr val="tx1"/>
                </a:solidFill>
                <a:latin typeface="Century Gothic" panose="020B0502020202020204" pitchFamily="34" charset="0"/>
                <a:ea typeface="Microsoft YaHei UI Light" panose="020B0502040204020203" pitchFamily="34" charset="-122"/>
                <a:cs typeface="Arial" panose="020B0604020202020204" pitchFamily="34" charset="0"/>
              </a:rPr>
              <a:t>help with job hunting, applications and being successful in interviews.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7" name="Rectangle: Rounded Corners 6">
            <a:extLst>
              <a:ext uri="{FF2B5EF4-FFF2-40B4-BE49-F238E27FC236}">
                <a16:creationId xmlns:a16="http://schemas.microsoft.com/office/drawing/2014/main" id="{70C351E2-1232-FD48-36F1-DD479770CFEF}"/>
              </a:ext>
            </a:extLst>
          </p:cNvPr>
          <p:cNvSpPr/>
          <p:nvPr/>
        </p:nvSpPr>
        <p:spPr>
          <a:xfrm>
            <a:off x="3153103" y="5167617"/>
            <a:ext cx="8572341" cy="1124943"/>
          </a:xfrm>
          <a:prstGeom prst="roundRect">
            <a:avLst/>
          </a:prstGeom>
          <a:solidFill>
            <a:srgbClr val="F3B4AF"/>
          </a:solidFill>
          <a:ln w="28575">
            <a:solidFill>
              <a:srgbClr val="9C79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tx1"/>
                </a:solidFill>
                <a:latin typeface="Century Gothic" panose="020B0502020202020204" pitchFamily="34" charset="0"/>
              </a:rPr>
              <a:t>Think about and discuss with friends, family and parents how to make a plan for your future career.  What do you want to do and how are you going to get there?  </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8" name="Picture 2" descr="Teenage Students In Uniform Sitting Examination In School Hall Teenage Students In Uniform Sitting Examination In School Hall exam stock pictures, royalty-free photos &amp; images">
            <a:extLst>
              <a:ext uri="{FF2B5EF4-FFF2-40B4-BE49-F238E27FC236}">
                <a16:creationId xmlns:a16="http://schemas.microsoft.com/office/drawing/2014/main" id="{C0E415B7-DBAE-2BE9-7934-9F80BB6AB96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21194821">
            <a:off x="530967" y="1542512"/>
            <a:ext cx="2238159" cy="12064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7193A69-497A-703B-F6CA-7130B3503C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482800">
            <a:off x="529768" y="2595563"/>
            <a:ext cx="2240557" cy="120645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76589DC-8A4C-4036-C448-A5689009376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194821">
            <a:off x="529768" y="3648614"/>
            <a:ext cx="2240557" cy="120645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EBA758F-6CCA-28B4-BB37-F363F6AD3E9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482800">
            <a:off x="529768" y="4748465"/>
            <a:ext cx="2240557" cy="1206453"/>
          </a:xfrm>
          <a:prstGeom prst="rect">
            <a:avLst/>
          </a:prstGeom>
          <a:effectLst>
            <a:outerShdw blurRad="50800" dist="38100" dir="2700000" algn="tl" rotWithShape="0">
              <a:prstClr val="black">
                <a:alpha val="40000"/>
              </a:prstClr>
            </a:outerShdw>
          </a:effectLst>
        </p:spPr>
      </p:pic>
      <p:sp>
        <p:nvSpPr>
          <p:cNvPr id="12" name="Pentagon 20">
            <a:extLst>
              <a:ext uri="{FF2B5EF4-FFF2-40B4-BE49-F238E27FC236}">
                <a16:creationId xmlns:a16="http://schemas.microsoft.com/office/drawing/2014/main" id="{03DA66CF-AFD5-4414-F983-DB3EFF6B2F48}"/>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a:t>
            </a:r>
          </a:p>
        </p:txBody>
      </p:sp>
      <p:sp>
        <p:nvSpPr>
          <p:cNvPr id="13" name="Shape 114">
            <a:extLst>
              <a:ext uri="{FF2B5EF4-FFF2-40B4-BE49-F238E27FC236}">
                <a16:creationId xmlns:a16="http://schemas.microsoft.com/office/drawing/2014/main" id="{43AFA107-1BF8-DF9E-BAF3-E23B784D5588}"/>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Further help and information</a:t>
            </a:r>
          </a:p>
        </p:txBody>
      </p:sp>
      <p:pic>
        <p:nvPicPr>
          <p:cNvPr id="2" name="Picture 1">
            <a:extLst>
              <a:ext uri="{FF2B5EF4-FFF2-40B4-BE49-F238E27FC236}">
                <a16:creationId xmlns:a16="http://schemas.microsoft.com/office/drawing/2014/main" id="{D5E094FC-8005-BA03-49FE-2B6DCE88AFE4}"/>
              </a:ext>
            </a:extLst>
          </p:cNvPr>
          <p:cNvPicPr>
            <a:picLocks noChangeAspect="1"/>
          </p:cNvPicPr>
          <p:nvPr/>
        </p:nvPicPr>
        <p:blipFill>
          <a:blip r:embed="rId6"/>
          <a:stretch>
            <a:fillRect/>
          </a:stretch>
        </p:blipFill>
        <p:spPr>
          <a:xfrm>
            <a:off x="9239156" y="239341"/>
            <a:ext cx="2698597" cy="522540"/>
          </a:xfrm>
          <a:prstGeom prst="rect">
            <a:avLst/>
          </a:prstGeom>
        </p:spPr>
      </p:pic>
      <p:sp>
        <p:nvSpPr>
          <p:cNvPr id="14" name="TextBox 13">
            <a:extLst>
              <a:ext uri="{FF2B5EF4-FFF2-40B4-BE49-F238E27FC236}">
                <a16:creationId xmlns:a16="http://schemas.microsoft.com/office/drawing/2014/main" id="{07783E74-5CC6-7B43-CAD5-6BF23B42D836}"/>
              </a:ext>
            </a:extLst>
          </p:cNvPr>
          <p:cNvSpPr txBox="1"/>
          <p:nvPr/>
        </p:nvSpPr>
        <p:spPr>
          <a:xfrm>
            <a:off x="0" y="6671370"/>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17023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777D1C9-E164-391C-8B07-1F9D2FCF4278}"/>
              </a:ext>
            </a:extLst>
          </p:cNvPr>
          <p:cNvSpPr/>
          <p:nvPr/>
        </p:nvSpPr>
        <p:spPr>
          <a:xfrm>
            <a:off x="6378086" y="5104563"/>
            <a:ext cx="5368326" cy="1271070"/>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Whilst </a:t>
            </a:r>
            <a:r>
              <a:rPr lang="en-GB" sz="1600" b="1" dirty="0">
                <a:solidFill>
                  <a:schemeClr val="tx1"/>
                </a:solidFill>
                <a:latin typeface="Century Gothic" panose="020B0502020202020204" pitchFamily="34" charset="0"/>
              </a:rPr>
              <a:t>making decisions about the future </a:t>
            </a:r>
            <a:r>
              <a:rPr lang="en-GB" sz="1600" dirty="0">
                <a:solidFill>
                  <a:schemeClr val="tx1"/>
                </a:solidFill>
                <a:latin typeface="Century Gothic" panose="020B0502020202020204" pitchFamily="34" charset="0"/>
              </a:rPr>
              <a:t>can seem scary, but with all of the </a:t>
            </a:r>
            <a:r>
              <a:rPr lang="en-GB" sz="1600" b="1" dirty="0">
                <a:solidFill>
                  <a:schemeClr val="tx1"/>
                </a:solidFill>
                <a:latin typeface="Century Gothic" panose="020B0502020202020204" pitchFamily="34" charset="0"/>
              </a:rPr>
              <a:t>information and guidance available, you can </a:t>
            </a:r>
            <a:r>
              <a:rPr lang="en-GB" sz="1600" dirty="0">
                <a:solidFill>
                  <a:schemeClr val="tx1"/>
                </a:solidFill>
                <a:latin typeface="Century Gothic" panose="020B0502020202020204" pitchFamily="34" charset="0"/>
              </a:rPr>
              <a:t>feel </a:t>
            </a:r>
            <a:r>
              <a:rPr lang="en-GB" sz="1600" b="1" dirty="0">
                <a:solidFill>
                  <a:schemeClr val="tx1"/>
                </a:solidFill>
                <a:latin typeface="Century Gothic" panose="020B0502020202020204" pitchFamily="34" charset="0"/>
              </a:rPr>
              <a:t>confident</a:t>
            </a:r>
            <a:r>
              <a:rPr lang="en-GB" sz="1600" dirty="0">
                <a:solidFill>
                  <a:schemeClr val="tx1"/>
                </a:solidFill>
                <a:latin typeface="Century Gothic" panose="020B0502020202020204" pitchFamily="34" charset="0"/>
              </a:rPr>
              <a:t> in your choices.  </a:t>
            </a:r>
          </a:p>
        </p:txBody>
      </p:sp>
      <p:sp>
        <p:nvSpPr>
          <p:cNvPr id="6" name="Rectangle: Rounded Corners 5">
            <a:extLst>
              <a:ext uri="{FF2B5EF4-FFF2-40B4-BE49-F238E27FC236}">
                <a16:creationId xmlns:a16="http://schemas.microsoft.com/office/drawing/2014/main" id="{B3C6F4FA-D177-5B45-7E95-F22B66A8C9BE}"/>
              </a:ext>
            </a:extLst>
          </p:cNvPr>
          <p:cNvSpPr/>
          <p:nvPr/>
        </p:nvSpPr>
        <p:spPr>
          <a:xfrm>
            <a:off x="379331" y="1285596"/>
            <a:ext cx="5368326" cy="1156154"/>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lots of </a:t>
            </a:r>
            <a:r>
              <a:rPr lang="en-GB" sz="1600" b="1" dirty="0">
                <a:solidFill>
                  <a:schemeClr val="tx1"/>
                </a:solidFill>
                <a:latin typeface="Century Gothic" panose="020B0502020202020204" pitchFamily="34" charset="0"/>
              </a:rPr>
              <a:t>resources and websites </a:t>
            </a:r>
            <a:r>
              <a:rPr lang="en-GB" sz="1600" dirty="0">
                <a:solidFill>
                  <a:schemeClr val="tx1"/>
                </a:solidFill>
                <a:latin typeface="Century Gothic" panose="020B0502020202020204" pitchFamily="34" charset="0"/>
              </a:rPr>
              <a:t>that will help you find your future no matter which </a:t>
            </a:r>
            <a:r>
              <a:rPr lang="en-GB" sz="1600" b="1" dirty="0">
                <a:solidFill>
                  <a:schemeClr val="tx1"/>
                </a:solidFill>
                <a:latin typeface="Century Gothic" panose="020B0502020202020204" pitchFamily="34" charset="0"/>
              </a:rPr>
              <a:t>direction</a:t>
            </a:r>
            <a:r>
              <a:rPr lang="en-GB" sz="1600" dirty="0">
                <a:solidFill>
                  <a:schemeClr val="tx1"/>
                </a:solidFill>
                <a:latin typeface="Century Gothic" panose="020B0502020202020204" pitchFamily="34" charset="0"/>
              </a:rPr>
              <a:t> you are heading in.  Here are just a few.</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Pentagon 20">
            <a:extLst>
              <a:ext uri="{FF2B5EF4-FFF2-40B4-BE49-F238E27FC236}">
                <a16:creationId xmlns:a16="http://schemas.microsoft.com/office/drawing/2014/main" id="{03DA66CF-AFD5-4414-F983-DB3EFF6B2F48}"/>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a:t>
            </a:r>
          </a:p>
        </p:txBody>
      </p:sp>
      <p:sp>
        <p:nvSpPr>
          <p:cNvPr id="13" name="Shape 114">
            <a:extLst>
              <a:ext uri="{FF2B5EF4-FFF2-40B4-BE49-F238E27FC236}">
                <a16:creationId xmlns:a16="http://schemas.microsoft.com/office/drawing/2014/main" id="{43AFA107-1BF8-DF9E-BAF3-E23B784D5588}"/>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Further help and information</a:t>
            </a:r>
          </a:p>
        </p:txBody>
      </p:sp>
      <p:pic>
        <p:nvPicPr>
          <p:cNvPr id="2" name="Picture 1">
            <a:extLst>
              <a:ext uri="{FF2B5EF4-FFF2-40B4-BE49-F238E27FC236}">
                <a16:creationId xmlns:a16="http://schemas.microsoft.com/office/drawing/2014/main" id="{92DA36DB-1457-6B9F-1CAD-58D4C7B971DF}"/>
              </a:ext>
            </a:extLst>
          </p:cNvPr>
          <p:cNvPicPr>
            <a:picLocks noChangeAspect="1"/>
          </p:cNvPicPr>
          <p:nvPr/>
        </p:nvPicPr>
        <p:blipFill>
          <a:blip r:embed="rId3"/>
          <a:stretch>
            <a:fillRect/>
          </a:stretch>
        </p:blipFill>
        <p:spPr>
          <a:xfrm>
            <a:off x="9239156" y="239341"/>
            <a:ext cx="2698597" cy="522540"/>
          </a:xfrm>
          <a:prstGeom prst="rect">
            <a:avLst/>
          </a:prstGeom>
        </p:spPr>
      </p:pic>
      <p:pic>
        <p:nvPicPr>
          <p:cNvPr id="7" name="Picture 6">
            <a:hlinkClick r:id="rId4"/>
            <a:extLst>
              <a:ext uri="{FF2B5EF4-FFF2-40B4-BE49-F238E27FC236}">
                <a16:creationId xmlns:a16="http://schemas.microsoft.com/office/drawing/2014/main" id="{5F92E31E-D36B-A872-FA35-664294443F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66385" y="1102065"/>
            <a:ext cx="1549481" cy="1760339"/>
          </a:xfrm>
          <a:prstGeom prst="rect">
            <a:avLst/>
          </a:prstGeom>
          <a:effectLst>
            <a:outerShdw blurRad="50800" dist="38100" dir="2700000" algn="tl" rotWithShape="0">
              <a:prstClr val="black">
                <a:alpha val="40000"/>
              </a:prstClr>
            </a:outerShdw>
          </a:effectLst>
        </p:spPr>
      </p:pic>
      <p:pic>
        <p:nvPicPr>
          <p:cNvPr id="9" name="Picture 8">
            <a:hlinkClick r:id="rId6"/>
            <a:extLst>
              <a:ext uri="{FF2B5EF4-FFF2-40B4-BE49-F238E27FC236}">
                <a16:creationId xmlns:a16="http://schemas.microsoft.com/office/drawing/2014/main" id="{6B547EED-2511-C8F6-3C81-A517A2258FA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99382" y="1795539"/>
            <a:ext cx="1488008" cy="1681296"/>
          </a:xfrm>
          <a:prstGeom prst="rect">
            <a:avLst/>
          </a:prstGeom>
          <a:effectLst>
            <a:outerShdw blurRad="50800" dist="38100" dir="2700000" algn="tl" rotWithShape="0">
              <a:prstClr val="black">
                <a:alpha val="40000"/>
              </a:prstClr>
            </a:outerShdw>
          </a:effectLst>
        </p:spPr>
      </p:pic>
      <p:pic>
        <p:nvPicPr>
          <p:cNvPr id="14" name="Picture 13">
            <a:hlinkClick r:id="rId8"/>
            <a:extLst>
              <a:ext uri="{FF2B5EF4-FFF2-40B4-BE49-F238E27FC236}">
                <a16:creationId xmlns:a16="http://schemas.microsoft.com/office/drawing/2014/main" id="{A64583F6-559B-9D80-A918-BA824E5ABDC3}"/>
              </a:ext>
            </a:extLst>
          </p:cNvPr>
          <p:cNvPicPr>
            <a:picLocks noChangeAspect="1"/>
          </p:cNvPicPr>
          <p:nvPr/>
        </p:nvPicPr>
        <p:blipFill>
          <a:blip r:embed="rId9"/>
          <a:stretch>
            <a:fillRect/>
          </a:stretch>
        </p:blipFill>
        <p:spPr>
          <a:xfrm>
            <a:off x="3390293" y="2862404"/>
            <a:ext cx="2619375" cy="1743075"/>
          </a:xfrm>
          <a:prstGeom prst="rect">
            <a:avLst/>
          </a:prstGeom>
        </p:spPr>
      </p:pic>
      <p:pic>
        <p:nvPicPr>
          <p:cNvPr id="15" name="Picture 14">
            <a:hlinkClick r:id="rId10"/>
            <a:extLst>
              <a:ext uri="{FF2B5EF4-FFF2-40B4-BE49-F238E27FC236}">
                <a16:creationId xmlns:a16="http://schemas.microsoft.com/office/drawing/2014/main" id="{57CC5521-4D10-A39F-C82F-75AB82E6E483}"/>
              </a:ext>
            </a:extLst>
          </p:cNvPr>
          <p:cNvPicPr>
            <a:picLocks noChangeAspect="1"/>
          </p:cNvPicPr>
          <p:nvPr/>
        </p:nvPicPr>
        <p:blipFill>
          <a:blip r:embed="rId11"/>
          <a:stretch>
            <a:fillRect/>
          </a:stretch>
        </p:blipFill>
        <p:spPr>
          <a:xfrm>
            <a:off x="2512087" y="5229800"/>
            <a:ext cx="2893606" cy="868082"/>
          </a:xfrm>
          <a:prstGeom prst="rect">
            <a:avLst/>
          </a:prstGeom>
        </p:spPr>
      </p:pic>
      <p:pic>
        <p:nvPicPr>
          <p:cNvPr id="16" name="Picture 15">
            <a:hlinkClick r:id="rId12"/>
            <a:extLst>
              <a:ext uri="{FF2B5EF4-FFF2-40B4-BE49-F238E27FC236}">
                <a16:creationId xmlns:a16="http://schemas.microsoft.com/office/drawing/2014/main" id="{753FA9FF-7614-FE3C-3C34-339E39868C32}"/>
              </a:ext>
            </a:extLst>
          </p:cNvPr>
          <p:cNvPicPr>
            <a:picLocks noChangeAspect="1"/>
          </p:cNvPicPr>
          <p:nvPr/>
        </p:nvPicPr>
        <p:blipFill>
          <a:blip r:embed="rId13"/>
          <a:stretch>
            <a:fillRect/>
          </a:stretch>
        </p:blipFill>
        <p:spPr>
          <a:xfrm>
            <a:off x="7368730" y="3282398"/>
            <a:ext cx="2331902" cy="1550400"/>
          </a:xfrm>
          <a:prstGeom prst="rect">
            <a:avLst/>
          </a:prstGeom>
        </p:spPr>
      </p:pic>
      <p:pic>
        <p:nvPicPr>
          <p:cNvPr id="4" name="Picture 3">
            <a:hlinkClick r:id="rId14"/>
            <a:extLst>
              <a:ext uri="{FF2B5EF4-FFF2-40B4-BE49-F238E27FC236}">
                <a16:creationId xmlns:a16="http://schemas.microsoft.com/office/drawing/2014/main" id="{71368A0F-4102-6469-CC9D-7301FC4539BE}"/>
              </a:ext>
            </a:extLst>
          </p:cNvPr>
          <p:cNvPicPr>
            <a:picLocks noChangeAspect="1"/>
          </p:cNvPicPr>
          <p:nvPr/>
        </p:nvPicPr>
        <p:blipFill>
          <a:blip r:embed="rId15"/>
          <a:stretch>
            <a:fillRect/>
          </a:stretch>
        </p:blipFill>
        <p:spPr>
          <a:xfrm>
            <a:off x="638594" y="3510320"/>
            <a:ext cx="2483374" cy="868082"/>
          </a:xfrm>
          <a:prstGeom prst="rect">
            <a:avLst/>
          </a:prstGeom>
        </p:spPr>
      </p:pic>
      <p:sp>
        <p:nvSpPr>
          <p:cNvPr id="3" name="TextBox 13">
            <a:extLst>
              <a:ext uri="{FF2B5EF4-FFF2-40B4-BE49-F238E27FC236}">
                <a16:creationId xmlns:a16="http://schemas.microsoft.com/office/drawing/2014/main" id="{5D120C52-E62E-47D4-2004-33371C091998}"/>
              </a:ext>
            </a:extLst>
          </p:cNvPr>
          <p:cNvSpPr txBox="1"/>
          <p:nvPr/>
        </p:nvSpPr>
        <p:spPr>
          <a:xfrm>
            <a:off x="0" y="6671370"/>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3357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ty &amp; Guilds Group Apprenticeship Fair | West London Business">
            <a:extLst>
              <a:ext uri="{FF2B5EF4-FFF2-40B4-BE49-F238E27FC236}">
                <a16:creationId xmlns:a16="http://schemas.microsoft.com/office/drawing/2014/main" id="{909986A5-BCD9-2D9F-7700-DB5253D4E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110" y="1051329"/>
            <a:ext cx="3138659" cy="1765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777D1C9-E164-391C-8B07-1F9D2FCF4278}"/>
              </a:ext>
            </a:extLst>
          </p:cNvPr>
          <p:cNvSpPr/>
          <p:nvPr/>
        </p:nvSpPr>
        <p:spPr>
          <a:xfrm>
            <a:off x="6408231" y="2762703"/>
            <a:ext cx="5368326" cy="2055435"/>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646363"/>
                </a:solidFill>
                <a:effectLst/>
                <a:latin typeface="Century Gothic" panose="020B0502020202020204" pitchFamily="34" charset="0"/>
              </a:rPr>
              <a:t>City and Guilds offer many vocational </a:t>
            </a:r>
            <a:r>
              <a:rPr lang="en-GB" sz="1600" b="0" i="0" u="none" strike="noStrike" dirty="0">
                <a:solidFill>
                  <a:srgbClr val="E30613"/>
                </a:solidFill>
                <a:effectLst/>
                <a:latin typeface="Century Gothic" panose="020B0502020202020204" pitchFamily="34" charset="0"/>
                <a:hlinkClick r:id="rId4"/>
              </a:rPr>
              <a:t>qualifications across many different industries</a:t>
            </a:r>
            <a:r>
              <a:rPr lang="en-GB" sz="1600" b="0" i="0" dirty="0">
                <a:solidFill>
                  <a:srgbClr val="646363"/>
                </a:solidFill>
                <a:effectLst/>
                <a:latin typeface="Century Gothic" panose="020B0502020202020204" pitchFamily="34" charset="0"/>
              </a:rPr>
              <a:t>. With everything from animal keeping to wind-farming, over 2 million learners gain a City &amp; Guilds qualification each year and vocational courses are highly rated by employers.</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B3C6F4FA-D177-5B45-7E95-F22B66A8C9BE}"/>
              </a:ext>
            </a:extLst>
          </p:cNvPr>
          <p:cNvSpPr/>
          <p:nvPr/>
        </p:nvSpPr>
        <p:spPr>
          <a:xfrm>
            <a:off x="415443" y="2762703"/>
            <a:ext cx="5368326" cy="2055435"/>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Microsoft YaHei UI Light" panose="020B0502040204020203" pitchFamily="34" charset="-122"/>
                <a:cs typeface="Arial" panose="020B0604020202020204" pitchFamily="34" charset="0"/>
                <a:hlinkClick r:id="rId5"/>
              </a:rPr>
              <a:t>The City and Guilds Foundation </a:t>
            </a:r>
            <a:r>
              <a:rPr lang="en-GB" sz="1600" dirty="0">
                <a:solidFill>
                  <a:schemeClr val="tx1"/>
                </a:solidFill>
                <a:latin typeface="Century Gothic" panose="020B0502020202020204" pitchFamily="34" charset="0"/>
              </a:rPr>
              <a:t>support over 4 million people each year to develop skills that help them into a job, develop on that job and to prepare for their next job. As a charity, we’re proud that everything we do is focused on achieving this purpose.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Pentagon 20">
            <a:extLst>
              <a:ext uri="{FF2B5EF4-FFF2-40B4-BE49-F238E27FC236}">
                <a16:creationId xmlns:a16="http://schemas.microsoft.com/office/drawing/2014/main" id="{03DA66CF-AFD5-4414-F983-DB3EFF6B2F48}"/>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a:t>
            </a:r>
          </a:p>
        </p:txBody>
      </p:sp>
      <p:sp>
        <p:nvSpPr>
          <p:cNvPr id="13" name="Shape 114">
            <a:extLst>
              <a:ext uri="{FF2B5EF4-FFF2-40B4-BE49-F238E27FC236}">
                <a16:creationId xmlns:a16="http://schemas.microsoft.com/office/drawing/2014/main" id="{43AFA107-1BF8-DF9E-BAF3-E23B784D5588}"/>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Further help and information</a:t>
            </a:r>
          </a:p>
        </p:txBody>
      </p:sp>
      <p:pic>
        <p:nvPicPr>
          <p:cNvPr id="2" name="Picture 1">
            <a:extLst>
              <a:ext uri="{FF2B5EF4-FFF2-40B4-BE49-F238E27FC236}">
                <a16:creationId xmlns:a16="http://schemas.microsoft.com/office/drawing/2014/main" id="{92DA36DB-1457-6B9F-1CAD-58D4C7B971DF}"/>
              </a:ext>
            </a:extLst>
          </p:cNvPr>
          <p:cNvPicPr>
            <a:picLocks noChangeAspect="1"/>
          </p:cNvPicPr>
          <p:nvPr/>
        </p:nvPicPr>
        <p:blipFill>
          <a:blip r:embed="rId6"/>
          <a:stretch>
            <a:fillRect/>
          </a:stretch>
        </p:blipFill>
        <p:spPr>
          <a:xfrm>
            <a:off x="9239156" y="239341"/>
            <a:ext cx="2698597" cy="522540"/>
          </a:xfrm>
          <a:prstGeom prst="rect">
            <a:avLst/>
          </a:prstGeom>
        </p:spPr>
      </p:pic>
      <p:pic>
        <p:nvPicPr>
          <p:cNvPr id="3" name="Picture 2">
            <a:hlinkClick r:id="rId5"/>
            <a:extLst>
              <a:ext uri="{FF2B5EF4-FFF2-40B4-BE49-F238E27FC236}">
                <a16:creationId xmlns:a16="http://schemas.microsoft.com/office/drawing/2014/main" id="{E4B1D4A4-C19B-923E-0887-7ABCB129C108}"/>
              </a:ext>
            </a:extLst>
          </p:cNvPr>
          <p:cNvPicPr>
            <a:picLocks noChangeAspect="1"/>
          </p:cNvPicPr>
          <p:nvPr/>
        </p:nvPicPr>
        <p:blipFill>
          <a:blip r:embed="rId6"/>
          <a:stretch>
            <a:fillRect/>
          </a:stretch>
        </p:blipFill>
        <p:spPr>
          <a:xfrm>
            <a:off x="1348793" y="1502543"/>
            <a:ext cx="3787616" cy="733411"/>
          </a:xfrm>
          <a:prstGeom prst="rect">
            <a:avLst/>
          </a:prstGeom>
        </p:spPr>
      </p:pic>
      <p:sp>
        <p:nvSpPr>
          <p:cNvPr id="4" name="Rectangle: Rounded Corners 33">
            <a:extLst>
              <a:ext uri="{FF2B5EF4-FFF2-40B4-BE49-F238E27FC236}">
                <a16:creationId xmlns:a16="http://schemas.microsoft.com/office/drawing/2014/main" id="{9CF5F14A-045A-BE51-C9BC-607109268FC2}"/>
              </a:ext>
            </a:extLst>
          </p:cNvPr>
          <p:cNvSpPr/>
          <p:nvPr/>
        </p:nvSpPr>
        <p:spPr>
          <a:xfrm>
            <a:off x="415443" y="5341444"/>
            <a:ext cx="11361113" cy="97712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With e-certifications, traineeships, apprenticeships, awards and digital credentials to share your achievements, City and Guilds could offer the key to your future!</a:t>
            </a:r>
          </a:p>
        </p:txBody>
      </p:sp>
      <p:sp>
        <p:nvSpPr>
          <p:cNvPr id="7" name="TextBox 13">
            <a:extLst>
              <a:ext uri="{FF2B5EF4-FFF2-40B4-BE49-F238E27FC236}">
                <a16:creationId xmlns:a16="http://schemas.microsoft.com/office/drawing/2014/main" id="{CD192FAA-370D-DD29-ED5E-CE5898896D6D}"/>
              </a:ext>
            </a:extLst>
          </p:cNvPr>
          <p:cNvSpPr txBox="1"/>
          <p:nvPr/>
        </p:nvSpPr>
        <p:spPr>
          <a:xfrm>
            <a:off x="0" y="6671370"/>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6733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63AC39-8BD1-4191-ACAD-3DC5923B9010}"/>
              </a:ext>
            </a:extLst>
          </p:cNvPr>
          <p:cNvSpPr txBox="1"/>
          <p:nvPr/>
        </p:nvSpPr>
        <p:spPr>
          <a:xfrm>
            <a:off x="594504" y="4680689"/>
            <a:ext cx="11085780" cy="369332"/>
          </a:xfrm>
          <a:prstGeom prst="rect">
            <a:avLst/>
          </a:prstGeom>
          <a:noFill/>
        </p:spPr>
        <p:txBody>
          <a:bodyPr wrap="square" rtlCol="0">
            <a:spAutoFit/>
          </a:bodyPr>
          <a:lstStyle/>
          <a:p>
            <a:r>
              <a:rPr lang="en-GB" b="1" dirty="0">
                <a:latin typeface="Century Gothic" panose="020B0502020202020204" pitchFamily="34" charset="0"/>
              </a:rPr>
              <a:t>Wellbeing: </a:t>
            </a:r>
            <a:r>
              <a:rPr lang="en-GB" dirty="0">
                <a:latin typeface="Century Gothic" panose="020B0502020202020204" pitchFamily="34" charset="0"/>
              </a:rPr>
              <a:t>Feeling healthy and happy. </a:t>
            </a:r>
          </a:p>
        </p:txBody>
      </p:sp>
      <p:sp>
        <p:nvSpPr>
          <p:cNvPr id="10" name="TextBox 9">
            <a:extLst>
              <a:ext uri="{FF2B5EF4-FFF2-40B4-BE49-F238E27FC236}">
                <a16:creationId xmlns:a16="http://schemas.microsoft.com/office/drawing/2014/main" id="{DC974889-349E-45E4-80A0-78160BB47CD1}"/>
              </a:ext>
            </a:extLst>
          </p:cNvPr>
          <p:cNvSpPr txBox="1"/>
          <p:nvPr/>
        </p:nvSpPr>
        <p:spPr>
          <a:xfrm>
            <a:off x="594504" y="3357454"/>
            <a:ext cx="11085780" cy="369332"/>
          </a:xfrm>
          <a:prstGeom prst="rect">
            <a:avLst/>
          </a:prstGeom>
          <a:noFill/>
        </p:spPr>
        <p:txBody>
          <a:bodyPr wrap="square" rtlCol="0">
            <a:spAutoFit/>
          </a:bodyPr>
          <a:lstStyle/>
          <a:p>
            <a:r>
              <a:rPr lang="en-GB" b="1" dirty="0">
                <a:latin typeface="Century Gothic" panose="020B0502020202020204" pitchFamily="34" charset="0"/>
              </a:rPr>
              <a:t>Sector:</a:t>
            </a:r>
            <a:r>
              <a:rPr lang="en-GB" dirty="0">
                <a:latin typeface="Century Gothic" panose="020B0502020202020204" pitchFamily="34" charset="0"/>
              </a:rPr>
              <a:t> The areas into which the economic activity of a country is divided.</a:t>
            </a:r>
          </a:p>
        </p:txBody>
      </p:sp>
      <p:sp>
        <p:nvSpPr>
          <p:cNvPr id="11" name="TextBox 10">
            <a:extLst>
              <a:ext uri="{FF2B5EF4-FFF2-40B4-BE49-F238E27FC236}">
                <a16:creationId xmlns:a16="http://schemas.microsoft.com/office/drawing/2014/main" id="{55C33134-3417-4496-A203-7A94A7B8BA4C}"/>
              </a:ext>
            </a:extLst>
          </p:cNvPr>
          <p:cNvSpPr txBox="1"/>
          <p:nvPr/>
        </p:nvSpPr>
        <p:spPr>
          <a:xfrm>
            <a:off x="594504" y="1103294"/>
            <a:ext cx="11085780" cy="369332"/>
          </a:xfrm>
          <a:prstGeom prst="rect">
            <a:avLst/>
          </a:prstGeom>
          <a:noFill/>
        </p:spPr>
        <p:txBody>
          <a:bodyPr wrap="square" rtlCol="0">
            <a:spAutoFit/>
          </a:bodyPr>
          <a:lstStyle/>
          <a:p>
            <a:r>
              <a:rPr lang="en-GB" b="1" dirty="0">
                <a:latin typeface="Century Gothic" panose="020B0502020202020204" pitchFamily="34" charset="0"/>
              </a:rPr>
              <a:t>Employability: </a:t>
            </a:r>
            <a:r>
              <a:rPr lang="en-GB" dirty="0">
                <a:latin typeface="Century Gothic" panose="020B0502020202020204" pitchFamily="34" charset="0"/>
              </a:rPr>
              <a:t>Having the skills and abilities needed to have a job or career. </a:t>
            </a:r>
          </a:p>
        </p:txBody>
      </p:sp>
      <p:sp>
        <p:nvSpPr>
          <p:cNvPr id="12" name="TextBox 11">
            <a:extLst>
              <a:ext uri="{FF2B5EF4-FFF2-40B4-BE49-F238E27FC236}">
                <a16:creationId xmlns:a16="http://schemas.microsoft.com/office/drawing/2014/main" id="{11ADD3F4-B379-4E43-BEBF-301CD0BF1DFC}"/>
              </a:ext>
            </a:extLst>
          </p:cNvPr>
          <p:cNvSpPr txBox="1"/>
          <p:nvPr/>
        </p:nvSpPr>
        <p:spPr>
          <a:xfrm>
            <a:off x="594504" y="1772607"/>
            <a:ext cx="11085780" cy="646331"/>
          </a:xfrm>
          <a:prstGeom prst="rect">
            <a:avLst/>
          </a:prstGeom>
          <a:noFill/>
        </p:spPr>
        <p:txBody>
          <a:bodyPr wrap="square" rtlCol="0">
            <a:spAutoFit/>
          </a:bodyPr>
          <a:lstStyle/>
          <a:p>
            <a:r>
              <a:rPr lang="en-GB" b="1" dirty="0">
                <a:latin typeface="Century Gothic" panose="020B0502020202020204" pitchFamily="34" charset="0"/>
              </a:rPr>
              <a:t>Frustration: </a:t>
            </a:r>
            <a:r>
              <a:rPr lang="en-GB" dirty="0">
                <a:latin typeface="Century Gothic" panose="020B0502020202020204" pitchFamily="34" charset="0"/>
              </a:rPr>
              <a:t>The feeling of being annoyed or less confident because you cannot achieve what you are trying to do.  </a:t>
            </a:r>
          </a:p>
        </p:txBody>
      </p:sp>
      <p:sp>
        <p:nvSpPr>
          <p:cNvPr id="13" name="TextBox 12">
            <a:extLst>
              <a:ext uri="{FF2B5EF4-FFF2-40B4-BE49-F238E27FC236}">
                <a16:creationId xmlns:a16="http://schemas.microsoft.com/office/drawing/2014/main" id="{B7C2D07B-0E80-4CBF-85A2-0D04AB22D308}"/>
              </a:ext>
            </a:extLst>
          </p:cNvPr>
          <p:cNvSpPr txBox="1"/>
          <p:nvPr/>
        </p:nvSpPr>
        <p:spPr>
          <a:xfrm>
            <a:off x="594504" y="4026767"/>
            <a:ext cx="11085780" cy="369332"/>
          </a:xfrm>
          <a:prstGeom prst="rect">
            <a:avLst/>
          </a:prstGeom>
          <a:noFill/>
        </p:spPr>
        <p:txBody>
          <a:bodyPr wrap="square" rtlCol="0">
            <a:spAutoFit/>
          </a:bodyPr>
          <a:lstStyle/>
          <a:p>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Self-belief</a:t>
            </a:r>
            <a:r>
              <a:rPr lang="en-GB" b="1" dirty="0">
                <a:latin typeface="Century Gothic" panose="020B0502020202020204" pitchFamily="34" charset="0"/>
                <a:ea typeface="Helvetica Neue" panose="02000503000000020004" pitchFamily="2" charset="0"/>
                <a:cs typeface="Arial" panose="020B0604020202020204" pitchFamily="34" charset="0"/>
                <a:sym typeface="Lato"/>
              </a:rPr>
              <a: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When you can trust in your own ability to do something.</a:t>
            </a:r>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4" name="TextBox 13">
            <a:extLst>
              <a:ext uri="{FF2B5EF4-FFF2-40B4-BE49-F238E27FC236}">
                <a16:creationId xmlns:a16="http://schemas.microsoft.com/office/drawing/2014/main" id="{91B016AB-9748-4E28-88A1-3CF66D88DEDD}"/>
              </a:ext>
            </a:extLst>
          </p:cNvPr>
          <p:cNvSpPr txBox="1"/>
          <p:nvPr/>
        </p:nvSpPr>
        <p:spPr>
          <a:xfrm>
            <a:off x="594504" y="2703530"/>
            <a:ext cx="11085780" cy="369332"/>
          </a:xfrm>
          <a:prstGeom prst="rect">
            <a:avLst/>
          </a:prstGeom>
          <a:noFill/>
        </p:spPr>
        <p:txBody>
          <a:bodyPr wrap="square" rtlCol="0">
            <a:spAutoFit/>
          </a:bodyPr>
          <a:lstStyle/>
          <a:p>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Resilience</a:t>
            </a:r>
            <a:r>
              <a:rPr lang="en-GB" b="1" dirty="0">
                <a:latin typeface="Century Gothic" panose="020B0502020202020204" pitchFamily="34" charset="0"/>
                <a:ea typeface="Helvetica Neue" panose="02000503000000020004" pitchFamily="2" charset="0"/>
                <a:cs typeface="Arial" panose="020B0604020202020204" pitchFamily="34" charset="0"/>
                <a:sym typeface="Lato"/>
              </a:rPr>
              <a: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ability to try again and not give up after something didn’t work.  </a:t>
            </a:r>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5" name="TextBox 13">
            <a:extLst>
              <a:ext uri="{FF2B5EF4-FFF2-40B4-BE49-F238E27FC236}">
                <a16:creationId xmlns:a16="http://schemas.microsoft.com/office/drawing/2014/main" id="{FDC1DAC6-C8B8-5F9A-CD14-5E3656B79757}"/>
              </a:ext>
            </a:extLst>
          </p:cNvPr>
          <p:cNvSpPr txBox="1"/>
          <p:nvPr/>
        </p:nvSpPr>
        <p:spPr>
          <a:xfrm>
            <a:off x="10079421"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1" name="Picture 20" descr="Graphical user interface, application&#10;&#10;Description automatically generated">
            <a:extLst>
              <a:ext uri="{FF2B5EF4-FFF2-40B4-BE49-F238E27FC236}">
                <a16:creationId xmlns:a16="http://schemas.microsoft.com/office/drawing/2014/main" id="{1260EEC9-CE83-C45B-0168-F4C6F63F3C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266" y="5347896"/>
            <a:ext cx="1360243" cy="1360243"/>
          </a:xfrm>
          <a:prstGeom prst="rect">
            <a:avLst/>
          </a:prstGeom>
        </p:spPr>
      </p:pic>
      <p:sp>
        <p:nvSpPr>
          <p:cNvPr id="22" name="Shape 114">
            <a:extLst>
              <a:ext uri="{FF2B5EF4-FFF2-40B4-BE49-F238E27FC236}">
                <a16:creationId xmlns:a16="http://schemas.microsoft.com/office/drawing/2014/main" id="{2CD40A71-2F6B-EFDE-A745-ACC0E4E90BBB}"/>
              </a:ext>
            </a:extLst>
          </p:cNvPr>
          <p:cNvSpPr/>
          <p:nvPr/>
        </p:nvSpPr>
        <p:spPr>
          <a:xfrm>
            <a:off x="343747" y="190718"/>
            <a:ext cx="6559300" cy="538608"/>
          </a:xfrm>
          <a:prstGeom prst="rect">
            <a:avLst/>
          </a:prstGeom>
          <a:noFill/>
          <a:ln>
            <a:noFill/>
          </a:ln>
        </p:spPr>
        <p:txBody>
          <a:bodyPr lIns="91425" tIns="45700" rIns="91425" bIns="45700" anchor="t" anchorCtr="0">
            <a:noAutofit/>
          </a:bodyPr>
          <a:lstStyle/>
          <a:p>
            <a:pPr>
              <a:buSzPct val="25000"/>
            </a:pPr>
            <a:r>
              <a:rPr lang="en-GB" sz="32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2" name="Picture 1">
            <a:extLst>
              <a:ext uri="{FF2B5EF4-FFF2-40B4-BE49-F238E27FC236}">
                <a16:creationId xmlns:a16="http://schemas.microsoft.com/office/drawing/2014/main" id="{B952324B-4AAD-E6ED-A485-59D27BA80F39}"/>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307156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on a hill&#10;&#10;Description automatically generated with medium confidence">
            <a:extLst>
              <a:ext uri="{FF2B5EF4-FFF2-40B4-BE49-F238E27FC236}">
                <a16:creationId xmlns:a16="http://schemas.microsoft.com/office/drawing/2014/main" id="{A1EAB067-0978-C550-5D82-082CF1DA15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120" y="2237874"/>
            <a:ext cx="11033759" cy="4056252"/>
          </a:xfrm>
          <a:prstGeom prst="rect">
            <a:avLst/>
          </a:prstGeom>
          <a:effectLst>
            <a:outerShdw blurRad="50800" dist="38100" dir="2700000" algn="tl" rotWithShape="0">
              <a:prstClr val="black">
                <a:alpha val="40000"/>
              </a:prstClr>
            </a:outerShdw>
          </a:effectLst>
        </p:spPr>
      </p:pic>
      <p:sp>
        <p:nvSpPr>
          <p:cNvPr id="11" name="Rectangle: Rounded Corners 33">
            <a:extLst>
              <a:ext uri="{FF2B5EF4-FFF2-40B4-BE49-F238E27FC236}">
                <a16:creationId xmlns:a16="http://schemas.microsoft.com/office/drawing/2014/main" id="{158A3D98-361D-4198-BD68-BB32F2B8892F}"/>
              </a:ext>
            </a:extLst>
          </p:cNvPr>
          <p:cNvSpPr/>
          <p:nvPr/>
        </p:nvSpPr>
        <p:spPr>
          <a:xfrm>
            <a:off x="2846409" y="997011"/>
            <a:ext cx="6499182" cy="791149"/>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Pair reflection (2-3 mins)</a:t>
            </a:r>
          </a:p>
          <a:p>
            <a:pPr algn="ctr"/>
            <a:r>
              <a:rPr lang="en-GB" sz="1600" dirty="0">
                <a:solidFill>
                  <a:schemeClr val="tx1"/>
                </a:solidFill>
                <a:latin typeface="Century Gothic" panose="020B0502020202020204" pitchFamily="34" charset="0"/>
              </a:rPr>
              <a:t>What do you think about the common phrase below?</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Getting started…</a:t>
            </a:r>
          </a:p>
        </p:txBody>
      </p:sp>
      <p:sp>
        <p:nvSpPr>
          <p:cNvPr id="16" name="TextBox 15">
            <a:extLst>
              <a:ext uri="{FF2B5EF4-FFF2-40B4-BE49-F238E27FC236}">
                <a16:creationId xmlns:a16="http://schemas.microsoft.com/office/drawing/2014/main" id="{29051ECE-E0A7-4411-9A04-F7B6D51260E5}"/>
              </a:ext>
            </a:extLst>
          </p:cNvPr>
          <p:cNvSpPr txBox="1"/>
          <p:nvPr/>
        </p:nvSpPr>
        <p:spPr>
          <a:xfrm>
            <a:off x="579120" y="2994743"/>
            <a:ext cx="11033760" cy="2554545"/>
          </a:xfrm>
          <a:prstGeom prst="rect">
            <a:avLst/>
          </a:prstGeom>
          <a:noFill/>
        </p:spPr>
        <p:txBody>
          <a:bodyPr wrap="square" rtlCol="0" anchor="ctr">
            <a:spAutoFit/>
          </a:bodyPr>
          <a:lstStyle/>
          <a:p>
            <a:pPr algn="ctr"/>
            <a:r>
              <a:rPr lang="en-GB" sz="8000" b="1" dirty="0">
                <a:ln>
                  <a:solidFill>
                    <a:sysClr val="windowText" lastClr="000000"/>
                  </a:solidFill>
                </a:ln>
                <a:solidFill>
                  <a:schemeClr val="bg1"/>
                </a:solidFill>
                <a:effectLst>
                  <a:glow rad="101600">
                    <a:srgbClr val="FFFFFF">
                      <a:alpha val="60000"/>
                    </a:srgbClr>
                  </a:glow>
                </a:effectLst>
                <a:latin typeface="Cavolini" panose="03000502040302020204" pitchFamily="66" charset="0"/>
                <a:cs typeface="Cavolini" panose="03000502040302020204" pitchFamily="66" charset="0"/>
              </a:rPr>
              <a:t>“Leaders are born, not made.” </a:t>
            </a:r>
          </a:p>
        </p:txBody>
      </p:sp>
      <p:sp>
        <p:nvSpPr>
          <p:cNvPr id="6" name="TextBox 13">
            <a:extLst>
              <a:ext uri="{FF2B5EF4-FFF2-40B4-BE49-F238E27FC236}">
                <a16:creationId xmlns:a16="http://schemas.microsoft.com/office/drawing/2014/main" id="{4DDB73D4-809E-A304-C544-15495039112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 name="Picture 1">
            <a:extLst>
              <a:ext uri="{FF2B5EF4-FFF2-40B4-BE49-F238E27FC236}">
                <a16:creationId xmlns:a16="http://schemas.microsoft.com/office/drawing/2014/main" id="{2649E910-1A89-B05B-59CC-B84E52FC28CE}"/>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411188703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379331" y="2250856"/>
            <a:ext cx="5818269" cy="538609"/>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Are you a great </a:t>
            </a:r>
            <a:r>
              <a:rPr lang="en-GB" sz="1600" b="1" dirty="0">
                <a:solidFill>
                  <a:schemeClr val="tx1"/>
                </a:solidFill>
                <a:latin typeface="Century Gothic" panose="020B0502020202020204" pitchFamily="34" charset="0"/>
                <a:ea typeface="Century Gothic"/>
                <a:cs typeface="Century Gothic"/>
                <a:sym typeface="Century Gothic"/>
              </a:rPr>
              <a:t>problem-solver?</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a:t>
            </a:r>
          </a:p>
        </p:txBody>
      </p:sp>
      <p:sp>
        <p:nvSpPr>
          <p:cNvPr id="9" name="Rectangle: Rounded Corners 33">
            <a:extLst>
              <a:ext uri="{FF2B5EF4-FFF2-40B4-BE49-F238E27FC236}">
                <a16:creationId xmlns:a16="http://schemas.microsoft.com/office/drawing/2014/main" id="{2CAB8868-22FD-EAE2-65A9-9A5B48508A89}"/>
              </a:ext>
            </a:extLst>
          </p:cNvPr>
          <p:cNvSpPr/>
          <p:nvPr/>
        </p:nvSpPr>
        <p:spPr>
          <a:xfrm>
            <a:off x="379331" y="3069184"/>
            <a:ext cx="5818269" cy="538609"/>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Can you take the </a:t>
            </a:r>
            <a:r>
              <a:rPr lang="en-GB" sz="1600" b="1" dirty="0">
                <a:solidFill>
                  <a:schemeClr val="tx1"/>
                </a:solidFill>
                <a:latin typeface="Century Gothic" panose="020B0502020202020204" pitchFamily="34" charset="0"/>
                <a:ea typeface="Century Gothic"/>
                <a:cs typeface="Century Gothic"/>
                <a:sym typeface="Century Gothic"/>
              </a:rPr>
              <a:t>initiative?</a:t>
            </a:r>
          </a:p>
        </p:txBody>
      </p:sp>
      <p:sp>
        <p:nvSpPr>
          <p:cNvPr id="12" name="Rectangle: Rounded Corners 33">
            <a:extLst>
              <a:ext uri="{FF2B5EF4-FFF2-40B4-BE49-F238E27FC236}">
                <a16:creationId xmlns:a16="http://schemas.microsoft.com/office/drawing/2014/main" id="{8167DBFD-A8AD-5CC6-D8AD-DA90C0C0E105}"/>
              </a:ext>
            </a:extLst>
          </p:cNvPr>
          <p:cNvSpPr/>
          <p:nvPr/>
        </p:nvSpPr>
        <p:spPr>
          <a:xfrm>
            <a:off x="379331" y="3887512"/>
            <a:ext cx="5818269" cy="538609"/>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Are you a good </a:t>
            </a:r>
            <a:r>
              <a:rPr lang="en-GB" sz="1600" b="1" dirty="0">
                <a:solidFill>
                  <a:schemeClr val="tx1"/>
                </a:solidFill>
                <a:latin typeface="Century Gothic" panose="020B0502020202020204" pitchFamily="34" charset="0"/>
                <a:ea typeface="Century Gothic"/>
                <a:cs typeface="Century Gothic"/>
                <a:sym typeface="Century Gothic"/>
              </a:rPr>
              <a:t>decision-maker?</a:t>
            </a:r>
          </a:p>
        </p:txBody>
      </p:sp>
      <p:sp>
        <p:nvSpPr>
          <p:cNvPr id="13" name="Rectangle: Rounded Corners 33">
            <a:extLst>
              <a:ext uri="{FF2B5EF4-FFF2-40B4-BE49-F238E27FC236}">
                <a16:creationId xmlns:a16="http://schemas.microsoft.com/office/drawing/2014/main" id="{14034AC9-1ABB-2C3F-940B-C71A39562B0A}"/>
              </a:ext>
            </a:extLst>
          </p:cNvPr>
          <p:cNvSpPr/>
          <p:nvPr/>
        </p:nvSpPr>
        <p:spPr>
          <a:xfrm>
            <a:off x="379331" y="4705841"/>
            <a:ext cx="5818269" cy="538609"/>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Can you get the </a:t>
            </a:r>
            <a:r>
              <a:rPr lang="en-GB" sz="1600" b="1" dirty="0">
                <a:solidFill>
                  <a:schemeClr val="tx1"/>
                </a:solidFill>
                <a:latin typeface="Century Gothic" panose="020B0502020202020204" pitchFamily="34" charset="0"/>
                <a:ea typeface="Century Gothic"/>
                <a:cs typeface="Century Gothic"/>
                <a:sym typeface="Century Gothic"/>
              </a:rPr>
              <a:t>best out of others?</a:t>
            </a:r>
          </a:p>
        </p:txBody>
      </p:sp>
      <p:sp>
        <p:nvSpPr>
          <p:cNvPr id="16" name="TextBox 13">
            <a:extLst>
              <a:ext uri="{FF2B5EF4-FFF2-40B4-BE49-F238E27FC236}">
                <a16:creationId xmlns:a16="http://schemas.microsoft.com/office/drawing/2014/main" id="{2B55793B-5674-B999-F920-FC0FE5722DDF}"/>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Rectangle: Rounded Corners 33">
            <a:extLst>
              <a:ext uri="{FF2B5EF4-FFF2-40B4-BE49-F238E27FC236}">
                <a16:creationId xmlns:a16="http://schemas.microsoft.com/office/drawing/2014/main" id="{1C471E50-02AF-817A-C280-4442C89C03C3}"/>
              </a:ext>
            </a:extLst>
          </p:cNvPr>
          <p:cNvSpPr/>
          <p:nvPr/>
        </p:nvSpPr>
        <p:spPr>
          <a:xfrm>
            <a:off x="1880299" y="997011"/>
            <a:ext cx="8669834" cy="980152"/>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Discuss (5 mins)</a:t>
            </a:r>
          </a:p>
          <a:p>
            <a:pPr algn="ctr"/>
            <a:r>
              <a:rPr lang="en-GB" sz="1600" b="0" i="0" dirty="0">
                <a:solidFill>
                  <a:schemeClr val="tx1"/>
                </a:solidFill>
                <a:effectLst/>
                <a:latin typeface="Century Gothic" panose="020B0502020202020204" pitchFamily="34" charset="0"/>
                <a:sym typeface="Century Gothic"/>
              </a:rPr>
              <a:t>W</a:t>
            </a:r>
            <a:r>
              <a:rPr lang="en-GB" sz="1600" b="0" i="0" dirty="0">
                <a:solidFill>
                  <a:srgbClr val="222222"/>
                </a:solidFill>
                <a:effectLst/>
                <a:latin typeface="Century Gothic" panose="020B0502020202020204" pitchFamily="34" charset="0"/>
              </a:rPr>
              <a:t>atch a WOW Show animation film about the personal skills and attributes that everybody has and can develop. </a:t>
            </a:r>
            <a:r>
              <a:rPr lang="en-GB" sz="1600" b="0" i="0">
                <a:solidFill>
                  <a:srgbClr val="222222"/>
                </a:solidFill>
                <a:effectLst/>
                <a:latin typeface="Century Gothic" panose="020B0502020202020204" pitchFamily="34" charset="0"/>
              </a:rPr>
              <a:t>T</a:t>
            </a:r>
            <a:r>
              <a:rPr lang="en-GB" sz="1600">
                <a:solidFill>
                  <a:schemeClr val="tx1"/>
                </a:solidFill>
                <a:latin typeface="Century Gothic" panose="020B0502020202020204" pitchFamily="34" charset="0"/>
                <a:ea typeface="Century Gothic"/>
                <a:cs typeface="Century Gothic"/>
                <a:sym typeface="Century Gothic"/>
              </a:rPr>
              <a:t>hen </a:t>
            </a:r>
            <a:r>
              <a:rPr lang="en-GB" sz="1600" dirty="0">
                <a:solidFill>
                  <a:schemeClr val="tx1"/>
                </a:solidFill>
                <a:latin typeface="Century Gothic" panose="020B0502020202020204" pitchFamily="34" charset="0"/>
                <a:ea typeface="Century Gothic"/>
                <a:cs typeface="Century Gothic"/>
                <a:sym typeface="Century Gothic"/>
              </a:rPr>
              <a:t>discuss which leadership skills you show during your normal week.  </a:t>
            </a:r>
          </a:p>
        </p:txBody>
      </p:sp>
      <p:sp>
        <p:nvSpPr>
          <p:cNvPr id="25" name="Rectangle: Rounded Corners 33">
            <a:extLst>
              <a:ext uri="{FF2B5EF4-FFF2-40B4-BE49-F238E27FC236}">
                <a16:creationId xmlns:a16="http://schemas.microsoft.com/office/drawing/2014/main" id="{3AEA9E42-5BC0-952F-0571-E89ED2A96BB8}"/>
              </a:ext>
            </a:extLst>
          </p:cNvPr>
          <p:cNvSpPr/>
          <p:nvPr/>
        </p:nvSpPr>
        <p:spPr>
          <a:xfrm>
            <a:off x="379332" y="5629408"/>
            <a:ext cx="11433338" cy="870984"/>
          </a:xfrm>
          <a:prstGeom prst="roundRect">
            <a:avLst/>
          </a:prstGeom>
          <a:solidFill>
            <a:srgbClr val="F3B4AF"/>
          </a:solidFill>
          <a:ln w="28575">
            <a:solidFill>
              <a:srgbClr val="8F71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Challenge:</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How can you help a friend with their skills ready for the world of work?</a:t>
            </a:r>
          </a:p>
        </p:txBody>
      </p:sp>
      <p:pic>
        <p:nvPicPr>
          <p:cNvPr id="2" name="Picture 1">
            <a:extLst>
              <a:ext uri="{FF2B5EF4-FFF2-40B4-BE49-F238E27FC236}">
                <a16:creationId xmlns:a16="http://schemas.microsoft.com/office/drawing/2014/main" id="{DABE29E1-E203-0FA7-A649-55095F6D6D23}"/>
              </a:ext>
            </a:extLst>
          </p:cNvPr>
          <p:cNvPicPr>
            <a:picLocks noChangeAspect="1"/>
          </p:cNvPicPr>
          <p:nvPr/>
        </p:nvPicPr>
        <p:blipFill>
          <a:blip r:embed="rId3"/>
          <a:stretch>
            <a:fillRect/>
          </a:stretch>
        </p:blipFill>
        <p:spPr>
          <a:xfrm>
            <a:off x="9239156" y="239341"/>
            <a:ext cx="2698597" cy="522540"/>
          </a:xfrm>
          <a:prstGeom prst="rect">
            <a:avLst/>
          </a:prstGeom>
        </p:spPr>
      </p:pic>
      <p:pic>
        <p:nvPicPr>
          <p:cNvPr id="3" name="Picture 2">
            <a:hlinkClick r:id="rId4"/>
            <a:extLst>
              <a:ext uri="{FF2B5EF4-FFF2-40B4-BE49-F238E27FC236}">
                <a16:creationId xmlns:a16="http://schemas.microsoft.com/office/drawing/2014/main" id="{B2C15E8E-1339-3C54-D772-EB8476E44BE1}"/>
              </a:ext>
            </a:extLst>
          </p:cNvPr>
          <p:cNvPicPr>
            <a:picLocks noChangeAspect="1"/>
          </p:cNvPicPr>
          <p:nvPr/>
        </p:nvPicPr>
        <p:blipFill>
          <a:blip r:embed="rId5"/>
          <a:stretch>
            <a:fillRect/>
          </a:stretch>
        </p:blipFill>
        <p:spPr>
          <a:xfrm>
            <a:off x="6412660" y="2294583"/>
            <a:ext cx="5400010" cy="3017404"/>
          </a:xfrm>
          <a:prstGeom prst="rect">
            <a:avLst/>
          </a:prstGeom>
        </p:spPr>
      </p:pic>
      <p:sp>
        <p:nvSpPr>
          <p:cNvPr id="4" name="Rectangle: Rounded Corners 33">
            <a:extLst>
              <a:ext uri="{FF2B5EF4-FFF2-40B4-BE49-F238E27FC236}">
                <a16:creationId xmlns:a16="http://schemas.microsoft.com/office/drawing/2014/main" id="{034B1E8C-3EA2-79E4-E90D-EA1E5A851F1A}"/>
              </a:ext>
            </a:extLst>
          </p:cNvPr>
          <p:cNvSpPr/>
          <p:nvPr/>
        </p:nvSpPr>
        <p:spPr>
          <a:xfrm>
            <a:off x="11000347" y="2451575"/>
            <a:ext cx="681858" cy="496046"/>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ea typeface="Century Gothic"/>
                <a:cs typeface="Century Gothic"/>
                <a:sym typeface="Century Gothic"/>
                <a:hlinkClick r:id="rId4"/>
              </a:rPr>
              <a:t>0:00-2:29</a:t>
            </a:r>
            <a:endParaRPr lang="en-GB" sz="1400" b="1" dirty="0">
              <a:solidFill>
                <a:schemeClr val="tx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1749119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3">
            <a:extLst>
              <a:ext uri="{FF2B5EF4-FFF2-40B4-BE49-F238E27FC236}">
                <a16:creationId xmlns:a16="http://schemas.microsoft.com/office/drawing/2014/main" id="{E8292A7B-F510-4243-918B-78E4BE4725C4}"/>
              </a:ext>
            </a:extLst>
          </p:cNvPr>
          <p:cNvSpPr/>
          <p:nvPr/>
        </p:nvSpPr>
        <p:spPr>
          <a:xfrm>
            <a:off x="5644056" y="5346722"/>
            <a:ext cx="6168613" cy="1002373"/>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rgbClr val="000000"/>
                </a:solidFill>
                <a:latin typeface="Century Gothic" panose="020B0502020202020204" pitchFamily="34" charset="0"/>
              </a:rPr>
              <a:t>In this session, you are going to explore the role </a:t>
            </a:r>
            <a:r>
              <a:rPr lang="en-GB" sz="1600" b="1" dirty="0">
                <a:solidFill>
                  <a:srgbClr val="000000"/>
                </a:solidFill>
                <a:latin typeface="Century Gothic" panose="020B0502020202020204" pitchFamily="34" charset="0"/>
              </a:rPr>
              <a:t>leadership</a:t>
            </a:r>
            <a:r>
              <a:rPr lang="en-GB" sz="1600" dirty="0">
                <a:solidFill>
                  <a:srgbClr val="000000"/>
                </a:solidFill>
                <a:latin typeface="Century Gothic" panose="020B0502020202020204" pitchFamily="34" charset="0"/>
              </a:rPr>
              <a:t> has in </a:t>
            </a:r>
            <a:r>
              <a:rPr lang="en-GB" sz="1600" b="1" dirty="0">
                <a:solidFill>
                  <a:srgbClr val="000000"/>
                </a:solidFill>
                <a:latin typeface="Century Gothic" panose="020B0502020202020204" pitchFamily="34" charset="0"/>
              </a:rPr>
              <a:t>all of our futures </a:t>
            </a:r>
            <a:r>
              <a:rPr lang="en-GB" sz="1600" dirty="0">
                <a:solidFill>
                  <a:srgbClr val="000000"/>
                </a:solidFill>
                <a:latin typeface="Century Gothic" panose="020B0502020202020204" pitchFamily="34" charset="0"/>
              </a:rPr>
              <a:t>and</a:t>
            </a:r>
            <a:r>
              <a:rPr lang="en-GB" sz="1600" b="1" dirty="0">
                <a:solidFill>
                  <a:srgbClr val="000000"/>
                </a:solidFill>
                <a:latin typeface="Century Gothic" panose="020B0502020202020204" pitchFamily="34" charset="0"/>
              </a:rPr>
              <a:t> where we use these </a:t>
            </a:r>
            <a:r>
              <a:rPr lang="en-GB" sz="1600" dirty="0">
                <a:solidFill>
                  <a:srgbClr val="000000"/>
                </a:solidFill>
                <a:latin typeface="Century Gothic" panose="020B0502020202020204" pitchFamily="34" charset="0"/>
              </a:rPr>
              <a:t>skills in our everyday lives.</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6" name="Rectangle: Rounded Corners 33">
            <a:extLst>
              <a:ext uri="{FF2B5EF4-FFF2-40B4-BE49-F238E27FC236}">
                <a16:creationId xmlns:a16="http://schemas.microsoft.com/office/drawing/2014/main" id="{39816C9E-2E58-4069-A24C-F28F361729B3}"/>
              </a:ext>
            </a:extLst>
          </p:cNvPr>
          <p:cNvSpPr/>
          <p:nvPr/>
        </p:nvSpPr>
        <p:spPr>
          <a:xfrm>
            <a:off x="5644057" y="2197945"/>
            <a:ext cx="6168614" cy="1359986"/>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It has been reported that there is a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shortage of leadership skills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companies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around the world</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Some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managers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are not able to lead their teams effectively, which means that the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working output for some teams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is lower than it should be. </a:t>
            </a:r>
            <a:endParaRPr lang="en-GB" sz="1600" dirty="0">
              <a:solidFill>
                <a:schemeClr val="tx1"/>
              </a:solidFill>
              <a:latin typeface="Century Gothic"/>
              <a:ea typeface="Lato" panose="020F0502020204030203" pitchFamily="34" charset="0"/>
              <a:cs typeface="Century Gothic"/>
            </a:endParaRP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5644057" y="3951140"/>
            <a:ext cx="6168613" cy="1002372"/>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Leaders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and perhaps more importantly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leadership skills</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are going to be needed in the years ahead. Are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you</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going to be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leading</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in the future?</a:t>
            </a:r>
          </a:p>
        </p:txBody>
      </p:sp>
      <p:sp>
        <p:nvSpPr>
          <p:cNvPr id="11" name="Rectangle: Rounded Corners 33">
            <a:extLst>
              <a:ext uri="{FF2B5EF4-FFF2-40B4-BE49-F238E27FC236}">
                <a16:creationId xmlns:a16="http://schemas.microsoft.com/office/drawing/2014/main" id="{158A3D98-361D-4198-BD68-BB32F2B8892F}"/>
              </a:ext>
            </a:extLst>
          </p:cNvPr>
          <p:cNvSpPr/>
          <p:nvPr/>
        </p:nvSpPr>
        <p:spPr>
          <a:xfrm>
            <a:off x="5644057" y="997772"/>
            <a:ext cx="6168614" cy="806964"/>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Pair reflection (2-3 mins)</a:t>
            </a:r>
          </a:p>
          <a:p>
            <a:pPr algn="ctr"/>
            <a:r>
              <a:rPr lang="en-GB" sz="1600" dirty="0">
                <a:solidFill>
                  <a:schemeClr val="tx1"/>
                </a:solidFill>
                <a:latin typeface="Century Gothic" panose="020B0502020202020204" pitchFamily="34" charset="0"/>
              </a:rPr>
              <a:t>What do you think makes a good leader?</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a:t>
            </a:r>
          </a:p>
        </p:txBody>
      </p:sp>
      <p:sp>
        <p:nvSpPr>
          <p:cNvPr id="9" name="TextBox 13">
            <a:extLst>
              <a:ext uri="{FF2B5EF4-FFF2-40B4-BE49-F238E27FC236}">
                <a16:creationId xmlns:a16="http://schemas.microsoft.com/office/drawing/2014/main" id="{934685F0-D31B-7BBD-FB81-2F52706DE0E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4" name="Picture 13">
            <a:extLst>
              <a:ext uri="{FF2B5EF4-FFF2-40B4-BE49-F238E27FC236}">
                <a16:creationId xmlns:a16="http://schemas.microsoft.com/office/drawing/2014/main" id="{4590D3E6-AE56-7DB6-64AC-5E3841174A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9330" y="997772"/>
            <a:ext cx="4831379" cy="535132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1878B8A7-136A-C432-F160-3CB25ABC09E0}"/>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44341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33">
            <a:extLst>
              <a:ext uri="{FF2B5EF4-FFF2-40B4-BE49-F238E27FC236}">
                <a16:creationId xmlns:a16="http://schemas.microsoft.com/office/drawing/2014/main" id="{158A3D98-361D-4198-BD68-BB32F2B8892F}"/>
              </a:ext>
            </a:extLst>
          </p:cNvPr>
          <p:cNvSpPr/>
          <p:nvPr/>
        </p:nvSpPr>
        <p:spPr>
          <a:xfrm>
            <a:off x="519876" y="997012"/>
            <a:ext cx="11152248" cy="107585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Individual reflection (1-2 mins)</a:t>
            </a:r>
          </a:p>
          <a:p>
            <a:pPr algn="ctr"/>
            <a:r>
              <a:rPr lang="en-GB" sz="1600" dirty="0">
                <a:solidFill>
                  <a:schemeClr val="tx1"/>
                </a:solidFill>
                <a:latin typeface="Century Gothic" panose="020B0502020202020204" pitchFamily="34" charset="0"/>
              </a:rPr>
              <a:t>Think of a leader that you admire. They can be from any walk of life, from friends and family, to businesspeople, sportspeople or politicians.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a:t>
            </a:r>
          </a:p>
        </p:txBody>
      </p:sp>
      <p:sp>
        <p:nvSpPr>
          <p:cNvPr id="9" name="Rectangle: Rounded Corners 33">
            <a:extLst>
              <a:ext uri="{FF2B5EF4-FFF2-40B4-BE49-F238E27FC236}">
                <a16:creationId xmlns:a16="http://schemas.microsoft.com/office/drawing/2014/main" id="{89144CAB-49BB-31C7-00C2-CA7BD8C026F1}"/>
              </a:ext>
            </a:extLst>
          </p:cNvPr>
          <p:cNvSpPr/>
          <p:nvPr/>
        </p:nvSpPr>
        <p:spPr>
          <a:xfrm>
            <a:off x="519876" y="5428202"/>
            <a:ext cx="11152248" cy="985949"/>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Pair discussion (3-5 mins)</a:t>
            </a:r>
          </a:p>
          <a:p>
            <a:pPr algn="ctr"/>
            <a:r>
              <a:rPr lang="en-GB" sz="1600" dirty="0">
                <a:solidFill>
                  <a:schemeClr val="tx1"/>
                </a:solidFill>
                <a:latin typeface="Century Gothic" panose="020B0502020202020204" pitchFamily="34" charset="0"/>
              </a:rPr>
              <a:t>Share your chosen leader with your partner. As a pair, come to a decision about the three most important skills or qualities your leaders share. </a:t>
            </a:r>
          </a:p>
        </p:txBody>
      </p:sp>
      <p:sp>
        <p:nvSpPr>
          <p:cNvPr id="14" name="TextBox 13">
            <a:extLst>
              <a:ext uri="{FF2B5EF4-FFF2-40B4-BE49-F238E27FC236}">
                <a16:creationId xmlns:a16="http://schemas.microsoft.com/office/drawing/2014/main" id="{8CC4AD8F-15E2-5660-23C1-BEC20D03985F}"/>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5" name="Picture 4" descr="A person carrying a child on the back&#10;&#10;Description automatically generated with low confidence">
            <a:extLst>
              <a:ext uri="{FF2B5EF4-FFF2-40B4-BE49-F238E27FC236}">
                <a16:creationId xmlns:a16="http://schemas.microsoft.com/office/drawing/2014/main" id="{E3063717-F7E4-E1CE-ECBA-9372275077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9877" y="2276668"/>
            <a:ext cx="1841058" cy="2947728"/>
          </a:xfrm>
          <a:prstGeom prst="rect">
            <a:avLst/>
          </a:prstGeom>
          <a:effectLst>
            <a:outerShdw blurRad="50800" dist="38100" dir="2700000" algn="tl" rotWithShape="0">
              <a:prstClr val="black">
                <a:alpha val="40000"/>
              </a:prstClr>
            </a:outerShdw>
          </a:effectLst>
        </p:spPr>
      </p:pic>
      <p:pic>
        <p:nvPicPr>
          <p:cNvPr id="10" name="Picture 9" descr="A person and a child looking out a window&#10;&#10;Description automatically generated with medium confidence">
            <a:extLst>
              <a:ext uri="{FF2B5EF4-FFF2-40B4-BE49-F238E27FC236}">
                <a16:creationId xmlns:a16="http://schemas.microsoft.com/office/drawing/2014/main" id="{4BBDD76B-A5EA-962B-EDE0-DBD84ABBD0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75471" y="2276667"/>
            <a:ext cx="1841059" cy="2947729"/>
          </a:xfrm>
          <a:prstGeom prst="rect">
            <a:avLst/>
          </a:prstGeom>
          <a:effectLst>
            <a:outerShdw blurRad="50800" dist="38100" dir="2700000" algn="tl" rotWithShape="0">
              <a:prstClr val="black">
                <a:alpha val="40000"/>
              </a:prstClr>
            </a:outerShdw>
          </a:effectLst>
        </p:spPr>
      </p:pic>
      <p:pic>
        <p:nvPicPr>
          <p:cNvPr id="15" name="Picture 14" descr="A person standing on a stage&#10;&#10;Description automatically generated with low confidence">
            <a:extLst>
              <a:ext uri="{FF2B5EF4-FFF2-40B4-BE49-F238E27FC236}">
                <a16:creationId xmlns:a16="http://schemas.microsoft.com/office/drawing/2014/main" id="{043E9805-4207-1478-EDC0-6B88198CDB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03268" y="2276668"/>
            <a:ext cx="1841058" cy="2947728"/>
          </a:xfrm>
          <a:prstGeom prst="rect">
            <a:avLst/>
          </a:prstGeom>
          <a:effectLst>
            <a:outerShdw blurRad="50800" dist="38100" dir="2700000" algn="tl" rotWithShape="0">
              <a:prstClr val="black">
                <a:alpha val="40000"/>
              </a:prstClr>
            </a:outerShdw>
          </a:effectLst>
        </p:spPr>
      </p:pic>
      <p:pic>
        <p:nvPicPr>
          <p:cNvPr id="21" name="Picture 20" descr="A person in a suit and tie&#10;&#10;Description automatically generated with medium confidence">
            <a:extLst>
              <a:ext uri="{FF2B5EF4-FFF2-40B4-BE49-F238E27FC236}">
                <a16:creationId xmlns:a16="http://schemas.microsoft.com/office/drawing/2014/main" id="{6D127A35-D4D7-234E-C9E0-32827B8F959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9831064" y="2276667"/>
            <a:ext cx="1841059" cy="2947729"/>
          </a:xfrm>
          <a:prstGeom prst="rect">
            <a:avLst/>
          </a:prstGeom>
          <a:effectLst>
            <a:outerShdw blurRad="50800" dist="38100" dir="2700000" algn="tl" rotWithShape="0">
              <a:prstClr val="black">
                <a:alpha val="40000"/>
              </a:prstClr>
            </a:outerShdw>
          </a:effectLst>
        </p:spPr>
      </p:pic>
      <p:pic>
        <p:nvPicPr>
          <p:cNvPr id="23" name="Picture 22" descr="A person singing into a microphone&#10;&#10;Description automatically generated with medium confidence">
            <a:extLst>
              <a:ext uri="{FF2B5EF4-FFF2-40B4-BE49-F238E27FC236}">
                <a16:creationId xmlns:a16="http://schemas.microsoft.com/office/drawing/2014/main" id="{CE49A840-D96D-5042-AEAD-42804585C19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47674" y="2276666"/>
            <a:ext cx="1841058" cy="2947729"/>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5E02BD0-D333-830E-2C4A-3D937F8221F0}"/>
              </a:ext>
            </a:extLst>
          </p:cNvPr>
          <p:cNvPicPr>
            <a:picLocks noChangeAspect="1"/>
          </p:cNvPicPr>
          <p:nvPr/>
        </p:nvPicPr>
        <p:blipFill>
          <a:blip r:embed="rId8"/>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17348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33">
            <a:extLst>
              <a:ext uri="{FF2B5EF4-FFF2-40B4-BE49-F238E27FC236}">
                <a16:creationId xmlns:a16="http://schemas.microsoft.com/office/drawing/2014/main" id="{158A3D98-361D-4198-BD68-BB32F2B8892F}"/>
              </a:ext>
            </a:extLst>
          </p:cNvPr>
          <p:cNvSpPr/>
          <p:nvPr/>
        </p:nvSpPr>
        <p:spPr>
          <a:xfrm>
            <a:off x="519877" y="1416396"/>
            <a:ext cx="11152249" cy="108165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(6-9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Over the next few slides, read the scenarios about people showing leadership skills in everyday life and then think carefully about which leadership skills are needed to help in each case.</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 in real life?</a:t>
            </a:r>
          </a:p>
        </p:txBody>
      </p:sp>
      <p:sp>
        <p:nvSpPr>
          <p:cNvPr id="9" name="TextBox 13">
            <a:extLst>
              <a:ext uri="{FF2B5EF4-FFF2-40B4-BE49-F238E27FC236}">
                <a16:creationId xmlns:a16="http://schemas.microsoft.com/office/drawing/2014/main" id="{EF46D921-F1F6-A4BD-8618-9BBA7CE69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3" name="Picture 2">
            <a:extLst>
              <a:ext uri="{FF2B5EF4-FFF2-40B4-BE49-F238E27FC236}">
                <a16:creationId xmlns:a16="http://schemas.microsoft.com/office/drawing/2014/main" id="{70D1B9CE-1BD0-E8F2-4284-5C448195B49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rot="279896">
            <a:off x="8023885" y="3061295"/>
            <a:ext cx="3542456" cy="27457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F057613-376B-70CF-795E-4C1F0402D98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300000">
            <a:off x="632785" y="3061296"/>
            <a:ext cx="3542455" cy="27457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DA139F6-9626-F467-10A5-4114FEF3472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28336" y="3061296"/>
            <a:ext cx="3542453" cy="2745725"/>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02CD57CF-3364-28B9-F4D6-A2659EDABAE3}"/>
              </a:ext>
            </a:extLst>
          </p:cNvPr>
          <p:cNvPicPr>
            <a:picLocks noChangeAspect="1"/>
          </p:cNvPicPr>
          <p:nvPr/>
        </p:nvPicPr>
        <p:blipFill>
          <a:blip r:embed="rId7"/>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33043911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3">
            <a:extLst>
              <a:ext uri="{FF2B5EF4-FFF2-40B4-BE49-F238E27FC236}">
                <a16:creationId xmlns:a16="http://schemas.microsoft.com/office/drawing/2014/main" id="{39816C9E-2E58-4069-A24C-F28F361729B3}"/>
              </a:ext>
            </a:extLst>
          </p:cNvPr>
          <p:cNvSpPr/>
          <p:nvPr/>
        </p:nvSpPr>
        <p:spPr>
          <a:xfrm>
            <a:off x="519875" y="1206046"/>
            <a:ext cx="5447674" cy="1001361"/>
          </a:xfrm>
          <a:prstGeom prst="roundRect">
            <a:avLst/>
          </a:prstGeom>
          <a:solidFill>
            <a:srgbClr val="FDE9E7"/>
          </a:solidFill>
          <a:ln w="28575">
            <a:solidFill>
              <a:srgbClr val="E1251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 group of Year 9 friends were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sharing their feelings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about some people going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hungry in their community</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sp>
        <p:nvSpPr>
          <p:cNvPr id="10" name="Rectangle: Rounded Corners 33">
            <a:extLst>
              <a:ext uri="{FF2B5EF4-FFF2-40B4-BE49-F238E27FC236}">
                <a16:creationId xmlns:a16="http://schemas.microsoft.com/office/drawing/2014/main" id="{9DF2C0BB-FC12-4888-9F9A-0A7360FD94D4}"/>
              </a:ext>
            </a:extLst>
          </p:cNvPr>
          <p:cNvSpPr/>
          <p:nvPr/>
        </p:nvSpPr>
        <p:spPr>
          <a:xfrm>
            <a:off x="519875" y="5315913"/>
            <a:ext cx="11152250" cy="980153"/>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a:solidFill>
                  <a:schemeClr val="tx1"/>
                </a:solidFill>
                <a:latin typeface="Century Gothic" panose="020B0502020202020204" pitchFamily="34" charset="0"/>
                <a:ea typeface="Lato" panose="020F0502020204030203" pitchFamily="34" charset="0"/>
                <a:cs typeface="Lato" panose="020F0502020204030203" pitchFamily="34" charset="0"/>
              </a:rPr>
              <a:t>Developing </a:t>
            </a:r>
            <a:r>
              <a:rPr lang="en-GB" sz="1600" b="1">
                <a:solidFill>
                  <a:schemeClr val="tx1"/>
                </a:solidFill>
                <a:latin typeface="Century Gothic" panose="020B0502020202020204" pitchFamily="34" charset="0"/>
                <a:ea typeface="Lato" panose="020F0502020204030203" pitchFamily="34" charset="0"/>
                <a:cs typeface="Lato" panose="020F0502020204030203" pitchFamily="34" charset="0"/>
              </a:rPr>
              <a:t>friendships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and relationships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is key to building your skills for your chosen career. </a:t>
            </a:r>
            <a:r>
              <a:rPr lang="en-GB" sz="1600" dirty="0">
                <a:solidFill>
                  <a:schemeClr val="tx1"/>
                </a:solidFill>
                <a:latin typeface="Century Gothic" panose="020B0502020202020204" pitchFamily="34" charset="0"/>
                <a:ea typeface="Century Gothic"/>
                <a:cs typeface="Century Gothic"/>
                <a:sym typeface="Century Gothic"/>
              </a:rPr>
              <a:t>Most careers </a:t>
            </a:r>
            <a:r>
              <a:rPr lang="en-GB" sz="1600" b="1" dirty="0">
                <a:solidFill>
                  <a:schemeClr val="tx1"/>
                </a:solidFill>
                <a:latin typeface="Century Gothic" panose="020B0502020202020204" pitchFamily="34" charset="0"/>
                <a:ea typeface="Century Gothic"/>
                <a:cs typeface="Century Gothic"/>
                <a:sym typeface="Century Gothic"/>
              </a:rPr>
              <a:t>involve working with others </a:t>
            </a:r>
            <a:r>
              <a:rPr lang="en-GB" sz="1600" dirty="0">
                <a:solidFill>
                  <a:schemeClr val="tx1"/>
                </a:solidFill>
                <a:latin typeface="Century Gothic" panose="020B0502020202020204" pitchFamily="34" charset="0"/>
                <a:ea typeface="Century Gothic"/>
                <a:cs typeface="Century Gothic"/>
                <a:sym typeface="Century Gothic"/>
              </a:rPr>
              <a:t>and being a good communicator is vital.  </a:t>
            </a:r>
          </a:p>
        </p:txBody>
      </p:sp>
      <p:sp>
        <p:nvSpPr>
          <p:cNvPr id="17" name="Pentagon 20">
            <a:extLst>
              <a:ext uri="{FF2B5EF4-FFF2-40B4-BE49-F238E27FC236}">
                <a16:creationId xmlns:a16="http://schemas.microsoft.com/office/drawing/2014/main" id="{55F05483-66BC-418E-8537-5FB0400D7292}"/>
              </a:ext>
            </a:extLst>
          </p:cNvPr>
          <p:cNvSpPr/>
          <p:nvPr/>
        </p:nvSpPr>
        <p:spPr>
          <a:xfrm>
            <a:off x="0" y="186630"/>
            <a:ext cx="758663" cy="538608"/>
          </a:xfrm>
          <a:prstGeom prst="homePlate">
            <a:avLst/>
          </a:prstGeom>
          <a:solidFill>
            <a:srgbClr val="E12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8" name="Shape 114">
            <a:extLst>
              <a:ext uri="{FF2B5EF4-FFF2-40B4-BE49-F238E27FC236}">
                <a16:creationId xmlns:a16="http://schemas.microsoft.com/office/drawing/2014/main" id="{1E175ACA-7BEA-454C-A4EF-7D0CCBF123C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leadership in real life?</a:t>
            </a:r>
          </a:p>
        </p:txBody>
      </p:sp>
      <p:pic>
        <p:nvPicPr>
          <p:cNvPr id="2" name="Picture 1">
            <a:extLst>
              <a:ext uri="{FF2B5EF4-FFF2-40B4-BE49-F238E27FC236}">
                <a16:creationId xmlns:a16="http://schemas.microsoft.com/office/drawing/2014/main" id="{E02E3646-A325-CCE6-B253-9711669D92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0800" y="991211"/>
            <a:ext cx="5271325" cy="4085755"/>
          </a:xfrm>
          <a:prstGeom prst="rect">
            <a:avLst/>
          </a:prstGeom>
          <a:effectLst>
            <a:outerShdw blurRad="50800" dist="38100" dir="2700000" algn="tl" rotWithShape="0">
              <a:prstClr val="black">
                <a:alpha val="40000"/>
              </a:prstClr>
            </a:outerShdw>
          </a:effectLst>
        </p:spPr>
      </p:pic>
      <p:sp>
        <p:nvSpPr>
          <p:cNvPr id="9" name="TextBox 13">
            <a:extLst>
              <a:ext uri="{FF2B5EF4-FFF2-40B4-BE49-F238E27FC236}">
                <a16:creationId xmlns:a16="http://schemas.microsoft.com/office/drawing/2014/main" id="{EF46D921-F1F6-A4BD-8618-9BBA7CE69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2" name="Rectangle: Rounded Corners 33">
            <a:extLst>
              <a:ext uri="{FF2B5EF4-FFF2-40B4-BE49-F238E27FC236}">
                <a16:creationId xmlns:a16="http://schemas.microsoft.com/office/drawing/2014/main" id="{B25EDB03-0E1C-07C1-3DD0-4786B6C47F33}"/>
              </a:ext>
            </a:extLst>
          </p:cNvPr>
          <p:cNvSpPr/>
          <p:nvPr/>
        </p:nvSpPr>
        <p:spPr>
          <a:xfrm>
            <a:off x="519874" y="4058252"/>
            <a:ext cx="5447673" cy="880100"/>
          </a:xfrm>
          <a:prstGeom prst="roundRect">
            <a:avLst/>
          </a:prstGeom>
          <a:solidFill>
            <a:srgbClr val="FFFFFF"/>
          </a:solidFill>
          <a:ln w="28575">
            <a:solidFill>
              <a:srgbClr val="E125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(2-3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skills would they need to make this happen?</a:t>
            </a:r>
          </a:p>
        </p:txBody>
      </p:sp>
      <p:sp>
        <p:nvSpPr>
          <p:cNvPr id="13" name="Rectangle: Rounded Corners 33">
            <a:extLst>
              <a:ext uri="{FF2B5EF4-FFF2-40B4-BE49-F238E27FC236}">
                <a16:creationId xmlns:a16="http://schemas.microsoft.com/office/drawing/2014/main" id="{DF0A5D62-B3D3-A5EF-218E-1A6EE28274E1}"/>
              </a:ext>
            </a:extLst>
          </p:cNvPr>
          <p:cNvSpPr/>
          <p:nvPr/>
        </p:nvSpPr>
        <p:spPr>
          <a:xfrm>
            <a:off x="519875" y="2481070"/>
            <a:ext cx="5447673" cy="1303519"/>
          </a:xfrm>
          <a:prstGeom prst="roundRect">
            <a:avLst/>
          </a:prstGeom>
          <a:solidFill>
            <a:srgbClr val="E2CDAC"/>
          </a:solidFill>
          <a:ln w="28575">
            <a:solidFill>
              <a:srgbClr val="91190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friends started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collecting food donations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from fellow students, which they are going to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send to a local charity</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The charity will then give the food to people who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need it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most. </a:t>
            </a:r>
          </a:p>
        </p:txBody>
      </p:sp>
      <p:pic>
        <p:nvPicPr>
          <p:cNvPr id="3" name="Picture 2">
            <a:extLst>
              <a:ext uri="{FF2B5EF4-FFF2-40B4-BE49-F238E27FC236}">
                <a16:creationId xmlns:a16="http://schemas.microsoft.com/office/drawing/2014/main" id="{B2C9FBC4-532B-1B93-4650-685176242163}"/>
              </a:ext>
            </a:extLst>
          </p:cNvPr>
          <p:cNvPicPr>
            <a:picLocks noChangeAspect="1"/>
          </p:cNvPicPr>
          <p:nvPr/>
        </p:nvPicPr>
        <p:blipFill>
          <a:blip r:embed="rId4"/>
          <a:stretch>
            <a:fillRect/>
          </a:stretch>
        </p:blipFill>
        <p:spPr>
          <a:xfrm>
            <a:off x="9239156" y="239341"/>
            <a:ext cx="2698597" cy="522540"/>
          </a:xfrm>
          <a:prstGeom prst="rect">
            <a:avLst/>
          </a:prstGeom>
        </p:spPr>
      </p:pic>
    </p:spTree>
    <p:extLst>
      <p:ext uri="{BB962C8B-B14F-4D97-AF65-F5344CB8AC3E}">
        <p14:creationId xmlns:p14="http://schemas.microsoft.com/office/powerpoint/2010/main" val="285815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8112</TotalTime>
  <Words>2587</Words>
  <Application>Microsoft Office PowerPoint</Application>
  <PresentationFormat>Widescreen</PresentationFormat>
  <Paragraphs>283</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Cavolini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62</cp:revision>
  <dcterms:created xsi:type="dcterms:W3CDTF">2022-04-12T08:58:50Z</dcterms:created>
  <dcterms:modified xsi:type="dcterms:W3CDTF">2022-08-23T07:43:24Z</dcterms:modified>
</cp:coreProperties>
</file>