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1027" r:id="rId2"/>
    <p:sldId id="260" r:id="rId3"/>
    <p:sldId id="1018" r:id="rId4"/>
    <p:sldId id="1030" r:id="rId5"/>
    <p:sldId id="1020" r:id="rId6"/>
    <p:sldId id="1026" r:id="rId7"/>
    <p:sldId id="1023" r:id="rId8"/>
    <p:sldId id="103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DDF6"/>
    <a:srgbClr val="DAEFF9"/>
    <a:srgbClr val="C10071"/>
    <a:srgbClr val="033F85"/>
    <a:srgbClr val="00A8D7"/>
    <a:srgbClr val="A1D8F7"/>
    <a:srgbClr val="E6E6E6"/>
    <a:srgbClr val="006AB4"/>
    <a:srgbClr val="B9F0FF"/>
    <a:srgbClr val="D8F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070" autoAdjust="0"/>
  </p:normalViewPr>
  <p:slideViewPr>
    <p:cSldViewPr snapToGrid="0">
      <p:cViewPr varScale="1">
        <p:scale>
          <a:sx n="73" d="100"/>
          <a:sy n="73" d="100"/>
        </p:scale>
        <p:origin x="169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767EE-BBD0-4863-B0AC-2061DAD4C053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76FE0-E7B3-45E1-83C8-ECC74AB81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478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9E165-B49A-4FB4-8ACA-8B5A205DA6B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200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228600" indent="-228600">
              <a:buAutoNum type="arabicParenR"/>
            </a:pPr>
            <a:r>
              <a:rPr lang="en-GB" dirty="0"/>
              <a:t>https://www.healthcareers.nhs.uk/explore-roles/pharmacy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https://www.ucas.com/explore/subjects/pharmacology-toxicology-and-pharmacy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https://www.pharmacyschoolscouncil.ac.uk/study/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https://www.prospects.ac.uk/jobs-and-work-experience/job-sectors/science-and-pharmaceuticals/pharmacy-courses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76FE0-E7B3-45E1-83C8-ECC74AB8166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765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https://www.ucas.com/explore/subjects/pharmacology-toxicology-and-pharmacy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https://www.pharmacyschoolscouncil.ac.uk/study/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https://www.prospects.ac.uk/jobs-and-work-experience/job-sectors/science-and-pharmaceuticals/pharmacy-courses</a:t>
            </a:r>
          </a:p>
          <a:p>
            <a:pPr marL="228600" indent="-228600">
              <a:buAutoNum type="arabicParenR"/>
            </a:pPr>
            <a:r>
              <a:rPr lang="en-GB" b="0" dirty="0"/>
              <a:t>https://studyinghealthcare.ac.uk/applications/pharmacy/careers-in-pharmacy/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76FE0-E7B3-45E1-83C8-ECC74AB8166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70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228600" indent="-228600">
              <a:buAutoNum type="arabicParenR"/>
            </a:pPr>
            <a:r>
              <a:rPr lang="en-GB" dirty="0"/>
              <a:t>https://www.healthcareers.nhs.uk/explore-roles/pharmacy</a:t>
            </a:r>
          </a:p>
          <a:p>
            <a:pPr marL="228600" indent="-228600">
              <a:buAutoNum type="arabicParenR"/>
            </a:pPr>
            <a:r>
              <a:rPr lang="en-GB" dirty="0"/>
              <a:t>https://www.healthcareers.nhs.uk/career-planning/resources/career-pharmacy</a:t>
            </a:r>
          </a:p>
          <a:p>
            <a:pPr marL="228600" indent="-228600">
              <a:buAutoNum type="arabicParenR"/>
            </a:pPr>
            <a:r>
              <a:rPr lang="en-GB" dirty="0"/>
              <a:t>https://www.healthcareers.nhs.uk/sites/default/files/documents/A%20career%20in%20Pharmacy_Final.pdf</a:t>
            </a:r>
          </a:p>
          <a:p>
            <a:pPr marL="228600" indent="-228600">
              <a:buAutoNum type="arabicParenR"/>
            </a:pPr>
            <a:r>
              <a:rPr lang="en-GB" dirty="0"/>
              <a:t>https://www.youtube.com/watch?v=t2dvY86rHyc</a:t>
            </a:r>
          </a:p>
          <a:p>
            <a:endParaRPr lang="en-GB" b="1" dirty="0"/>
          </a:p>
          <a:p>
            <a:pPr marL="228600" indent="-228600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76FE0-E7B3-45E1-83C8-ECC74AB8166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145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You Tube Video Link: </a:t>
            </a:r>
            <a:r>
              <a:rPr lang="en-GB" b="0" dirty="0"/>
              <a:t>https://www.youtube.com/watch?v=ux3JW4PyBM8&amp;list=PLnnppXZprOJcW878vJRHUiy0olgVrtmFA&amp;index=40</a:t>
            </a:r>
          </a:p>
          <a:p>
            <a:r>
              <a:rPr lang="en-GB" b="1" dirty="0"/>
              <a:t>SafeShare TV Video Link: </a:t>
            </a:r>
            <a:r>
              <a:rPr lang="en-GB" b="0" dirty="0"/>
              <a:t>https://safeshare.tv/x/ux3JW4PyBM8</a:t>
            </a:r>
          </a:p>
          <a:p>
            <a:endParaRPr lang="en-GB" b="1" dirty="0"/>
          </a:p>
          <a:p>
            <a:r>
              <a:rPr lang="en-GB" b="1" dirty="0"/>
              <a:t>References: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https://www.healthcareers.nhs.uk/explore-roles/pharmacy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https://www.healthcareers.nhs.uk/explore-roles/pharmacy/roles-pharmacy - The animation will be available on this website.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332ED-C01F-449F-A550-BEF22DB1E15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156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1) </a:t>
            </a:r>
            <a:r>
              <a:rPr lang="en-GB" sz="1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HEE interactive Pharmacy Careers map – https://careersinpharmacy.uk/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332ED-C01F-449F-A550-BEF22DB1E15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156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2B90-4619-47DB-A4CD-555859151804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3AFE-3C12-4F15-9AC5-5A5F1AD2B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56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2B90-4619-47DB-A4CD-555859151804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3AFE-3C12-4F15-9AC5-5A5F1AD2B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98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2B90-4619-47DB-A4CD-555859151804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3AFE-3C12-4F15-9AC5-5A5F1AD2B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502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2B90-4619-47DB-A4CD-555859151804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3AFE-3C12-4F15-9AC5-5A5F1AD2B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79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2B90-4619-47DB-A4CD-555859151804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3AFE-3C12-4F15-9AC5-5A5F1AD2B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46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2B90-4619-47DB-A4CD-555859151804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3AFE-3C12-4F15-9AC5-5A5F1AD2B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213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2B90-4619-47DB-A4CD-555859151804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3AFE-3C12-4F15-9AC5-5A5F1AD2B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13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2B90-4619-47DB-A4CD-555859151804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3AFE-3C12-4F15-9AC5-5A5F1AD2B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0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2B90-4619-47DB-A4CD-555859151804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3AFE-3C12-4F15-9AC5-5A5F1AD2B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67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2B90-4619-47DB-A4CD-555859151804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3AFE-3C12-4F15-9AC5-5A5F1AD2B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61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2B90-4619-47DB-A4CD-555859151804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3AFE-3C12-4F15-9AC5-5A5F1AD2B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14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AB4">
                <a:alpha val="30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12B90-4619-47DB-A4CD-555859151804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93AFE-3C12-4F15-9AC5-5A5F1AD2B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06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healthcareers.nhs.uk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pharms.com/pharmacycareers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12" Type="http://schemas.openxmlformats.org/officeDocument/2006/relationships/hyperlink" Target="https://www.pharmacyregulation.org/education-and-training-requirements-pharmacy-tea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healthcareers.nhs.uk/explore-roles/pharmacy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3.png"/><Relationship Id="rId15" Type="http://schemas.openxmlformats.org/officeDocument/2006/relationships/image" Target="../media/image10.svg"/><Relationship Id="rId10" Type="http://schemas.openxmlformats.org/officeDocument/2006/relationships/hyperlink" Target="https://www.aptuk.org/site/how-do-you-become-a-pharmacy-technician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harmacyschoolscouncil.ac.uk/study/" TargetMode="External"/><Relationship Id="rId13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rospects.ac.uk/jobs-and-work-experience/job-sectors/science-and-pharmaceuticals/pharmacy-courses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hyperlink" Target="https://www.ucas.com/explore/subjects/pharmacology-toxicology-and-pharmacy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12.jpeg"/><Relationship Id="rId14" Type="http://schemas.openxmlformats.org/officeDocument/2006/relationships/hyperlink" Target="https://studyinghealthcare.ac.uk/applications/pharmacy/careers-in-pharmacy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althcareers.nhs.uk/sites/default/files/documents/A%20career%20in%20Pharmacy_Final.pdf" TargetMode="External"/><Relationship Id="rId13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healthcareers.nhs.uk/explore-roles/pharmacy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hyperlink" Target="https://www.youtube.com/watch?v=t2dvY86rHyc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althcareers.nhs.uk/" TargetMode="External"/><Relationship Id="rId13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0.sv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hyperlink" Target="https://www.healthcareers.nhs.uk/explore-roles/pharmacy" TargetMode="External"/><Relationship Id="rId5" Type="http://schemas.openxmlformats.org/officeDocument/2006/relationships/image" Target="../media/image1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hyperlink" Target="https://safeshare.tv/x/ux3JW4PyBM8" TargetMode="External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areersinpharmacy.uk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28B4CBA1-EB04-4C2E-B038-A8CDCBD19B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72" y="6158653"/>
            <a:ext cx="7559055" cy="975362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10ADB73E-18C6-4926-9539-0CF04B3985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814" y="171985"/>
            <a:ext cx="2106894" cy="4845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B14E94-2E2A-481A-8B25-4085CBC24B1B}"/>
              </a:ext>
            </a:extLst>
          </p:cNvPr>
          <p:cNvSpPr txBox="1"/>
          <p:nvPr/>
        </p:nvSpPr>
        <p:spPr>
          <a:xfrm>
            <a:off x="1642188" y="2344087"/>
            <a:ext cx="585962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b="1" dirty="0">
                <a:solidFill>
                  <a:srgbClr val="C10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Pharmacy Module 4:</a:t>
            </a:r>
          </a:p>
          <a:p>
            <a:pPr algn="ctr"/>
            <a:r>
              <a:rPr lang="en-GB" sz="4500" dirty="0">
                <a:solidFill>
                  <a:srgbClr val="C10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Becoming a Part of It</a:t>
            </a:r>
          </a:p>
          <a:p>
            <a:pPr algn="ctr"/>
            <a:r>
              <a:rPr lang="en-GB" sz="4500" dirty="0">
                <a:solidFill>
                  <a:srgbClr val="C10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Plan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C84719-E87A-4B63-AFBC-5779B235F6A6}"/>
              </a:ext>
            </a:extLst>
          </p:cNvPr>
          <p:cNvSpPr txBox="1"/>
          <p:nvPr/>
        </p:nvSpPr>
        <p:spPr>
          <a:xfrm>
            <a:off x="1698707" y="5816426"/>
            <a:ext cx="574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C10071"/>
                </a:solidFill>
                <a:latin typeface="Lato" panose="020F0502020204030203" pitchFamily="34" charset="0"/>
              </a:rPr>
              <a:t>These resources have been developed by </a:t>
            </a:r>
            <a:r>
              <a:rPr lang="en-GB" sz="1200" dirty="0" err="1">
                <a:solidFill>
                  <a:srgbClr val="C10071"/>
                </a:solidFill>
                <a:latin typeface="Lato" panose="020F0502020204030203" pitchFamily="34" charset="0"/>
              </a:rPr>
              <a:t>VotesforSchools</a:t>
            </a:r>
            <a:r>
              <a:rPr lang="en-GB" sz="1200" dirty="0">
                <a:solidFill>
                  <a:srgbClr val="C10071"/>
                </a:solidFill>
                <a:latin typeface="Lato" panose="020F0502020204030203" pitchFamily="34" charset="0"/>
              </a:rPr>
              <a:t> and The WOW Show in association with Health Education England.  </a:t>
            </a:r>
          </a:p>
        </p:txBody>
      </p:sp>
    </p:spTree>
    <p:extLst>
      <p:ext uri="{BB962C8B-B14F-4D97-AF65-F5344CB8AC3E}">
        <p14:creationId xmlns:p14="http://schemas.microsoft.com/office/powerpoint/2010/main" val="4156891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D3D7693E-942D-4C3E-B9FD-8419D48560AB}"/>
              </a:ext>
            </a:extLst>
          </p:cNvPr>
          <p:cNvSpPr txBox="1"/>
          <p:nvPr/>
        </p:nvSpPr>
        <p:spPr>
          <a:xfrm>
            <a:off x="801773" y="1272493"/>
            <a:ext cx="75404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000" b="1" u="sng" dirty="0">
                <a:solidFill>
                  <a:srgbClr val="00A8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 links: </a:t>
            </a: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resource may link to topics you study in PSHCE, Careers, Health &amp; Social Care, Science, Critical Thinking and Self-Assessment. </a:t>
            </a:r>
          </a:p>
          <a:p>
            <a:endParaRPr lang="en-GB" altLang="en-US" sz="2000" dirty="0">
              <a:solidFill>
                <a:srgbClr val="C10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en-US" sz="2000" b="1" u="sng" dirty="0">
                <a:solidFill>
                  <a:srgbClr val="033F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Skills: </a:t>
            </a: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resource helps with skills such as evaluation, teamwork, communication, empathy, organisation and problem solving. </a:t>
            </a:r>
          </a:p>
          <a:p>
            <a:endParaRPr lang="en-GB" altLang="en-US" sz="2000" dirty="0">
              <a:solidFill>
                <a:srgbClr val="C10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en-US" sz="2000" b="1" u="sng" dirty="0">
                <a:solidFill>
                  <a:srgbClr val="C10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intentions: </a:t>
            </a: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be able to explore interests, values, abilities and attitudes in relation to options in learning, work and future careers. 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F5F1425B-4E6B-43F3-9497-8DE6E9FD0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814" y="171985"/>
            <a:ext cx="2106894" cy="484586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BDAEC2F-98AE-4687-8B6C-1313BDD5E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2" y="6158653"/>
            <a:ext cx="7559055" cy="975362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1C0E5267-5241-4BC9-9B79-827F3A86A71F}"/>
              </a:ext>
            </a:extLst>
          </p:cNvPr>
          <p:cNvSpPr txBox="1"/>
          <p:nvPr/>
        </p:nvSpPr>
        <p:spPr>
          <a:xfrm>
            <a:off x="7189075" y="6646334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</p:spTree>
    <p:extLst>
      <p:ext uri="{BB962C8B-B14F-4D97-AF65-F5344CB8AC3E}">
        <p14:creationId xmlns:p14="http://schemas.microsoft.com/office/powerpoint/2010/main" val="3964896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F5F1425B-4E6B-43F3-9497-8DE6E9FD0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814" y="171985"/>
            <a:ext cx="2106894" cy="484586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BDAEC2F-98AE-4687-8B6C-1313BDD5E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2" y="6158653"/>
            <a:ext cx="7559055" cy="975362"/>
          </a:xfrm>
          <a:prstGeom prst="rect">
            <a:avLst/>
          </a:prstGeom>
        </p:spPr>
      </p:pic>
      <p:graphicFrame>
        <p:nvGraphicFramePr>
          <p:cNvPr id="7" name="Google Shape;30;p2">
            <a:extLst>
              <a:ext uri="{FF2B5EF4-FFF2-40B4-BE49-F238E27FC236}">
                <a16:creationId xmlns:a16="http://schemas.microsoft.com/office/drawing/2014/main" id="{47911EB3-CF5A-478A-B0FE-BD68088DD6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946145"/>
              </p:ext>
            </p:extLst>
          </p:nvPr>
        </p:nvGraphicFramePr>
        <p:xfrm>
          <a:off x="231524" y="1210018"/>
          <a:ext cx="8680950" cy="4676398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661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28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107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u="none" strike="noStrike" cap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Time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3558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u="none" strike="noStrike" cap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Objective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32150" marR="32150" marT="0" marB="0" anchor="ctr">
                    <a:solidFill>
                      <a:srgbClr val="3558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GB" sz="1600" b="1" u="none" strike="noStrike" cap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Group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32150" marR="32150" marT="50300" marB="50300" anchor="ctr">
                    <a:solidFill>
                      <a:srgbClr val="3558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GB" sz="1600" b="1" u="none" strike="noStrike" cap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Task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32150" marR="32150" marT="50300" marB="50300" anchor="ctr">
                    <a:solidFill>
                      <a:srgbClr val="3558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67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1-2 mins</a:t>
                      </a:r>
                      <a:endParaRPr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98DD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 links, skills &amp; learning intentions</a:t>
                      </a:r>
                      <a:endParaRPr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98DD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Whole class</a:t>
                      </a:r>
                      <a:endParaRPr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50300" marB="50300" anchor="ctr">
                    <a:solidFill>
                      <a:srgbClr val="98DD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Students look at the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 links, skills and learning intentions </a:t>
                      </a:r>
                      <a:r>
                        <a:rPr lang="en-GB" sz="1200" b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for the lesson. </a:t>
                      </a:r>
                      <a:endParaRPr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50300" marB="50300" anchor="ctr">
                    <a:solidFill>
                      <a:srgbClr val="98D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04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5-8 mins</a:t>
                      </a:r>
                      <a:endParaRPr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DAEF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1. A quick recap.</a:t>
                      </a:r>
                      <a:endParaRPr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DAEF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Whole class</a:t>
                      </a:r>
                      <a:endParaRPr sz="1200" b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32150" marR="32150" marT="50300" marB="50300" anchor="ctr">
                    <a:solidFill>
                      <a:srgbClr val="DAEF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Students think about the previous 3 modules and how to become a Pharmacist. They discuss what they need in terms of qualifications, skills and qualities.  </a:t>
                      </a:r>
                      <a:endParaRPr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50300" marB="50300" anchor="ctr">
                    <a:solidFill>
                      <a:srgbClr val="DAE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51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10-20 mins</a:t>
                      </a:r>
                      <a:endParaRPr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98DD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2. A moment to reflect.</a:t>
                      </a:r>
                      <a:endParaRPr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98DD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Individual/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Pair</a:t>
                      </a:r>
                      <a:endParaRPr sz="1200" b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32150" marR="32150" marT="50300" marB="50300" anchor="ctr">
                    <a:solidFill>
                      <a:srgbClr val="98DD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Students discuss what they have been learning about Pharmacy and recap by rewatching The WOW Show films to consider if Pharmacy is a career path for them.  </a:t>
                      </a:r>
                    </a:p>
                  </a:txBody>
                  <a:tcPr marL="32150" marR="32150" marT="50300" marB="50300" anchor="ctr">
                    <a:solidFill>
                      <a:srgbClr val="98D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85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5-6 mins</a:t>
                      </a:r>
                      <a:endParaRPr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DAEF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What else is out there?</a:t>
                      </a:r>
                      <a:endParaRPr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DAEF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Whole class</a:t>
                      </a:r>
                      <a:endParaRPr sz="1200" b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32150" marR="32150" marT="50300" marB="50300" anchor="ctr">
                    <a:solidFill>
                      <a:srgbClr val="DAEF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Students have links to the wealth of information and organisations offering help and support in careers in Pharmacy which are curated in this lesson.  </a:t>
                      </a:r>
                      <a:endParaRPr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50300" marB="50300" anchor="ctr">
                    <a:solidFill>
                      <a:srgbClr val="DAE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845484"/>
                  </a:ext>
                </a:extLst>
              </a:tr>
              <a:tr h="483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4-5 mins</a:t>
                      </a:r>
                      <a:endParaRPr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98DD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4. What else is out there in healthcare?</a:t>
                      </a:r>
                      <a:endParaRPr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98DD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Whole class</a:t>
                      </a:r>
                      <a:endParaRPr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98DD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Students can see the other opportunities available in healthcare which can be explored individually or as a class.  </a:t>
                      </a:r>
                      <a:endParaRPr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98D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mins</a:t>
                      </a:r>
                      <a:endParaRPr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DAEF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Survey monkey link</a:t>
                      </a:r>
                      <a:endParaRPr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DAEF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</a:t>
                      </a:r>
                      <a:endParaRPr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DAEF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Students and teachers have the opportunity to feedback with a short survey about the resources and The WOW Show films about a career in Pharmacy.  </a:t>
                      </a:r>
                      <a:endParaRPr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DAE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016129"/>
                  </a:ext>
                </a:extLst>
              </a:tr>
              <a:tr h="77298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5-10 mins</a:t>
                      </a:r>
                      <a:endParaRPr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98DD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Further help and support</a:t>
                      </a:r>
                      <a:endParaRPr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98DD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Whole class</a:t>
                      </a:r>
                      <a:endParaRPr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150" marR="32150" marT="0" marB="0" anchor="ctr">
                    <a:solidFill>
                      <a:srgbClr val="98DD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Students have access to links from the NHS website on Pharmacy and </a:t>
                      </a:r>
                      <a:r>
                        <a:rPr lang="en-GB" sz="1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the many other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careers in the healthcare sector. The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  <a:hlinkClick r:id="rId4"/>
                        </a:rPr>
                        <a:t>NHS Health Careers site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 more information for students who wish to investigate further. Click any picture on the slide to watch the animation summary for Pharmacy.   </a:t>
                      </a:r>
                    </a:p>
                  </a:txBody>
                  <a:tcPr marL="32150" marR="32150" marT="0" marB="0" anchor="ctr">
                    <a:solidFill>
                      <a:srgbClr val="98D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544186"/>
                  </a:ext>
                </a:extLst>
              </a:tr>
            </a:tbl>
          </a:graphicData>
        </a:graphic>
      </p:graphicFrame>
      <p:sp>
        <p:nvSpPr>
          <p:cNvPr id="9" name="Google Shape;35;p2">
            <a:extLst>
              <a:ext uri="{FF2B5EF4-FFF2-40B4-BE49-F238E27FC236}">
                <a16:creationId xmlns:a16="http://schemas.microsoft.com/office/drawing/2014/main" id="{D43FB9AD-E270-4299-A8D5-73B7CFC7FCBC}"/>
              </a:ext>
            </a:extLst>
          </p:cNvPr>
          <p:cNvSpPr txBox="1"/>
          <p:nvPr/>
        </p:nvSpPr>
        <p:spPr>
          <a:xfrm>
            <a:off x="231515" y="150045"/>
            <a:ext cx="6734515" cy="900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600" b="1" dirty="0">
                <a:solidFill>
                  <a:srgbClr val="C1007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Module 4: Lesson Plan</a:t>
            </a:r>
            <a:endParaRPr sz="2600" dirty="0">
              <a:solidFill>
                <a:srgbClr val="C10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 sz="2600" dirty="0">
                <a:solidFill>
                  <a:srgbClr val="C1007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Lesson Duration: 20-40 minutes</a:t>
            </a:r>
            <a:endParaRPr sz="2600" dirty="0">
              <a:solidFill>
                <a:srgbClr val="C10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E4DC417F-7708-494E-84DD-94CB07FDEADB}"/>
              </a:ext>
            </a:extLst>
          </p:cNvPr>
          <p:cNvSpPr txBox="1"/>
          <p:nvPr/>
        </p:nvSpPr>
        <p:spPr>
          <a:xfrm>
            <a:off x="7189075" y="6646334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</p:spTree>
    <p:extLst>
      <p:ext uri="{BB962C8B-B14F-4D97-AF65-F5344CB8AC3E}">
        <p14:creationId xmlns:p14="http://schemas.microsoft.com/office/powerpoint/2010/main" val="1202287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74;gc1e240347f_0_25" descr="Information outline">
            <a:extLst>
              <a:ext uri="{FF2B5EF4-FFF2-40B4-BE49-F238E27FC236}">
                <a16:creationId xmlns:a16="http://schemas.microsoft.com/office/drawing/2014/main" id="{2DA73108-AE0B-4B56-B36B-7F9A8C1F625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6768" y="673768"/>
            <a:ext cx="5510463" cy="551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D66901B-27DA-4EA4-810F-77A195754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2" y="6158653"/>
            <a:ext cx="7559055" cy="975362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491000A0-1229-4158-965A-D610B92C30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814" y="171985"/>
            <a:ext cx="2106894" cy="484586"/>
          </a:xfrm>
          <a:prstGeom prst="rect">
            <a:avLst/>
          </a:prstGeom>
        </p:spPr>
      </p:pic>
      <p:pic>
        <p:nvPicPr>
          <p:cNvPr id="9" name="Picture 8">
            <a:hlinkClick r:id="rId6"/>
            <a:extLst>
              <a:ext uri="{FF2B5EF4-FFF2-40B4-BE49-F238E27FC236}">
                <a16:creationId xmlns:a16="http://schemas.microsoft.com/office/drawing/2014/main" id="{46CE6FFC-CB07-4AFA-81E3-76661ABBCD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760" y="976454"/>
            <a:ext cx="1877142" cy="10367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6B0CBD-7658-4F10-834C-0A77A3595B17}"/>
              </a:ext>
            </a:extLst>
          </p:cNvPr>
          <p:cNvSpPr txBox="1"/>
          <p:nvPr/>
        </p:nvSpPr>
        <p:spPr>
          <a:xfrm>
            <a:off x="2305971" y="1237572"/>
            <a:ext cx="6532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NHS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website offers all of the help and advice needed to consider a career in Pharmacy or health in general.  </a:t>
            </a:r>
          </a:p>
        </p:txBody>
      </p:sp>
      <p:sp>
        <p:nvSpPr>
          <p:cNvPr id="16" name="Rectangle: Rounded Corners 33">
            <a:extLst>
              <a:ext uri="{FF2B5EF4-FFF2-40B4-BE49-F238E27FC236}">
                <a16:creationId xmlns:a16="http://schemas.microsoft.com/office/drawing/2014/main" id="{80CF91F9-7465-4611-BC52-219DDD566697}"/>
              </a:ext>
            </a:extLst>
          </p:cNvPr>
          <p:cNvSpPr/>
          <p:nvPr/>
        </p:nvSpPr>
        <p:spPr>
          <a:xfrm>
            <a:off x="285219" y="5447129"/>
            <a:ext cx="6363054" cy="5832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fontAlgn="base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Royal Pharmaceutical Society 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lots of information on how to become a pharmacist and what the role involves.  </a:t>
            </a:r>
          </a:p>
        </p:txBody>
      </p:sp>
      <p:pic>
        <p:nvPicPr>
          <p:cNvPr id="17" name="Picture 2" descr="Royal Pharmaceutical Society | RPS">
            <a:hlinkClick r:id="rId8"/>
            <a:extLst>
              <a:ext uri="{FF2B5EF4-FFF2-40B4-BE49-F238E27FC236}">
                <a16:creationId xmlns:a16="http://schemas.microsoft.com/office/drawing/2014/main" id="{CC83D2E9-4248-4710-BC10-697053DD9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264" y="5422479"/>
            <a:ext cx="2103995" cy="6249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33">
            <a:extLst>
              <a:ext uri="{FF2B5EF4-FFF2-40B4-BE49-F238E27FC236}">
                <a16:creationId xmlns:a16="http://schemas.microsoft.com/office/drawing/2014/main" id="{E7C42AA2-1FB9-4738-9AFF-C562463136EB}"/>
              </a:ext>
            </a:extLst>
          </p:cNvPr>
          <p:cNvSpPr/>
          <p:nvPr/>
        </p:nvSpPr>
        <p:spPr>
          <a:xfrm>
            <a:off x="2305971" y="3984308"/>
            <a:ext cx="6534000" cy="5832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fontAlgn="base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Association of Pharmacy Technicians 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has information on how to become a Pharmacy technician.  </a:t>
            </a:r>
          </a:p>
        </p:txBody>
      </p:sp>
      <p:pic>
        <p:nvPicPr>
          <p:cNvPr id="21" name="Picture 6" descr="CPPE News: Take part in APTUK&amp;#39;s survey">
            <a:hlinkClick r:id="rId10"/>
            <a:extLst>
              <a:ext uri="{FF2B5EF4-FFF2-40B4-BE49-F238E27FC236}">
                <a16:creationId xmlns:a16="http://schemas.microsoft.com/office/drawing/2014/main" id="{8245C605-9698-4754-A056-E37FBF32F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24" y="3630799"/>
            <a:ext cx="1065624" cy="1290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: Rounded Corners 33">
            <a:extLst>
              <a:ext uri="{FF2B5EF4-FFF2-40B4-BE49-F238E27FC236}">
                <a16:creationId xmlns:a16="http://schemas.microsoft.com/office/drawing/2014/main" id="{03B66AC5-4C47-4BDD-9133-87604262A0C0}"/>
              </a:ext>
            </a:extLst>
          </p:cNvPr>
          <p:cNvSpPr/>
          <p:nvPr/>
        </p:nvSpPr>
        <p:spPr>
          <a:xfrm>
            <a:off x="288390" y="2696137"/>
            <a:ext cx="6534000" cy="5832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General Pharmaceutical Council 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regulate pharmacists, Pharmacy technicians and pharmacies in Great Britain. Their website contains lots of information.  </a:t>
            </a:r>
          </a:p>
        </p:txBody>
      </p:sp>
      <p:pic>
        <p:nvPicPr>
          <p:cNvPr id="23" name="Picture 4" descr="General Pharmaceutical Council">
            <a:hlinkClick r:id="rId12"/>
            <a:extLst>
              <a:ext uri="{FF2B5EF4-FFF2-40B4-BE49-F238E27FC236}">
                <a16:creationId xmlns:a16="http://schemas.microsoft.com/office/drawing/2014/main" id="{0752D779-2D29-46B7-8E5E-9BBB41EAA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385" y="2323808"/>
            <a:ext cx="1987024" cy="13285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hape 114">
            <a:extLst>
              <a:ext uri="{FF2B5EF4-FFF2-40B4-BE49-F238E27FC236}">
                <a16:creationId xmlns:a16="http://schemas.microsoft.com/office/drawing/2014/main" id="{7068C2DA-7FF9-492E-B884-7D78EF8CC18E}"/>
              </a:ext>
            </a:extLst>
          </p:cNvPr>
          <p:cNvSpPr/>
          <p:nvPr/>
        </p:nvSpPr>
        <p:spPr>
          <a:xfrm>
            <a:off x="792472" y="183511"/>
            <a:ext cx="531288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rgbClr val="C10069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Further help &amp; support</a:t>
            </a:r>
          </a:p>
        </p:txBody>
      </p:sp>
      <p:sp>
        <p:nvSpPr>
          <p:cNvPr id="25" name="Pentagon 20">
            <a:extLst>
              <a:ext uri="{FF2B5EF4-FFF2-40B4-BE49-F238E27FC236}">
                <a16:creationId xmlns:a16="http://schemas.microsoft.com/office/drawing/2014/main" id="{5686BFDE-5E2E-4ECE-8CDF-C1E3189419CC}"/>
              </a:ext>
            </a:extLst>
          </p:cNvPr>
          <p:cNvSpPr/>
          <p:nvPr/>
        </p:nvSpPr>
        <p:spPr>
          <a:xfrm>
            <a:off x="0" y="183511"/>
            <a:ext cx="798666" cy="538608"/>
          </a:xfrm>
          <a:prstGeom prst="homePlate">
            <a:avLst/>
          </a:prstGeom>
          <a:solidFill>
            <a:srgbClr val="C10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26" name="Graphic 25" descr="Information with solid fill">
            <a:extLst>
              <a:ext uri="{FF2B5EF4-FFF2-40B4-BE49-F238E27FC236}">
                <a16:creationId xmlns:a16="http://schemas.microsoft.com/office/drawing/2014/main" id="{985912C1-0F4A-4034-94E3-B447ED06DD5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710" y="181089"/>
            <a:ext cx="538608" cy="538608"/>
          </a:xfrm>
          <a:prstGeom prst="rect">
            <a:avLst/>
          </a:prstGeom>
        </p:spPr>
      </p:pic>
      <p:sp>
        <p:nvSpPr>
          <p:cNvPr id="18" name="TextBox 13">
            <a:extLst>
              <a:ext uri="{FF2B5EF4-FFF2-40B4-BE49-F238E27FC236}">
                <a16:creationId xmlns:a16="http://schemas.microsoft.com/office/drawing/2014/main" id="{D8A0B2FD-354F-499C-B377-4194A5A8110C}"/>
              </a:ext>
            </a:extLst>
          </p:cNvPr>
          <p:cNvSpPr txBox="1"/>
          <p:nvPr/>
        </p:nvSpPr>
        <p:spPr>
          <a:xfrm>
            <a:off x="7189075" y="6646334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</p:spTree>
    <p:extLst>
      <p:ext uri="{BB962C8B-B14F-4D97-AF65-F5344CB8AC3E}">
        <p14:creationId xmlns:p14="http://schemas.microsoft.com/office/powerpoint/2010/main" val="148714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74;gc1e240347f_0_25" descr="Information outline">
            <a:extLst>
              <a:ext uri="{FF2B5EF4-FFF2-40B4-BE49-F238E27FC236}">
                <a16:creationId xmlns:a16="http://schemas.microsoft.com/office/drawing/2014/main" id="{2DA73108-AE0B-4B56-B36B-7F9A8C1F625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6768" y="673768"/>
            <a:ext cx="5510463" cy="551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D66901B-27DA-4EA4-810F-77A195754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2" y="6158653"/>
            <a:ext cx="7559055" cy="975362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491000A0-1229-4158-965A-D610B92C30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814" y="171985"/>
            <a:ext cx="2106894" cy="484586"/>
          </a:xfrm>
          <a:prstGeom prst="rect">
            <a:avLst/>
          </a:prstGeom>
        </p:spPr>
      </p:pic>
      <p:sp>
        <p:nvSpPr>
          <p:cNvPr id="15" name="Rectangle: Rounded Corners 33">
            <a:extLst>
              <a:ext uri="{FF2B5EF4-FFF2-40B4-BE49-F238E27FC236}">
                <a16:creationId xmlns:a16="http://schemas.microsoft.com/office/drawing/2014/main" id="{76E667A0-9873-4588-9E59-798EFD3D9D2B}"/>
              </a:ext>
            </a:extLst>
          </p:cNvPr>
          <p:cNvSpPr/>
          <p:nvPr/>
        </p:nvSpPr>
        <p:spPr>
          <a:xfrm>
            <a:off x="3557198" y="1027710"/>
            <a:ext cx="5160978" cy="95818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fontAlgn="base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PROSPECTS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the experts in graduate careers. We help to guide students and graduates to a bright future with unrivalled information, advice and opportunities.   </a:t>
            </a:r>
          </a:p>
        </p:txBody>
      </p:sp>
      <p:pic>
        <p:nvPicPr>
          <p:cNvPr id="23" name="Picture 22">
            <a:hlinkClick r:id="rId6"/>
            <a:extLst>
              <a:ext uri="{FF2B5EF4-FFF2-40B4-BE49-F238E27FC236}">
                <a16:creationId xmlns:a16="http://schemas.microsoft.com/office/drawing/2014/main" id="{4EDFD39F-34C3-417E-B195-7B59C73985E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0757" b="20691"/>
          <a:stretch/>
        </p:blipFill>
        <p:spPr>
          <a:xfrm>
            <a:off x="399333" y="1149337"/>
            <a:ext cx="2857500" cy="836556"/>
          </a:xfrm>
          <a:prstGeom prst="rect">
            <a:avLst/>
          </a:prstGeom>
        </p:spPr>
      </p:pic>
      <p:sp>
        <p:nvSpPr>
          <p:cNvPr id="24" name="Rectangle: Rounded Corners 33">
            <a:extLst>
              <a:ext uri="{FF2B5EF4-FFF2-40B4-BE49-F238E27FC236}">
                <a16:creationId xmlns:a16="http://schemas.microsoft.com/office/drawing/2014/main" id="{43C2FAC6-1C9A-48FF-943D-6FB403F0500E}"/>
              </a:ext>
            </a:extLst>
          </p:cNvPr>
          <p:cNvSpPr/>
          <p:nvPr/>
        </p:nvSpPr>
        <p:spPr>
          <a:xfrm>
            <a:off x="399333" y="2386392"/>
            <a:ext cx="4866496" cy="113217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r" fontAlgn="base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Pharmacy Schools Council 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a expert opinion and advice on matters concerning Pharmacy education and careers from the perspective of Pharmacy schools.</a:t>
            </a:r>
          </a:p>
        </p:txBody>
      </p:sp>
      <p:pic>
        <p:nvPicPr>
          <p:cNvPr id="25" name="Picture 4">
            <a:hlinkClick r:id="rId8"/>
            <a:extLst>
              <a:ext uri="{FF2B5EF4-FFF2-40B4-BE49-F238E27FC236}">
                <a16:creationId xmlns:a16="http://schemas.microsoft.com/office/drawing/2014/main" id="{E054596A-C3E0-4E33-B341-C3089C018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769" y="2246307"/>
            <a:ext cx="3180407" cy="13852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: Rounded Corners 33">
            <a:extLst>
              <a:ext uri="{FF2B5EF4-FFF2-40B4-BE49-F238E27FC236}">
                <a16:creationId xmlns:a16="http://schemas.microsoft.com/office/drawing/2014/main" id="{2704816F-EB0B-4EBD-94E4-CC68A4D47839}"/>
              </a:ext>
            </a:extLst>
          </p:cNvPr>
          <p:cNvSpPr/>
          <p:nvPr/>
        </p:nvSpPr>
        <p:spPr>
          <a:xfrm>
            <a:off x="3415862" y="3955350"/>
            <a:ext cx="5302314" cy="110669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fontAlgn="base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UCAS 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young people making post-16 choices, as well as those applying for undergraduate and postgraduate courses.</a:t>
            </a:r>
          </a:p>
        </p:txBody>
      </p:sp>
      <p:pic>
        <p:nvPicPr>
          <p:cNvPr id="27" name="Picture 2" descr="UCAS deadline extended by two weeks | tmc.ac.uk">
            <a:hlinkClick r:id="rId10"/>
            <a:extLst>
              <a:ext uri="{FF2B5EF4-FFF2-40B4-BE49-F238E27FC236}">
                <a16:creationId xmlns:a16="http://schemas.microsoft.com/office/drawing/2014/main" id="{1B8D16E2-9E51-49C1-9EAE-55CE093AA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23" y="3830947"/>
            <a:ext cx="2530223" cy="14423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14">
            <a:extLst>
              <a:ext uri="{FF2B5EF4-FFF2-40B4-BE49-F238E27FC236}">
                <a16:creationId xmlns:a16="http://schemas.microsoft.com/office/drawing/2014/main" id="{3F40D00A-261D-4E3E-BB5D-72EDBFDDFC1B}"/>
              </a:ext>
            </a:extLst>
          </p:cNvPr>
          <p:cNvSpPr/>
          <p:nvPr/>
        </p:nvSpPr>
        <p:spPr>
          <a:xfrm>
            <a:off x="792472" y="183511"/>
            <a:ext cx="531288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rgbClr val="C10069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Further help &amp; support</a:t>
            </a:r>
          </a:p>
        </p:txBody>
      </p:sp>
      <p:sp>
        <p:nvSpPr>
          <p:cNvPr id="16" name="Pentagon 20">
            <a:extLst>
              <a:ext uri="{FF2B5EF4-FFF2-40B4-BE49-F238E27FC236}">
                <a16:creationId xmlns:a16="http://schemas.microsoft.com/office/drawing/2014/main" id="{A9750ADF-F8BA-4B12-A79E-33C9CE064F2A}"/>
              </a:ext>
            </a:extLst>
          </p:cNvPr>
          <p:cNvSpPr/>
          <p:nvPr/>
        </p:nvSpPr>
        <p:spPr>
          <a:xfrm>
            <a:off x="0" y="183511"/>
            <a:ext cx="798666" cy="538608"/>
          </a:xfrm>
          <a:prstGeom prst="homePlate">
            <a:avLst/>
          </a:prstGeom>
          <a:solidFill>
            <a:srgbClr val="C10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17" name="Graphic 16" descr="Information with solid fill">
            <a:extLst>
              <a:ext uri="{FF2B5EF4-FFF2-40B4-BE49-F238E27FC236}">
                <a16:creationId xmlns:a16="http://schemas.microsoft.com/office/drawing/2014/main" id="{47BF0644-94A1-4BB6-91E5-514A810717F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710" y="181089"/>
            <a:ext cx="538608" cy="538608"/>
          </a:xfrm>
          <a:prstGeom prst="rect">
            <a:avLst/>
          </a:prstGeom>
        </p:spPr>
      </p:pic>
      <p:sp>
        <p:nvSpPr>
          <p:cNvPr id="18" name="TextBox 13">
            <a:extLst>
              <a:ext uri="{FF2B5EF4-FFF2-40B4-BE49-F238E27FC236}">
                <a16:creationId xmlns:a16="http://schemas.microsoft.com/office/drawing/2014/main" id="{E32C0A13-549A-453C-9C90-40092E859FCA}"/>
              </a:ext>
            </a:extLst>
          </p:cNvPr>
          <p:cNvSpPr txBox="1"/>
          <p:nvPr/>
        </p:nvSpPr>
        <p:spPr>
          <a:xfrm>
            <a:off x="7189075" y="6646334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pic>
        <p:nvPicPr>
          <p:cNvPr id="3" name="Picture 2" descr="A picture containing text&#10;&#10;Description automatically generated">
            <a:hlinkClick r:id="rId14"/>
            <a:extLst>
              <a:ext uri="{FF2B5EF4-FFF2-40B4-BE49-F238E27FC236}">
                <a16:creationId xmlns:a16="http://schemas.microsoft.com/office/drawing/2014/main" id="{5935CE7D-2EA5-4899-85D6-43E6E301F19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27797" y="5005583"/>
            <a:ext cx="2800350" cy="1409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C76073-7DD3-4B8B-BF95-FD07EF6210F8}"/>
              </a:ext>
            </a:extLst>
          </p:cNvPr>
          <p:cNvSpPr txBox="1"/>
          <p:nvPr/>
        </p:nvSpPr>
        <p:spPr>
          <a:xfrm>
            <a:off x="442023" y="5429689"/>
            <a:ext cx="486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Studying Healthcare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is a partnership between the Medical, Dental and Pharmacy Schools Councils to provide up-to-date and accurate information about the university application process for healthcare subjects.</a:t>
            </a:r>
          </a:p>
        </p:txBody>
      </p:sp>
    </p:spTree>
    <p:extLst>
      <p:ext uri="{BB962C8B-B14F-4D97-AF65-F5344CB8AC3E}">
        <p14:creationId xmlns:p14="http://schemas.microsoft.com/office/powerpoint/2010/main" val="204244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74;gc1e240347f_0_25" descr="Information outline">
            <a:extLst>
              <a:ext uri="{FF2B5EF4-FFF2-40B4-BE49-F238E27FC236}">
                <a16:creationId xmlns:a16="http://schemas.microsoft.com/office/drawing/2014/main" id="{2DA73108-AE0B-4B56-B36B-7F9A8C1F625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6768" y="673768"/>
            <a:ext cx="5510463" cy="551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D66901B-27DA-4EA4-810F-77A195754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2" y="6158653"/>
            <a:ext cx="7559055" cy="975362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491000A0-1229-4158-965A-D610B92C30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814" y="171985"/>
            <a:ext cx="2106894" cy="484586"/>
          </a:xfrm>
          <a:prstGeom prst="rect">
            <a:avLst/>
          </a:prstGeom>
        </p:spPr>
      </p:pic>
      <p:sp>
        <p:nvSpPr>
          <p:cNvPr id="13" name="Rectangle: Rounded Corners 33">
            <a:extLst>
              <a:ext uri="{FF2B5EF4-FFF2-40B4-BE49-F238E27FC236}">
                <a16:creationId xmlns:a16="http://schemas.microsoft.com/office/drawing/2014/main" id="{FBA91D75-9471-41DE-9B36-A818F9A86621}"/>
              </a:ext>
            </a:extLst>
          </p:cNvPr>
          <p:cNvSpPr/>
          <p:nvPr/>
        </p:nvSpPr>
        <p:spPr>
          <a:xfrm>
            <a:off x="3800475" y="1402657"/>
            <a:ext cx="4944190" cy="114545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fontAlgn="base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Careers 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has all the information you need to look at a career in Pharmacy or indeed any other role in the NHS.  </a:t>
            </a:r>
          </a:p>
        </p:txBody>
      </p:sp>
      <p:pic>
        <p:nvPicPr>
          <p:cNvPr id="14" name="Picture 13">
            <a:hlinkClick r:id="rId6"/>
            <a:extLst>
              <a:ext uri="{FF2B5EF4-FFF2-40B4-BE49-F238E27FC236}">
                <a16:creationId xmlns:a16="http://schemas.microsoft.com/office/drawing/2014/main" id="{E4386030-AC2C-44B7-8079-46517575F5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333" y="1157819"/>
            <a:ext cx="3136540" cy="16390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: Rounded Corners 33">
            <a:extLst>
              <a:ext uri="{FF2B5EF4-FFF2-40B4-BE49-F238E27FC236}">
                <a16:creationId xmlns:a16="http://schemas.microsoft.com/office/drawing/2014/main" id="{017A00C0-BB77-4E9C-8956-20B5A9C97B49}"/>
              </a:ext>
            </a:extLst>
          </p:cNvPr>
          <p:cNvSpPr/>
          <p:nvPr/>
        </p:nvSpPr>
        <p:spPr>
          <a:xfrm>
            <a:off x="321014" y="3160009"/>
            <a:ext cx="4944190" cy="120734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r" fontAlgn="base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picture on the right to see a PDF all about </a:t>
            </a: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career in Pharmacy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It contains lots of information about all of the roles within a Pharmacy .  </a:t>
            </a:r>
          </a:p>
        </p:txBody>
      </p:sp>
      <p:pic>
        <p:nvPicPr>
          <p:cNvPr id="23" name="Picture 22">
            <a:hlinkClick r:id="rId8"/>
            <a:extLst>
              <a:ext uri="{FF2B5EF4-FFF2-40B4-BE49-F238E27FC236}">
                <a16:creationId xmlns:a16="http://schemas.microsoft.com/office/drawing/2014/main" id="{91BC7AF8-D99D-4195-82C9-DC429DA48E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7165" y="2755510"/>
            <a:ext cx="3157500" cy="20163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Rectangle: Rounded Corners 33">
            <a:extLst>
              <a:ext uri="{FF2B5EF4-FFF2-40B4-BE49-F238E27FC236}">
                <a16:creationId xmlns:a16="http://schemas.microsoft.com/office/drawing/2014/main" id="{E8C4583D-87A8-440A-9EB8-9EB4C8BAE628}"/>
              </a:ext>
            </a:extLst>
          </p:cNvPr>
          <p:cNvSpPr/>
          <p:nvPr/>
        </p:nvSpPr>
        <p:spPr>
          <a:xfrm>
            <a:off x="3800475" y="5209982"/>
            <a:ext cx="4975233" cy="62671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fontAlgn="base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lots more information about roles in Pharmacy too.  </a:t>
            </a:r>
          </a:p>
        </p:txBody>
      </p:sp>
      <p:pic>
        <p:nvPicPr>
          <p:cNvPr id="25" name="Picture 24">
            <a:hlinkClick r:id="rId10"/>
            <a:extLst>
              <a:ext uri="{FF2B5EF4-FFF2-40B4-BE49-F238E27FC236}">
                <a16:creationId xmlns:a16="http://schemas.microsoft.com/office/drawing/2014/main" id="{951BFB6A-BCB8-4553-8E85-CDF37327C6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333" y="4878857"/>
            <a:ext cx="2957980" cy="1186844"/>
          </a:xfrm>
          <a:prstGeom prst="rect">
            <a:avLst/>
          </a:prstGeom>
        </p:spPr>
      </p:pic>
      <p:sp>
        <p:nvSpPr>
          <p:cNvPr id="16" name="Shape 114">
            <a:extLst>
              <a:ext uri="{FF2B5EF4-FFF2-40B4-BE49-F238E27FC236}">
                <a16:creationId xmlns:a16="http://schemas.microsoft.com/office/drawing/2014/main" id="{831AD403-C495-4B5A-A6A9-92AF91A98AFF}"/>
              </a:ext>
            </a:extLst>
          </p:cNvPr>
          <p:cNvSpPr/>
          <p:nvPr/>
        </p:nvSpPr>
        <p:spPr>
          <a:xfrm>
            <a:off x="792472" y="183511"/>
            <a:ext cx="531288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rgbClr val="C10069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Further help &amp; support</a:t>
            </a:r>
          </a:p>
        </p:txBody>
      </p:sp>
      <p:sp>
        <p:nvSpPr>
          <p:cNvPr id="17" name="Pentagon 20">
            <a:extLst>
              <a:ext uri="{FF2B5EF4-FFF2-40B4-BE49-F238E27FC236}">
                <a16:creationId xmlns:a16="http://schemas.microsoft.com/office/drawing/2014/main" id="{3E0F19AE-7A9A-4329-8581-57661B9692AF}"/>
              </a:ext>
            </a:extLst>
          </p:cNvPr>
          <p:cNvSpPr/>
          <p:nvPr/>
        </p:nvSpPr>
        <p:spPr>
          <a:xfrm>
            <a:off x="0" y="183511"/>
            <a:ext cx="798666" cy="538608"/>
          </a:xfrm>
          <a:prstGeom prst="homePlate">
            <a:avLst/>
          </a:prstGeom>
          <a:solidFill>
            <a:srgbClr val="C10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19" name="Graphic 18" descr="Information with solid fill">
            <a:extLst>
              <a:ext uri="{FF2B5EF4-FFF2-40B4-BE49-F238E27FC236}">
                <a16:creationId xmlns:a16="http://schemas.microsoft.com/office/drawing/2014/main" id="{8E0DEFCF-1F05-433D-8835-6457433C21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710" y="181089"/>
            <a:ext cx="538608" cy="538608"/>
          </a:xfrm>
          <a:prstGeom prst="rect">
            <a:avLst/>
          </a:prstGeom>
        </p:spPr>
      </p:pic>
      <p:sp>
        <p:nvSpPr>
          <p:cNvPr id="18" name="TextBox 13">
            <a:extLst>
              <a:ext uri="{FF2B5EF4-FFF2-40B4-BE49-F238E27FC236}">
                <a16:creationId xmlns:a16="http://schemas.microsoft.com/office/drawing/2014/main" id="{553419F0-0916-4967-8804-2E7A63088943}"/>
              </a:ext>
            </a:extLst>
          </p:cNvPr>
          <p:cNvSpPr txBox="1"/>
          <p:nvPr/>
        </p:nvSpPr>
        <p:spPr>
          <a:xfrm>
            <a:off x="7189075" y="6646334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</p:spTree>
    <p:extLst>
      <p:ext uri="{BB962C8B-B14F-4D97-AF65-F5344CB8AC3E}">
        <p14:creationId xmlns:p14="http://schemas.microsoft.com/office/powerpoint/2010/main" val="113035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74;gc1e240347f_0_25" descr="Information outline">
            <a:extLst>
              <a:ext uri="{FF2B5EF4-FFF2-40B4-BE49-F238E27FC236}">
                <a16:creationId xmlns:a16="http://schemas.microsoft.com/office/drawing/2014/main" id="{BEE056C2-DD50-4F1D-9DD6-42C3FC8EAFE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6768" y="673768"/>
            <a:ext cx="5510463" cy="551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8B8278CB-6A00-4F22-BFE1-38D4A30862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814" y="171985"/>
            <a:ext cx="2106894" cy="484586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CCB84796-CF77-4BBB-8129-0009834361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72" y="6158653"/>
            <a:ext cx="7559055" cy="975362"/>
          </a:xfrm>
          <a:prstGeom prst="rect">
            <a:avLst/>
          </a:prstGeom>
        </p:spPr>
      </p:pic>
      <p:sp>
        <p:nvSpPr>
          <p:cNvPr id="14" name="Shape 114">
            <a:extLst>
              <a:ext uri="{FF2B5EF4-FFF2-40B4-BE49-F238E27FC236}">
                <a16:creationId xmlns:a16="http://schemas.microsoft.com/office/drawing/2014/main" id="{07C1FB8A-FBD6-4BBF-95C3-A7AF7639C36B}"/>
              </a:ext>
            </a:extLst>
          </p:cNvPr>
          <p:cNvSpPr/>
          <p:nvPr/>
        </p:nvSpPr>
        <p:spPr>
          <a:xfrm>
            <a:off x="792472" y="183511"/>
            <a:ext cx="531288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rgbClr val="C10069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Further help &amp; support</a:t>
            </a:r>
          </a:p>
        </p:txBody>
      </p:sp>
      <p:sp>
        <p:nvSpPr>
          <p:cNvPr id="15" name="Pentagon 20">
            <a:extLst>
              <a:ext uri="{FF2B5EF4-FFF2-40B4-BE49-F238E27FC236}">
                <a16:creationId xmlns:a16="http://schemas.microsoft.com/office/drawing/2014/main" id="{AD6A8CF4-F7C1-46C3-A34F-74F902EE4BDE}"/>
              </a:ext>
            </a:extLst>
          </p:cNvPr>
          <p:cNvSpPr/>
          <p:nvPr/>
        </p:nvSpPr>
        <p:spPr>
          <a:xfrm>
            <a:off x="0" y="183511"/>
            <a:ext cx="798666" cy="538608"/>
          </a:xfrm>
          <a:prstGeom prst="homePlate">
            <a:avLst/>
          </a:prstGeom>
          <a:solidFill>
            <a:srgbClr val="C10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16" name="Graphic 15" descr="Information with solid fill">
            <a:extLst>
              <a:ext uri="{FF2B5EF4-FFF2-40B4-BE49-F238E27FC236}">
                <a16:creationId xmlns:a16="http://schemas.microsoft.com/office/drawing/2014/main" id="{D4918596-AD1E-434C-BD20-3658D0B907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710" y="181089"/>
            <a:ext cx="538608" cy="538608"/>
          </a:xfrm>
          <a:prstGeom prst="rect">
            <a:avLst/>
          </a:prstGeom>
        </p:spPr>
      </p:pic>
      <p:sp>
        <p:nvSpPr>
          <p:cNvPr id="17" name="Rectangle: Rounded Corners 33">
            <a:extLst>
              <a:ext uri="{FF2B5EF4-FFF2-40B4-BE49-F238E27FC236}">
                <a16:creationId xmlns:a16="http://schemas.microsoft.com/office/drawing/2014/main" id="{99709EEF-F1CF-45AE-8FE7-F35EA01B0503}"/>
              </a:ext>
            </a:extLst>
          </p:cNvPr>
          <p:cNvSpPr/>
          <p:nvPr/>
        </p:nvSpPr>
        <p:spPr>
          <a:xfrm>
            <a:off x="6107114" y="2050023"/>
            <a:ext cx="2524185" cy="1881269"/>
          </a:xfrm>
          <a:prstGeom prst="roundRect">
            <a:avLst/>
          </a:prstGeom>
          <a:solidFill>
            <a:srgbClr val="EDF4F5"/>
          </a:solidFill>
          <a:ln w="28575">
            <a:solidFill>
              <a:srgbClr val="033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base"/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animation contains a summary of the key </a:t>
            </a: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roles and responsibilities of Pharmacy Professionals 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how you can help others in this </a:t>
            </a: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fantastic career.  </a:t>
            </a:r>
          </a:p>
        </p:txBody>
      </p:sp>
      <p:sp>
        <p:nvSpPr>
          <p:cNvPr id="18" name="Rectangle: Rounded Corners 33">
            <a:extLst>
              <a:ext uri="{FF2B5EF4-FFF2-40B4-BE49-F238E27FC236}">
                <a16:creationId xmlns:a16="http://schemas.microsoft.com/office/drawing/2014/main" id="{3CABC6CA-61ED-41F8-B643-4218A86A5A97}"/>
              </a:ext>
            </a:extLst>
          </p:cNvPr>
          <p:cNvSpPr/>
          <p:nvPr/>
        </p:nvSpPr>
        <p:spPr>
          <a:xfrm>
            <a:off x="512697" y="4389185"/>
            <a:ext cx="2320504" cy="1944489"/>
          </a:xfrm>
          <a:prstGeom prst="roundRect">
            <a:avLst/>
          </a:prstGeom>
          <a:solidFill>
            <a:srgbClr val="A1D8F7"/>
          </a:solidFill>
          <a:ln w="28575">
            <a:solidFill>
              <a:srgbClr val="033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base"/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NHS Careers website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been </a:t>
            </a: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to support students looking at careers in Pharmacy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It contains everything you need to know.  </a:t>
            </a:r>
          </a:p>
        </p:txBody>
      </p:sp>
      <p:sp>
        <p:nvSpPr>
          <p:cNvPr id="20" name="Rectangle: Rounded Corners 33">
            <a:extLst>
              <a:ext uri="{FF2B5EF4-FFF2-40B4-BE49-F238E27FC236}">
                <a16:creationId xmlns:a16="http://schemas.microsoft.com/office/drawing/2014/main" id="{542F1822-B6B6-46B3-AC76-D4426C09929E}"/>
              </a:ext>
            </a:extLst>
          </p:cNvPr>
          <p:cNvSpPr/>
          <p:nvPr/>
        </p:nvSpPr>
        <p:spPr>
          <a:xfrm>
            <a:off x="512698" y="955644"/>
            <a:ext cx="8118601" cy="696915"/>
          </a:xfrm>
          <a:prstGeom prst="roundRect">
            <a:avLst/>
          </a:prstGeom>
          <a:solidFill>
            <a:srgbClr val="00A8D7"/>
          </a:solidFill>
          <a:ln w="28575">
            <a:solidFill>
              <a:srgbClr val="98D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base"/>
            <a:r>
              <a:rPr lang="en-GB" sz="1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you are keen to help others, enjoy science and want a career in healthcare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Pharmacy could be for you. Check out the </a:t>
            </a: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animation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 for a quick recap.  </a:t>
            </a: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DA8E800D-A1FE-4DA5-9D79-034BF98EA6E8}"/>
              </a:ext>
            </a:extLst>
          </p:cNvPr>
          <p:cNvSpPr txBox="1"/>
          <p:nvPr/>
        </p:nvSpPr>
        <p:spPr>
          <a:xfrm>
            <a:off x="7189075" y="6646334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pic>
        <p:nvPicPr>
          <p:cNvPr id="3" name="Picture 2" descr="Chart&#10;&#10;Description automatically generated">
            <a:hlinkClick r:id="rId9"/>
            <a:extLst>
              <a:ext uri="{FF2B5EF4-FFF2-40B4-BE49-F238E27FC236}">
                <a16:creationId xmlns:a16="http://schemas.microsoft.com/office/drawing/2014/main" id="{0CD2A9BF-1EC6-4289-874A-044A35904A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97" y="1886084"/>
            <a:ext cx="3991295" cy="2209149"/>
          </a:xfrm>
          <a:prstGeom prst="rect">
            <a:avLst/>
          </a:prstGeom>
        </p:spPr>
      </p:pic>
      <p:pic>
        <p:nvPicPr>
          <p:cNvPr id="5" name="Picture 4" descr="A picture containing text, screenshot, person, indoor&#10;&#10;Description automatically generated">
            <a:hlinkClick r:id="rId11"/>
            <a:extLst>
              <a:ext uri="{FF2B5EF4-FFF2-40B4-BE49-F238E27FC236}">
                <a16:creationId xmlns:a16="http://schemas.microsoft.com/office/drawing/2014/main" id="{D8D479DD-0B64-45D5-A0AC-05B76185B53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9"/>
          <a:stretch/>
        </p:blipFill>
        <p:spPr>
          <a:xfrm>
            <a:off x="4137269" y="4327986"/>
            <a:ext cx="4494030" cy="2087297"/>
          </a:xfrm>
          <a:prstGeom prst="rect">
            <a:avLst/>
          </a:prstGeom>
        </p:spPr>
      </p:pic>
      <p:pic>
        <p:nvPicPr>
          <p:cNvPr id="22" name="Picture 2" descr="Out Patient Department icon">
            <a:extLst>
              <a:ext uri="{FF2B5EF4-FFF2-40B4-BE49-F238E27FC236}">
                <a16:creationId xmlns:a16="http://schemas.microsoft.com/office/drawing/2014/main" id="{2CB6C4A2-F445-4C27-8041-D8A50AADC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7736" y="1998333"/>
            <a:ext cx="911971" cy="91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Welfare icon">
            <a:extLst>
              <a:ext uri="{FF2B5EF4-FFF2-40B4-BE49-F238E27FC236}">
                <a16:creationId xmlns:a16="http://schemas.microsoft.com/office/drawing/2014/main" id="{4CDC0A44-480D-45F2-B694-4ACC3933E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6091" y="2933504"/>
            <a:ext cx="911971" cy="91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linic icon">
            <a:extLst>
              <a:ext uri="{FF2B5EF4-FFF2-40B4-BE49-F238E27FC236}">
                <a16:creationId xmlns:a16="http://schemas.microsoft.com/office/drawing/2014/main" id="{56CFAE84-DAA1-4917-A4BA-51A5239DD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8035" y="4378882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Pharmacist Skin Type 5 icon">
            <a:extLst>
              <a:ext uri="{FF2B5EF4-FFF2-40B4-BE49-F238E27FC236}">
                <a16:creationId xmlns:a16="http://schemas.microsoft.com/office/drawing/2014/main" id="{63A87102-8D8E-4E71-9EED-8EA6E50DD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8034" y="5344553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: Rounded Corners 33">
            <a:hlinkClick r:id="rId9"/>
            <a:extLst>
              <a:ext uri="{FF2B5EF4-FFF2-40B4-BE49-F238E27FC236}">
                <a16:creationId xmlns:a16="http://schemas.microsoft.com/office/drawing/2014/main" id="{309770CC-BADA-483F-8756-0963DC100F5E}"/>
              </a:ext>
            </a:extLst>
          </p:cNvPr>
          <p:cNvSpPr/>
          <p:nvPr/>
        </p:nvSpPr>
        <p:spPr>
          <a:xfrm>
            <a:off x="4054427" y="1746599"/>
            <a:ext cx="662323" cy="517967"/>
          </a:xfrm>
          <a:prstGeom prst="roundRect">
            <a:avLst/>
          </a:prstGeom>
          <a:solidFill>
            <a:srgbClr val="00A8D7"/>
          </a:solidFill>
          <a:ln w="28575">
            <a:solidFill>
              <a:srgbClr val="98D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base"/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0:00- 3:47</a:t>
            </a:r>
          </a:p>
        </p:txBody>
      </p:sp>
    </p:spTree>
    <p:extLst>
      <p:ext uri="{BB962C8B-B14F-4D97-AF65-F5344CB8AC3E}">
        <p14:creationId xmlns:p14="http://schemas.microsoft.com/office/powerpoint/2010/main" val="127510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74;gc1e240347f_0_25" descr="Information outline">
            <a:extLst>
              <a:ext uri="{FF2B5EF4-FFF2-40B4-BE49-F238E27FC236}">
                <a16:creationId xmlns:a16="http://schemas.microsoft.com/office/drawing/2014/main" id="{BEE056C2-DD50-4F1D-9DD6-42C3FC8EAFE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6768" y="673768"/>
            <a:ext cx="5510463" cy="551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8B8278CB-6A00-4F22-BFE1-38D4A30862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814" y="171985"/>
            <a:ext cx="2106894" cy="484586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CCB84796-CF77-4BBB-8129-0009834361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72" y="6158653"/>
            <a:ext cx="7559055" cy="975362"/>
          </a:xfrm>
          <a:prstGeom prst="rect">
            <a:avLst/>
          </a:prstGeom>
        </p:spPr>
      </p:pic>
      <p:sp>
        <p:nvSpPr>
          <p:cNvPr id="14" name="Shape 114">
            <a:extLst>
              <a:ext uri="{FF2B5EF4-FFF2-40B4-BE49-F238E27FC236}">
                <a16:creationId xmlns:a16="http://schemas.microsoft.com/office/drawing/2014/main" id="{07C1FB8A-FBD6-4BBF-95C3-A7AF7639C36B}"/>
              </a:ext>
            </a:extLst>
          </p:cNvPr>
          <p:cNvSpPr/>
          <p:nvPr/>
        </p:nvSpPr>
        <p:spPr>
          <a:xfrm>
            <a:off x="792472" y="183511"/>
            <a:ext cx="531288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rgbClr val="C10069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Further help &amp; support</a:t>
            </a:r>
          </a:p>
        </p:txBody>
      </p:sp>
      <p:sp>
        <p:nvSpPr>
          <p:cNvPr id="15" name="Pentagon 20">
            <a:extLst>
              <a:ext uri="{FF2B5EF4-FFF2-40B4-BE49-F238E27FC236}">
                <a16:creationId xmlns:a16="http://schemas.microsoft.com/office/drawing/2014/main" id="{AD6A8CF4-F7C1-46C3-A34F-74F902EE4BDE}"/>
              </a:ext>
            </a:extLst>
          </p:cNvPr>
          <p:cNvSpPr/>
          <p:nvPr/>
        </p:nvSpPr>
        <p:spPr>
          <a:xfrm>
            <a:off x="0" y="183511"/>
            <a:ext cx="798666" cy="538608"/>
          </a:xfrm>
          <a:prstGeom prst="homePlate">
            <a:avLst/>
          </a:prstGeom>
          <a:solidFill>
            <a:srgbClr val="C10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16" name="Graphic 15" descr="Information with solid fill">
            <a:extLst>
              <a:ext uri="{FF2B5EF4-FFF2-40B4-BE49-F238E27FC236}">
                <a16:creationId xmlns:a16="http://schemas.microsoft.com/office/drawing/2014/main" id="{D4918596-AD1E-434C-BD20-3658D0B907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710" y="181089"/>
            <a:ext cx="538608" cy="538608"/>
          </a:xfrm>
          <a:prstGeom prst="rect">
            <a:avLst/>
          </a:prstGeom>
        </p:spPr>
      </p:pic>
      <p:sp>
        <p:nvSpPr>
          <p:cNvPr id="17" name="Rectangle: Rounded Corners 33">
            <a:extLst>
              <a:ext uri="{FF2B5EF4-FFF2-40B4-BE49-F238E27FC236}">
                <a16:creationId xmlns:a16="http://schemas.microsoft.com/office/drawing/2014/main" id="{99709EEF-F1CF-45AE-8FE7-F35EA01B0503}"/>
              </a:ext>
            </a:extLst>
          </p:cNvPr>
          <p:cNvSpPr/>
          <p:nvPr/>
        </p:nvSpPr>
        <p:spPr>
          <a:xfrm>
            <a:off x="4819694" y="5066804"/>
            <a:ext cx="3811602" cy="1270613"/>
          </a:xfrm>
          <a:prstGeom prst="roundRect">
            <a:avLst/>
          </a:prstGeom>
          <a:solidFill>
            <a:srgbClr val="36BCEE"/>
          </a:solidFill>
          <a:ln w="28575">
            <a:solidFill>
              <a:srgbClr val="033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base"/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inspired and want a </a:t>
            </a: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in Pharmacy 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out the resources and the </a:t>
            </a: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studies about careers and how to get there.  </a:t>
            </a:r>
          </a:p>
        </p:txBody>
      </p:sp>
      <p:sp>
        <p:nvSpPr>
          <p:cNvPr id="18" name="Rectangle: Rounded Corners 33">
            <a:extLst>
              <a:ext uri="{FF2B5EF4-FFF2-40B4-BE49-F238E27FC236}">
                <a16:creationId xmlns:a16="http://schemas.microsoft.com/office/drawing/2014/main" id="{3CABC6CA-61ED-41F8-B643-4218A86A5A97}"/>
              </a:ext>
            </a:extLst>
          </p:cNvPr>
          <p:cNvSpPr/>
          <p:nvPr/>
        </p:nvSpPr>
        <p:spPr>
          <a:xfrm>
            <a:off x="512697" y="5066804"/>
            <a:ext cx="3698240" cy="1270613"/>
          </a:xfrm>
          <a:prstGeom prst="roundRect">
            <a:avLst/>
          </a:prstGeom>
          <a:solidFill>
            <a:srgbClr val="A1D8F7"/>
          </a:solidFill>
          <a:ln w="28575">
            <a:solidFill>
              <a:srgbClr val="033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base"/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website has been </a:t>
            </a: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to support students looking at careers in Pharmacy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It contains an interactive careers map to support your choices.  </a:t>
            </a:r>
          </a:p>
        </p:txBody>
      </p:sp>
      <p:pic>
        <p:nvPicPr>
          <p:cNvPr id="19" name="Picture 18">
            <a:hlinkClick r:id="rId8"/>
            <a:extLst>
              <a:ext uri="{FF2B5EF4-FFF2-40B4-BE49-F238E27FC236}">
                <a16:creationId xmlns:a16="http://schemas.microsoft.com/office/drawing/2014/main" id="{B048D781-44F0-4707-9877-D28F4FC3F3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695" y="1947612"/>
            <a:ext cx="8118601" cy="2824139"/>
          </a:xfrm>
          <a:prstGeom prst="rect">
            <a:avLst/>
          </a:prstGeom>
        </p:spPr>
      </p:pic>
      <p:sp>
        <p:nvSpPr>
          <p:cNvPr id="20" name="Rectangle: Rounded Corners 33">
            <a:extLst>
              <a:ext uri="{FF2B5EF4-FFF2-40B4-BE49-F238E27FC236}">
                <a16:creationId xmlns:a16="http://schemas.microsoft.com/office/drawing/2014/main" id="{542F1822-B6B6-46B3-AC76-D4426C09929E}"/>
              </a:ext>
            </a:extLst>
          </p:cNvPr>
          <p:cNvSpPr/>
          <p:nvPr/>
        </p:nvSpPr>
        <p:spPr>
          <a:xfrm>
            <a:off x="512698" y="955644"/>
            <a:ext cx="8118601" cy="696915"/>
          </a:xfrm>
          <a:prstGeom prst="roundRect">
            <a:avLst/>
          </a:prstGeom>
          <a:solidFill>
            <a:srgbClr val="D8F2FC"/>
          </a:solidFill>
          <a:ln w="28575">
            <a:solidFill>
              <a:srgbClr val="033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base"/>
            <a:r>
              <a:rPr lang="en-GB" sz="1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you are keen to help others, enjoy science and want a career in healthcare</a:t>
            </a:r>
            <a:r>
              <a:rPr lang="en-GB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Pharmacy could be for you.  </a:t>
            </a:r>
            <a:r>
              <a:rPr lang="en-GB" sz="14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Check out </a:t>
            </a:r>
            <a:r>
              <a:rPr lang="en-GB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website for everything you need to know.  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DA8E800D-A1FE-4DA5-9D79-034BF98EA6E8}"/>
              </a:ext>
            </a:extLst>
          </p:cNvPr>
          <p:cNvSpPr txBox="1"/>
          <p:nvPr/>
        </p:nvSpPr>
        <p:spPr>
          <a:xfrm>
            <a:off x="7189075" y="6646334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</p:spTree>
    <p:extLst>
      <p:ext uri="{BB962C8B-B14F-4D97-AF65-F5344CB8AC3E}">
        <p14:creationId xmlns:p14="http://schemas.microsoft.com/office/powerpoint/2010/main" val="373217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1638</TotalTime>
  <Words>1153</Words>
  <Application>Microsoft Office PowerPoint</Application>
  <PresentationFormat>On-screen Show (4:3)</PresentationFormat>
  <Paragraphs>106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JHadfield</dc:creator>
  <cp:lastModifiedBy>Lara</cp:lastModifiedBy>
  <cp:revision>85</cp:revision>
  <dcterms:created xsi:type="dcterms:W3CDTF">2021-05-12T08:40:06Z</dcterms:created>
  <dcterms:modified xsi:type="dcterms:W3CDTF">2021-10-19T09:52:22Z</dcterms:modified>
</cp:coreProperties>
</file>