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9"/>
  </p:notesMasterIdLst>
  <p:sldIdLst>
    <p:sldId id="257" r:id="rId2"/>
    <p:sldId id="1019" r:id="rId3"/>
    <p:sldId id="261" r:id="rId4"/>
    <p:sldId id="1018" r:id="rId5"/>
    <p:sldId id="262" r:id="rId6"/>
    <p:sldId id="1020" r:id="rId7"/>
    <p:sldId id="1024" r:id="rId8"/>
    <p:sldId id="1022" r:id="rId9"/>
    <p:sldId id="276" r:id="rId10"/>
    <p:sldId id="1015" r:id="rId11"/>
    <p:sldId id="271" r:id="rId12"/>
    <p:sldId id="263" r:id="rId13"/>
    <p:sldId id="264" r:id="rId14"/>
    <p:sldId id="1021" r:id="rId15"/>
    <p:sldId id="1017" r:id="rId16"/>
    <p:sldId id="1032" r:id="rId17"/>
    <p:sldId id="1033" r:id="rId18"/>
  </p:sldIdLst>
  <p:sldSz cx="9144000" cy="6858000" type="screen4x3"/>
  <p:notesSz cx="6888163" cy="100203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DF4F5"/>
    <a:srgbClr val="98DDF6"/>
    <a:srgbClr val="00A8D7"/>
    <a:srgbClr val="36BCEE"/>
    <a:srgbClr val="DAEFF9"/>
    <a:srgbClr val="B7E2FF"/>
    <a:srgbClr val="C10071"/>
    <a:srgbClr val="A1D8F7"/>
    <a:srgbClr val="E6E6E6"/>
    <a:srgbClr val="FCFAB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81669" autoAdjust="0"/>
  </p:normalViewPr>
  <p:slideViewPr>
    <p:cSldViewPr snapToGrid="0">
      <p:cViewPr varScale="1">
        <p:scale>
          <a:sx n="66" d="100"/>
          <a:sy n="66" d="100"/>
        </p:scale>
        <p:origin x="1886" y="38"/>
      </p:cViewPr>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84871" cy="502755"/>
          </a:xfrm>
          <a:prstGeom prst="rect">
            <a:avLst/>
          </a:prstGeom>
        </p:spPr>
        <p:txBody>
          <a:bodyPr vert="horz" lIns="96616" tIns="48308" rIns="96616" bIns="48308" rtlCol="0"/>
          <a:lstStyle>
            <a:lvl1pPr algn="l">
              <a:defRPr sz="1300"/>
            </a:lvl1pPr>
          </a:lstStyle>
          <a:p>
            <a:endParaRPr lang="en-GB"/>
          </a:p>
        </p:txBody>
      </p:sp>
      <p:sp>
        <p:nvSpPr>
          <p:cNvPr id="3" name="Date Placeholder 2"/>
          <p:cNvSpPr>
            <a:spLocks noGrp="1"/>
          </p:cNvSpPr>
          <p:nvPr>
            <p:ph type="dt" idx="1"/>
          </p:nvPr>
        </p:nvSpPr>
        <p:spPr>
          <a:xfrm>
            <a:off x="3901698" y="0"/>
            <a:ext cx="2984871" cy="502755"/>
          </a:xfrm>
          <a:prstGeom prst="rect">
            <a:avLst/>
          </a:prstGeom>
        </p:spPr>
        <p:txBody>
          <a:bodyPr vert="horz" lIns="96616" tIns="48308" rIns="96616" bIns="48308" rtlCol="0"/>
          <a:lstStyle>
            <a:lvl1pPr algn="r">
              <a:defRPr sz="1300"/>
            </a:lvl1pPr>
          </a:lstStyle>
          <a:p>
            <a:fld id="{485767EE-BBD0-4863-B0AC-2061DAD4C053}" type="datetimeFigureOut">
              <a:rPr lang="en-GB" smtClean="0"/>
              <a:t>18/10/2021</a:t>
            </a:fld>
            <a:endParaRPr lang="en-GB"/>
          </a:p>
        </p:txBody>
      </p:sp>
      <p:sp>
        <p:nvSpPr>
          <p:cNvPr id="4" name="Slide Image Placeholder 3"/>
          <p:cNvSpPr>
            <a:spLocks noGrp="1" noRot="1" noChangeAspect="1"/>
          </p:cNvSpPr>
          <p:nvPr>
            <p:ph type="sldImg" idx="2"/>
          </p:nvPr>
        </p:nvSpPr>
        <p:spPr>
          <a:xfrm>
            <a:off x="1190625" y="1252538"/>
            <a:ext cx="4506913" cy="3381375"/>
          </a:xfrm>
          <a:prstGeom prst="rect">
            <a:avLst/>
          </a:prstGeom>
          <a:noFill/>
          <a:ln w="12700">
            <a:solidFill>
              <a:prstClr val="black"/>
            </a:solidFill>
          </a:ln>
        </p:spPr>
        <p:txBody>
          <a:bodyPr vert="horz" lIns="96616" tIns="48308" rIns="96616" bIns="48308" rtlCol="0" anchor="ctr"/>
          <a:lstStyle/>
          <a:p>
            <a:endParaRPr lang="en-GB"/>
          </a:p>
        </p:txBody>
      </p:sp>
      <p:sp>
        <p:nvSpPr>
          <p:cNvPr id="5" name="Notes Placeholder 4"/>
          <p:cNvSpPr>
            <a:spLocks noGrp="1"/>
          </p:cNvSpPr>
          <p:nvPr>
            <p:ph type="body" sz="quarter" idx="3"/>
          </p:nvPr>
        </p:nvSpPr>
        <p:spPr>
          <a:xfrm>
            <a:off x="688817" y="4822269"/>
            <a:ext cx="5510530" cy="3945493"/>
          </a:xfrm>
          <a:prstGeom prst="rect">
            <a:avLst/>
          </a:prstGeom>
        </p:spPr>
        <p:txBody>
          <a:bodyPr vert="horz" lIns="96616" tIns="48308" rIns="96616" bIns="48308"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517547"/>
            <a:ext cx="2984871" cy="502754"/>
          </a:xfrm>
          <a:prstGeom prst="rect">
            <a:avLst/>
          </a:prstGeom>
        </p:spPr>
        <p:txBody>
          <a:bodyPr vert="horz" lIns="96616" tIns="48308" rIns="96616" bIns="48308" rtlCol="0" anchor="b"/>
          <a:lstStyle>
            <a:lvl1pPr algn="l">
              <a:defRPr sz="1300"/>
            </a:lvl1pPr>
          </a:lstStyle>
          <a:p>
            <a:endParaRPr lang="en-GB"/>
          </a:p>
        </p:txBody>
      </p:sp>
      <p:sp>
        <p:nvSpPr>
          <p:cNvPr id="7" name="Slide Number Placeholder 6"/>
          <p:cNvSpPr>
            <a:spLocks noGrp="1"/>
          </p:cNvSpPr>
          <p:nvPr>
            <p:ph type="sldNum" sz="quarter" idx="5"/>
          </p:nvPr>
        </p:nvSpPr>
        <p:spPr>
          <a:xfrm>
            <a:off x="3901698" y="9517547"/>
            <a:ext cx="2984871" cy="502754"/>
          </a:xfrm>
          <a:prstGeom prst="rect">
            <a:avLst/>
          </a:prstGeom>
        </p:spPr>
        <p:txBody>
          <a:bodyPr vert="horz" lIns="96616" tIns="48308" rIns="96616" bIns="48308" rtlCol="0" anchor="b"/>
          <a:lstStyle>
            <a:lvl1pPr algn="r">
              <a:defRPr sz="1300"/>
            </a:lvl1pPr>
          </a:lstStyle>
          <a:p>
            <a:fld id="{76976FE0-E7B3-45E1-83C8-ECC74AB81667}" type="slidenum">
              <a:rPr lang="en-GB" smtClean="0"/>
              <a:t>‹#›</a:t>
            </a:fld>
            <a:endParaRPr lang="en-GB"/>
          </a:p>
        </p:txBody>
      </p:sp>
    </p:spTree>
    <p:extLst>
      <p:ext uri="{BB962C8B-B14F-4D97-AF65-F5344CB8AC3E}">
        <p14:creationId xmlns:p14="http://schemas.microsoft.com/office/powerpoint/2010/main" val="288347824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s://www.christie.nhs.uk/work-with-us/why-work-with-us/equality-diversity-and-inclusion" TargetMode="External"/><Relationship Id="rId2" Type="http://schemas.openxmlformats.org/officeDocument/2006/relationships/slide" Target="../slides/slide10.xml"/><Relationship Id="rId1" Type="http://schemas.openxmlformats.org/officeDocument/2006/relationships/notesMaster" Target="../notesMasters/notesMaster1.xml"/><Relationship Id="rId4" Type="http://schemas.openxmlformats.org/officeDocument/2006/relationships/hyperlink" Target="https://dictionary.cambridge.org/dictionary/english/diversity" TargetMode="Externa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3" Type="http://schemas.openxmlformats.org/officeDocument/2006/relationships/hyperlink" Target="https://studyinghealthcare.ac.uk/applications/pharmacy/careers-in-pharmacy/" TargetMode="External"/><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s://www.who.int/health-topics/coronavirus" TargetMode="External"/><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76976FE0-E7B3-45E1-83C8-ECC74AB81667}" type="slidenum">
              <a:rPr lang="en-GB" smtClean="0"/>
              <a:t>1</a:t>
            </a:fld>
            <a:endParaRPr lang="en-GB"/>
          </a:p>
        </p:txBody>
      </p:sp>
    </p:spTree>
    <p:extLst>
      <p:ext uri="{BB962C8B-B14F-4D97-AF65-F5344CB8AC3E}">
        <p14:creationId xmlns:p14="http://schemas.microsoft.com/office/powerpoint/2010/main" val="298306876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39800" y="750888"/>
            <a:ext cx="5008563" cy="3757612"/>
          </a:xfrm>
        </p:spPr>
      </p:sp>
      <p:sp>
        <p:nvSpPr>
          <p:cNvPr id="3" name="Notes Placeholder 2"/>
          <p:cNvSpPr>
            <a:spLocks noGrp="1"/>
          </p:cNvSpPr>
          <p:nvPr>
            <p:ph type="body" idx="1"/>
          </p:nvPr>
        </p:nvSpPr>
        <p:spPr/>
        <p:txBody>
          <a:bodyPr/>
          <a:lstStyle/>
          <a:p>
            <a:r>
              <a:rPr lang="en-GB" b="1" dirty="0"/>
              <a:t>Images: </a:t>
            </a:r>
          </a:p>
          <a:p>
            <a:pPr marL="228600" indent="-228600">
              <a:buAutoNum type="arabicParenR"/>
            </a:pPr>
            <a:r>
              <a:rPr lang="en-GB" b="0" dirty="0"/>
              <a:t>iStock</a:t>
            </a:r>
          </a:p>
          <a:p>
            <a:pPr marL="0" indent="0">
              <a:buNone/>
            </a:pPr>
            <a:endParaRPr lang="en-GB" b="0" dirty="0"/>
          </a:p>
          <a:p>
            <a:pPr marL="0" indent="0">
              <a:buNone/>
            </a:pPr>
            <a:r>
              <a:rPr lang="en-GB" b="1" dirty="0"/>
              <a:t>References:</a:t>
            </a:r>
          </a:p>
          <a:p>
            <a:pPr marL="228600" indent="-228600">
              <a:buAutoNum type="arabicParenR"/>
            </a:pPr>
            <a:r>
              <a:rPr lang="en-GB" b="0" dirty="0"/>
              <a:t>https://www.england.nhs.uk/about/equality/equality-hub/edc/</a:t>
            </a:r>
          </a:p>
          <a:p>
            <a:pPr marL="228600" indent="-228600">
              <a:buAutoNum type="arabicParenR"/>
            </a:pPr>
            <a:r>
              <a:rPr lang="en-GB" dirty="0">
                <a:hlinkClick r:id="rId3"/>
              </a:rPr>
              <a:t>https://www.christie.nhs.uk/work-with-us/why-work-with-us/equality-diversity-and-inclusion</a:t>
            </a:r>
            <a:endParaRPr lang="en-GB" dirty="0"/>
          </a:p>
          <a:p>
            <a:pPr marL="241539" indent="-241539">
              <a:buAutoNum type="arabicParenR"/>
            </a:pPr>
            <a:r>
              <a:rPr lang="en-GB" dirty="0"/>
              <a:t>https://dictionary.cambridge.org/dictionary/english/equality</a:t>
            </a:r>
          </a:p>
          <a:p>
            <a:pPr marL="241539" indent="-241539">
              <a:buAutoNum type="arabicParenR"/>
            </a:pPr>
            <a:r>
              <a:rPr lang="en-GB" dirty="0">
                <a:hlinkClick r:id="rId4"/>
              </a:rPr>
              <a:t>https://dictionary.cambridge.org/dictionary/english/diversity</a:t>
            </a:r>
            <a:endParaRPr lang="en-GB" dirty="0"/>
          </a:p>
          <a:p>
            <a:pPr marL="0" indent="0">
              <a:buNone/>
            </a:pPr>
            <a:endParaRPr lang="en-GB" dirty="0"/>
          </a:p>
        </p:txBody>
      </p:sp>
      <p:sp>
        <p:nvSpPr>
          <p:cNvPr id="4" name="Slide Number Placeholder 3"/>
          <p:cNvSpPr>
            <a:spLocks noGrp="1"/>
          </p:cNvSpPr>
          <p:nvPr>
            <p:ph type="sldNum" sz="quarter" idx="10"/>
          </p:nvPr>
        </p:nvSpPr>
        <p:spPr/>
        <p:txBody>
          <a:bodyPr/>
          <a:lstStyle/>
          <a:p>
            <a:fld id="{2F3F99BA-43AD-B845-8E67-BF48FDFD6E96}" type="slidenum">
              <a:rPr lang="en-US" smtClean="0"/>
              <a:t>10</a:t>
            </a:fld>
            <a:endParaRPr lang="en-US"/>
          </a:p>
        </p:txBody>
      </p:sp>
    </p:spTree>
    <p:extLst>
      <p:ext uri="{BB962C8B-B14F-4D97-AF65-F5344CB8AC3E}">
        <p14:creationId xmlns:p14="http://schemas.microsoft.com/office/powerpoint/2010/main" val="352285100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References:</a:t>
            </a:r>
          </a:p>
          <a:p>
            <a:pPr marL="241539" indent="-241539">
              <a:buAutoNum type="arabicParenR"/>
            </a:pPr>
            <a:r>
              <a:rPr lang="en-GB" dirty="0"/>
              <a:t>https://dictionary.cambridge.org/dictionary/english/discrimination</a:t>
            </a:r>
          </a:p>
          <a:p>
            <a:pPr marL="241539" indent="-241539">
              <a:buAutoNum type="arabicParenR"/>
            </a:pPr>
            <a:r>
              <a:rPr lang="en-GB" dirty="0"/>
              <a:t>https://www.oxfordshirelep.com/sites/default/files/uploads/Equality%20and%20Diversity%20Statement%20v2%20230519.pdf</a:t>
            </a:r>
          </a:p>
          <a:p>
            <a:pPr marL="241539" indent="-241539">
              <a:buAutoNum type="arabicParenR"/>
            </a:pPr>
            <a:endParaRPr lang="en-GB" dirty="0"/>
          </a:p>
          <a:p>
            <a:r>
              <a:rPr lang="en-GB" b="1" dirty="0"/>
              <a:t>Images: </a:t>
            </a:r>
          </a:p>
          <a:p>
            <a:pPr marL="241539" indent="-241539">
              <a:buAutoNum type="arabicParenR"/>
            </a:pPr>
            <a:r>
              <a:rPr lang="en-GB" b="0" dirty="0"/>
              <a:t>Icons8</a:t>
            </a:r>
          </a:p>
          <a:p>
            <a:pPr marL="241539" indent="-241539">
              <a:buAutoNum type="arabicParenR"/>
            </a:pPr>
            <a:r>
              <a:rPr lang="en-GB" b="0" dirty="0"/>
              <a:t>iStock</a:t>
            </a:r>
          </a:p>
          <a:p>
            <a:pPr marL="241539" indent="-241539">
              <a:buAutoNum type="arabicParenR"/>
            </a:pPr>
            <a:endParaRPr lang="en-GB" dirty="0"/>
          </a:p>
        </p:txBody>
      </p:sp>
      <p:sp>
        <p:nvSpPr>
          <p:cNvPr id="4" name="Slide Number Placeholder 3"/>
          <p:cNvSpPr>
            <a:spLocks noGrp="1"/>
          </p:cNvSpPr>
          <p:nvPr>
            <p:ph type="sldNum" sz="quarter" idx="5"/>
          </p:nvPr>
        </p:nvSpPr>
        <p:spPr/>
        <p:txBody>
          <a:bodyPr/>
          <a:lstStyle/>
          <a:p>
            <a:fld id="{F8D81B7C-BC5E-4E16-B045-EB0A45CAAF61}" type="slidenum">
              <a:rPr lang="en-GB" smtClean="0"/>
              <a:t>11</a:t>
            </a:fld>
            <a:endParaRPr lang="en-GB"/>
          </a:p>
        </p:txBody>
      </p:sp>
    </p:spTree>
    <p:extLst>
      <p:ext uri="{BB962C8B-B14F-4D97-AF65-F5344CB8AC3E}">
        <p14:creationId xmlns:p14="http://schemas.microsoft.com/office/powerpoint/2010/main" val="394284493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Teacher notes: </a:t>
            </a:r>
            <a:r>
              <a:rPr lang="en-GB" b="0" dirty="0"/>
              <a:t>The answers to this will be covered in Lesson 3 by the Pharmacists, as part of the question and answers session.</a:t>
            </a:r>
          </a:p>
          <a:p>
            <a:endParaRPr lang="en-GB" b="0" dirty="0"/>
          </a:p>
          <a:p>
            <a:r>
              <a:rPr lang="en-GB" b="1" dirty="0"/>
              <a:t>Images: </a:t>
            </a:r>
          </a:p>
          <a:p>
            <a:pPr marL="228600" indent="-228600">
              <a:buAutoNum type="arabicParenR"/>
            </a:pPr>
            <a:r>
              <a:rPr lang="en-GB" b="0" dirty="0"/>
              <a:t>HEE</a:t>
            </a:r>
          </a:p>
          <a:p>
            <a:pPr marL="228600" indent="-228600">
              <a:buAutoNum type="arabicParenR"/>
            </a:pPr>
            <a:r>
              <a:rPr lang="en-GB" b="0" dirty="0"/>
              <a:t>Icons8</a:t>
            </a:r>
          </a:p>
        </p:txBody>
      </p:sp>
      <p:sp>
        <p:nvSpPr>
          <p:cNvPr id="4" name="Slide Number Placeholder 3"/>
          <p:cNvSpPr>
            <a:spLocks noGrp="1"/>
          </p:cNvSpPr>
          <p:nvPr>
            <p:ph type="sldNum" sz="quarter" idx="5"/>
          </p:nvPr>
        </p:nvSpPr>
        <p:spPr/>
        <p:txBody>
          <a:bodyPr/>
          <a:lstStyle/>
          <a:p>
            <a:fld id="{76976FE0-E7B3-45E1-83C8-ECC74AB81667}" type="slidenum">
              <a:rPr lang="en-GB" smtClean="0"/>
              <a:t>12</a:t>
            </a:fld>
            <a:endParaRPr lang="en-GB"/>
          </a:p>
        </p:txBody>
      </p:sp>
    </p:spTree>
    <p:extLst>
      <p:ext uri="{BB962C8B-B14F-4D97-AF65-F5344CB8AC3E}">
        <p14:creationId xmlns:p14="http://schemas.microsoft.com/office/powerpoint/2010/main" val="427633845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Images: </a:t>
            </a:r>
          </a:p>
          <a:p>
            <a:pPr marL="228600" indent="-228600">
              <a:buAutoNum type="arabicParenR"/>
            </a:pPr>
            <a:r>
              <a:rPr lang="en-GB" b="0" dirty="0"/>
              <a:t>HEE</a:t>
            </a:r>
          </a:p>
          <a:p>
            <a:pPr marL="228600" indent="-228600">
              <a:buAutoNum type="arabicParenR"/>
            </a:pPr>
            <a:endParaRPr lang="en-GB" b="0" dirty="0"/>
          </a:p>
        </p:txBody>
      </p:sp>
      <p:sp>
        <p:nvSpPr>
          <p:cNvPr id="4" name="Slide Number Placeholder 3"/>
          <p:cNvSpPr>
            <a:spLocks noGrp="1"/>
          </p:cNvSpPr>
          <p:nvPr>
            <p:ph type="sldNum" sz="quarter" idx="5"/>
          </p:nvPr>
        </p:nvSpPr>
        <p:spPr/>
        <p:txBody>
          <a:bodyPr/>
          <a:lstStyle/>
          <a:p>
            <a:fld id="{76976FE0-E7B3-45E1-83C8-ECC74AB81667}" type="slidenum">
              <a:rPr lang="en-GB" smtClean="0"/>
              <a:t>13</a:t>
            </a:fld>
            <a:endParaRPr lang="en-GB"/>
          </a:p>
        </p:txBody>
      </p:sp>
    </p:spTree>
    <p:extLst>
      <p:ext uri="{BB962C8B-B14F-4D97-AF65-F5344CB8AC3E}">
        <p14:creationId xmlns:p14="http://schemas.microsoft.com/office/powerpoint/2010/main" val="137253675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Images:</a:t>
            </a:r>
          </a:p>
          <a:p>
            <a:pPr marL="228600" indent="-228600">
              <a:buAutoNum type="arabicParenR"/>
            </a:pPr>
            <a:r>
              <a:rPr lang="en-GB" b="0" dirty="0"/>
              <a:t>Icons8 </a:t>
            </a:r>
          </a:p>
          <a:p>
            <a:pPr marL="0" indent="0">
              <a:buNone/>
            </a:pPr>
            <a:endParaRPr lang="en-GB" b="0" dirty="0"/>
          </a:p>
        </p:txBody>
      </p:sp>
      <p:sp>
        <p:nvSpPr>
          <p:cNvPr id="4" name="Slide Number Placeholder 3"/>
          <p:cNvSpPr>
            <a:spLocks noGrp="1"/>
          </p:cNvSpPr>
          <p:nvPr>
            <p:ph type="sldNum" sz="quarter" idx="5"/>
          </p:nvPr>
        </p:nvSpPr>
        <p:spPr/>
        <p:txBody>
          <a:bodyPr/>
          <a:lstStyle/>
          <a:p>
            <a:fld id="{76976FE0-E7B3-45E1-83C8-ECC74AB81667}" type="slidenum">
              <a:rPr lang="en-GB" smtClean="0"/>
              <a:t>14</a:t>
            </a:fld>
            <a:endParaRPr lang="en-GB"/>
          </a:p>
        </p:txBody>
      </p:sp>
    </p:spTree>
    <p:extLst>
      <p:ext uri="{BB962C8B-B14F-4D97-AF65-F5344CB8AC3E}">
        <p14:creationId xmlns:p14="http://schemas.microsoft.com/office/powerpoint/2010/main" val="179856040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References:</a:t>
            </a:r>
          </a:p>
          <a:p>
            <a:pPr marL="228600" indent="-228600">
              <a:buAutoNum type="arabicParenR"/>
            </a:pPr>
            <a:r>
              <a:rPr lang="en-GB" dirty="0"/>
              <a:t>Royal Pharmaceutical society: https://www.rpharms.com/pharmacycareers</a:t>
            </a:r>
          </a:p>
          <a:p>
            <a:pPr marL="228600" indent="-228600">
              <a:buAutoNum type="arabicParenR"/>
            </a:pPr>
            <a:r>
              <a:rPr lang="en-GB" dirty="0"/>
              <a:t>General Pharmaceutical Council - https://www.pharmacyregulation.org/education-and-training-requirements-pharmacy-team</a:t>
            </a:r>
          </a:p>
          <a:p>
            <a:pPr marL="228600" indent="-228600">
              <a:buAutoNum type="arabicParenR"/>
            </a:pPr>
            <a:r>
              <a:rPr lang="en-GB" dirty="0"/>
              <a:t>Association of Pharmacy Technicians UK (APTUK) - https://www.aptuk.org/site/how-do-you-become-a-pharmacy-technician</a:t>
            </a:r>
          </a:p>
          <a:p>
            <a:pPr marL="228600" indent="-228600">
              <a:buAutoNum type="arabicParenR"/>
            </a:pPr>
            <a:r>
              <a:rPr lang="en-GB" b="0" dirty="0"/>
              <a:t>https://www.ucas.com/explore/subjects/pharmacology-toxicology-and-pharmacy</a:t>
            </a:r>
          </a:p>
          <a:p>
            <a:pPr marL="228600" indent="-228600">
              <a:buAutoNum type="arabicParenR"/>
            </a:pPr>
            <a:r>
              <a:rPr lang="en-GB" b="0" dirty="0"/>
              <a:t>https://www.pharmacyschoolscouncil.ac.uk/study/</a:t>
            </a:r>
          </a:p>
          <a:p>
            <a:pPr marL="228600" indent="-228600">
              <a:buAutoNum type="arabicParenR"/>
            </a:pPr>
            <a:r>
              <a:rPr lang="en-GB" b="0" dirty="0"/>
              <a:t>https://www.prospects.ac.uk/jobs-and-work-experience/job-sectors/science-and-pharmaceuticals/pharmacy-courses</a:t>
            </a:r>
          </a:p>
          <a:p>
            <a:pPr marL="228600" indent="-228600">
              <a:buAutoNum type="arabicParenR"/>
            </a:pPr>
            <a:r>
              <a:rPr lang="en-GB" dirty="0">
                <a:hlinkClick r:id="rId3"/>
              </a:rPr>
              <a:t>https://studyinghealthcare.ac.uk/applications/pharmacy/careers-in-pharmacy/</a:t>
            </a:r>
            <a:endParaRPr lang="en-GB" b="0" dirty="0"/>
          </a:p>
          <a:p>
            <a:pPr marL="0" indent="0">
              <a:buNone/>
            </a:pPr>
            <a:endParaRPr lang="en-GB" dirty="0"/>
          </a:p>
          <a:p>
            <a:pPr marL="228600" indent="-228600">
              <a:buAutoNum type="arabicParenR"/>
            </a:pPr>
            <a:endParaRPr lang="en-GB" b="0" dirty="0"/>
          </a:p>
          <a:p>
            <a:r>
              <a:rPr lang="en-GB" b="1" dirty="0"/>
              <a:t>Images: </a:t>
            </a:r>
          </a:p>
          <a:p>
            <a:pPr marL="228600" indent="-228600">
              <a:buAutoNum type="arabicParenR"/>
            </a:pPr>
            <a:r>
              <a:rPr lang="en-GB" b="0" dirty="0"/>
              <a:t>See below </a:t>
            </a:r>
          </a:p>
          <a:p>
            <a:pPr marL="228600" indent="-228600">
              <a:buAutoNum type="arabicParenR"/>
            </a:pPr>
            <a:r>
              <a:rPr lang="en-GB" b="0" dirty="0"/>
              <a:t>Icons8</a:t>
            </a:r>
          </a:p>
          <a:p>
            <a:pPr marL="0" indent="0">
              <a:buNone/>
            </a:pPr>
            <a:endParaRPr lang="en-GB" b="0" dirty="0"/>
          </a:p>
          <a:p>
            <a:pPr marL="0" indent="0">
              <a:buNone/>
            </a:pPr>
            <a:r>
              <a:rPr lang="en-GB" b="1" dirty="0"/>
              <a:t>References:</a:t>
            </a:r>
          </a:p>
          <a:p>
            <a:pPr marL="241539" indent="-241539">
              <a:buAutoNum type="arabicParenR"/>
            </a:pPr>
            <a:r>
              <a:rPr lang="en-GB" dirty="0"/>
              <a:t>https://www.healthcareers.nhs.uk/explore-roles/pharmacy</a:t>
            </a:r>
          </a:p>
          <a:p>
            <a:pPr marL="241539" indent="-241539">
              <a:buAutoNum type="arabicParenR"/>
            </a:pPr>
            <a:r>
              <a:rPr lang="en-GB" dirty="0"/>
              <a:t>https://www.rpharms.com/pharmacycareers</a:t>
            </a:r>
          </a:p>
          <a:p>
            <a:pPr marL="241539" indent="-241539">
              <a:buAutoNum type="arabicParenR"/>
            </a:pPr>
            <a:r>
              <a:rPr lang="en-GB" dirty="0"/>
              <a:t>https://www.prospects.ac.uk/careers-advice/what-can-i-do-with-my-degree/pharmacy</a:t>
            </a:r>
          </a:p>
          <a:p>
            <a:pPr marL="241539" indent="-241539">
              <a:buAutoNum type="arabicParenR"/>
            </a:pPr>
            <a:r>
              <a:rPr lang="en-GB" dirty="0"/>
              <a:t>https://nationalcareers.service.gov.uk/job-profiles/pharmacist</a:t>
            </a:r>
          </a:p>
          <a:p>
            <a:pPr marL="241539" indent="-241539">
              <a:buAutoNum type="arabicParenR"/>
            </a:pPr>
            <a:r>
              <a:rPr lang="en-GB" dirty="0"/>
              <a:t>https://targetcareers.co.uk/career-sectors/healthcare-and-veterinary-medicine/1014243-careers-in-pharmacy</a:t>
            </a:r>
          </a:p>
          <a:p>
            <a:pPr marL="241539" indent="-241539">
              <a:buAutoNum type="arabicParenR"/>
            </a:pPr>
            <a:r>
              <a:rPr lang="en-GB" dirty="0"/>
              <a:t>https://www.nidirect.gov.uk/articles/careers-pharmacy</a:t>
            </a:r>
          </a:p>
          <a:p>
            <a:pPr marL="241539" indent="-241539">
              <a:buAutoNum type="arabicParenR"/>
            </a:pPr>
            <a:r>
              <a:rPr lang="en-GB" dirty="0"/>
              <a:t>https://www.boots.jobs/pharmacy/</a:t>
            </a:r>
          </a:p>
          <a:p>
            <a:pPr marL="241539" indent="-241539">
              <a:buAutoNum type="arabicParenR"/>
            </a:pPr>
            <a:endParaRPr lang="en-GB" dirty="0"/>
          </a:p>
        </p:txBody>
      </p:sp>
      <p:sp>
        <p:nvSpPr>
          <p:cNvPr id="4" name="Slide Number Placeholder 3"/>
          <p:cNvSpPr>
            <a:spLocks noGrp="1"/>
          </p:cNvSpPr>
          <p:nvPr>
            <p:ph type="sldNum" sz="quarter" idx="5"/>
          </p:nvPr>
        </p:nvSpPr>
        <p:spPr/>
        <p:txBody>
          <a:bodyPr/>
          <a:lstStyle/>
          <a:p>
            <a:fld id="{76976FE0-E7B3-45E1-83C8-ECC74AB81667}" type="slidenum">
              <a:rPr lang="en-GB" smtClean="0"/>
              <a:t>15</a:t>
            </a:fld>
            <a:endParaRPr lang="en-GB"/>
          </a:p>
        </p:txBody>
      </p:sp>
    </p:spTree>
    <p:extLst>
      <p:ext uri="{BB962C8B-B14F-4D97-AF65-F5344CB8AC3E}">
        <p14:creationId xmlns:p14="http://schemas.microsoft.com/office/powerpoint/2010/main" val="265476520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References:</a:t>
            </a:r>
          </a:p>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t>1) </a:t>
            </a:r>
            <a:r>
              <a:rPr lang="en-GB" sz="1800" b="0" i="0" dirty="0">
                <a:solidFill>
                  <a:srgbClr val="002060"/>
                </a:solidFill>
                <a:effectLst/>
                <a:latin typeface="Arial" panose="020B0604020202020204" pitchFamily="34" charset="0"/>
              </a:rPr>
              <a:t>HEE interactive Pharmacy Careers map – https://careersinpharmacy.uk/</a:t>
            </a:r>
            <a:endParaRPr lang="en-GB" b="1" dirty="0"/>
          </a:p>
        </p:txBody>
      </p:sp>
      <p:sp>
        <p:nvSpPr>
          <p:cNvPr id="4" name="Slide Number Placeholder 3"/>
          <p:cNvSpPr>
            <a:spLocks noGrp="1"/>
          </p:cNvSpPr>
          <p:nvPr>
            <p:ph type="sldNum" sz="quarter" idx="5"/>
          </p:nvPr>
        </p:nvSpPr>
        <p:spPr/>
        <p:txBody>
          <a:bodyPr/>
          <a:lstStyle/>
          <a:p>
            <a:fld id="{CD7332ED-C01F-449F-A550-BEF22DB1E15F}" type="slidenum">
              <a:rPr lang="en-GB" smtClean="0"/>
              <a:t>16</a:t>
            </a:fld>
            <a:endParaRPr lang="en-GB"/>
          </a:p>
        </p:txBody>
      </p:sp>
    </p:spTree>
    <p:extLst>
      <p:ext uri="{BB962C8B-B14F-4D97-AF65-F5344CB8AC3E}">
        <p14:creationId xmlns:p14="http://schemas.microsoft.com/office/powerpoint/2010/main" val="174815683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You Tube Video Link: </a:t>
            </a:r>
            <a:r>
              <a:rPr lang="en-GB" b="0" dirty="0"/>
              <a:t>https://www.youtube.com/watch?v=ux3JW4PyBM8&amp;list=PLnnppXZprOJcW878vJRHUiy0olgVrtmFA&amp;index=40</a:t>
            </a:r>
          </a:p>
          <a:p>
            <a:r>
              <a:rPr lang="en-GB" b="1" dirty="0"/>
              <a:t>SafeShare TV Video Link: </a:t>
            </a:r>
            <a:r>
              <a:rPr lang="en-GB" b="0" dirty="0"/>
              <a:t>https://safeshare.tv/x/ux3JW4PyBM8</a:t>
            </a:r>
          </a:p>
          <a:p>
            <a:endParaRPr lang="en-GB" b="1" dirty="0"/>
          </a:p>
          <a:p>
            <a:r>
              <a:rPr lang="en-GB" b="1" dirty="0"/>
              <a:t>References:</a:t>
            </a:r>
          </a:p>
          <a:p>
            <a:pPr marL="228600" marR="0" lvl="0" indent="-228600" algn="l" defTabSz="914400" rtl="0" eaLnBrk="1" fontAlgn="auto" latinLnBrk="0" hangingPunct="1">
              <a:lnSpc>
                <a:spcPct val="100000"/>
              </a:lnSpc>
              <a:spcBef>
                <a:spcPts val="0"/>
              </a:spcBef>
              <a:spcAft>
                <a:spcPts val="0"/>
              </a:spcAft>
              <a:buClrTx/>
              <a:buSzTx/>
              <a:buFontTx/>
              <a:buAutoNum type="arabicParenR"/>
              <a:tabLst/>
              <a:defRPr/>
            </a:pPr>
            <a:r>
              <a:rPr lang="en-GB" b="0" dirty="0"/>
              <a:t>https://www.healthcareers.nhs.uk/explore-roles/pharmacy</a:t>
            </a:r>
          </a:p>
          <a:p>
            <a:pPr marL="228600" marR="0" lvl="0" indent="-228600" algn="l" defTabSz="914400" rtl="0" eaLnBrk="1" fontAlgn="auto" latinLnBrk="0" hangingPunct="1">
              <a:lnSpc>
                <a:spcPct val="100000"/>
              </a:lnSpc>
              <a:spcBef>
                <a:spcPts val="0"/>
              </a:spcBef>
              <a:spcAft>
                <a:spcPts val="0"/>
              </a:spcAft>
              <a:buClrTx/>
              <a:buSzTx/>
              <a:buFontTx/>
              <a:buAutoNum type="arabicParenR"/>
              <a:tabLst/>
              <a:defRPr/>
            </a:pPr>
            <a:r>
              <a:rPr lang="en-GB" b="0" dirty="0"/>
              <a:t>https://www.healthcareers.nhs.uk/explore-roles/pharmacy/roles-pharmacy - The animation will be available on this website.</a:t>
            </a:r>
          </a:p>
        </p:txBody>
      </p:sp>
      <p:sp>
        <p:nvSpPr>
          <p:cNvPr id="4" name="Slide Number Placeholder 3"/>
          <p:cNvSpPr>
            <a:spLocks noGrp="1"/>
          </p:cNvSpPr>
          <p:nvPr>
            <p:ph type="sldNum" sz="quarter" idx="5"/>
          </p:nvPr>
        </p:nvSpPr>
        <p:spPr/>
        <p:txBody>
          <a:bodyPr/>
          <a:lstStyle/>
          <a:p>
            <a:fld id="{CD7332ED-C01F-449F-A550-BEF22DB1E15F}" type="slidenum">
              <a:rPr lang="en-GB" smtClean="0"/>
              <a:t>17</a:t>
            </a:fld>
            <a:endParaRPr lang="en-GB"/>
          </a:p>
        </p:txBody>
      </p:sp>
    </p:spTree>
    <p:extLst>
      <p:ext uri="{BB962C8B-B14F-4D97-AF65-F5344CB8AC3E}">
        <p14:creationId xmlns:p14="http://schemas.microsoft.com/office/powerpoint/2010/main" val="174815683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Images: </a:t>
            </a:r>
          </a:p>
          <a:p>
            <a:r>
              <a:rPr lang="en-GB" b="0" dirty="0"/>
              <a:t>1) HEE </a:t>
            </a:r>
          </a:p>
        </p:txBody>
      </p:sp>
      <p:sp>
        <p:nvSpPr>
          <p:cNvPr id="4" name="Slide Number Placeholder 3"/>
          <p:cNvSpPr>
            <a:spLocks noGrp="1"/>
          </p:cNvSpPr>
          <p:nvPr>
            <p:ph type="sldNum" sz="quarter" idx="5"/>
          </p:nvPr>
        </p:nvSpPr>
        <p:spPr/>
        <p:txBody>
          <a:bodyPr/>
          <a:lstStyle/>
          <a:p>
            <a:fld id="{76976FE0-E7B3-45E1-83C8-ECC74AB81667}" type="slidenum">
              <a:rPr lang="en-GB" smtClean="0"/>
              <a:t>2</a:t>
            </a:fld>
            <a:endParaRPr lang="en-GB"/>
          </a:p>
        </p:txBody>
      </p:sp>
    </p:spTree>
    <p:extLst>
      <p:ext uri="{BB962C8B-B14F-4D97-AF65-F5344CB8AC3E}">
        <p14:creationId xmlns:p14="http://schemas.microsoft.com/office/powerpoint/2010/main" val="355736907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Images:</a:t>
            </a:r>
          </a:p>
          <a:p>
            <a:pPr marL="228600" indent="-228600">
              <a:buAutoNum type="arabicParenR"/>
            </a:pPr>
            <a:r>
              <a:rPr lang="en-GB" b="0" dirty="0"/>
              <a:t>HEE</a:t>
            </a:r>
          </a:p>
          <a:p>
            <a:pPr marL="228600" indent="-228600">
              <a:buAutoNum type="arabicParenR"/>
            </a:pPr>
            <a:r>
              <a:rPr lang="en-GB" b="0" dirty="0"/>
              <a:t>Icons8</a:t>
            </a:r>
          </a:p>
          <a:p>
            <a:endParaRPr lang="en-GB" b="1" dirty="0"/>
          </a:p>
          <a:p>
            <a:r>
              <a:rPr lang="en-GB" b="1" dirty="0"/>
              <a:t>References:</a:t>
            </a:r>
          </a:p>
          <a:p>
            <a:pPr marL="241539" indent="-241539">
              <a:buAutoNum type="arabicParenR"/>
            </a:pPr>
            <a:r>
              <a:rPr lang="en-GB" dirty="0"/>
              <a:t>https://www.healthcareers.nhs.uk/explore-roles/pharmacy/roles-pharmacy/pharmacist</a:t>
            </a:r>
          </a:p>
          <a:p>
            <a:pPr marL="241539" indent="-241539">
              <a:buAutoNum type="arabicParenR"/>
            </a:pPr>
            <a:r>
              <a:rPr lang="en-GB" dirty="0"/>
              <a:t>https://dictionary.cambridge.org/dictionary/learner-english/pharmacy</a:t>
            </a:r>
          </a:p>
          <a:p>
            <a:pPr marL="241539" indent="-241539">
              <a:buAutoNum type="arabicParenR"/>
            </a:pPr>
            <a:endParaRPr lang="en-GB" dirty="0"/>
          </a:p>
        </p:txBody>
      </p:sp>
      <p:sp>
        <p:nvSpPr>
          <p:cNvPr id="4" name="Slide Number Placeholder 3"/>
          <p:cNvSpPr>
            <a:spLocks noGrp="1"/>
          </p:cNvSpPr>
          <p:nvPr>
            <p:ph type="sldNum" sz="quarter" idx="5"/>
          </p:nvPr>
        </p:nvSpPr>
        <p:spPr/>
        <p:txBody>
          <a:bodyPr/>
          <a:lstStyle/>
          <a:p>
            <a:fld id="{76976FE0-E7B3-45E1-83C8-ECC74AB81667}" type="slidenum">
              <a:rPr lang="en-GB" smtClean="0"/>
              <a:t>3</a:t>
            </a:fld>
            <a:endParaRPr lang="en-GB"/>
          </a:p>
        </p:txBody>
      </p:sp>
    </p:spTree>
    <p:extLst>
      <p:ext uri="{BB962C8B-B14F-4D97-AF65-F5344CB8AC3E}">
        <p14:creationId xmlns:p14="http://schemas.microsoft.com/office/powerpoint/2010/main" val="206132450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Images:</a:t>
            </a:r>
          </a:p>
          <a:p>
            <a:pPr marL="228600" indent="-228600">
              <a:buAutoNum type="arabicParenR"/>
            </a:pPr>
            <a:r>
              <a:rPr lang="en-GB" b="0" dirty="0"/>
              <a:t>HEE</a:t>
            </a:r>
          </a:p>
          <a:p>
            <a:pPr marL="228600" indent="-228600">
              <a:buAutoNum type="arabicParenR"/>
            </a:pPr>
            <a:r>
              <a:rPr lang="en-GB" b="0" dirty="0"/>
              <a:t>Icons8</a:t>
            </a:r>
          </a:p>
          <a:p>
            <a:endParaRPr lang="en-GB" b="0" dirty="0"/>
          </a:p>
          <a:p>
            <a:r>
              <a:rPr lang="en-GB" b="1" dirty="0"/>
              <a:t>References:</a:t>
            </a:r>
          </a:p>
          <a:p>
            <a:pPr marL="241539" indent="-241539">
              <a:buAutoNum type="arabicParenR"/>
            </a:pPr>
            <a:r>
              <a:rPr lang="en-GB" dirty="0"/>
              <a:t>https://www.healthcareers.nhs.uk/explore-roles/pharmacy/roles-pharmacy/pharmacist</a:t>
            </a:r>
          </a:p>
          <a:p>
            <a:pPr marL="241539" indent="-241539">
              <a:buAutoNum type="arabicParenR"/>
            </a:pPr>
            <a:r>
              <a:rPr lang="en-GB" dirty="0"/>
              <a:t>https://dictionary.cambridge.org/dictionary/learner-english/pharmacist</a:t>
            </a:r>
          </a:p>
          <a:p>
            <a:pPr marL="241539" marR="0" lvl="0" indent="-241539" algn="l" defTabSz="914400" rtl="0" eaLnBrk="1" fontAlgn="auto" latinLnBrk="0" hangingPunct="1">
              <a:lnSpc>
                <a:spcPct val="100000"/>
              </a:lnSpc>
              <a:spcBef>
                <a:spcPts val="0"/>
              </a:spcBef>
              <a:spcAft>
                <a:spcPts val="0"/>
              </a:spcAft>
              <a:buClrTx/>
              <a:buSzTx/>
              <a:buFontTx/>
              <a:buAutoNum type="arabicParenR"/>
              <a:tabLst/>
              <a:defRPr/>
            </a:pPr>
            <a:r>
              <a:rPr lang="en-GB" b="0" dirty="0"/>
              <a:t>https://dictionary.cambridge.org/dictionary/english/prescribing</a:t>
            </a:r>
          </a:p>
          <a:p>
            <a:pPr marL="241539" indent="-241539">
              <a:buAutoNum type="arabicParenR"/>
            </a:pPr>
            <a:endParaRPr lang="en-GB" dirty="0"/>
          </a:p>
          <a:p>
            <a:pPr marL="241539" indent="-241539">
              <a:buAutoNum type="arabicParenR"/>
            </a:pPr>
            <a:endParaRPr lang="en-GB" dirty="0"/>
          </a:p>
        </p:txBody>
      </p:sp>
      <p:sp>
        <p:nvSpPr>
          <p:cNvPr id="4" name="Slide Number Placeholder 3"/>
          <p:cNvSpPr>
            <a:spLocks noGrp="1"/>
          </p:cNvSpPr>
          <p:nvPr>
            <p:ph type="sldNum" sz="quarter" idx="5"/>
          </p:nvPr>
        </p:nvSpPr>
        <p:spPr/>
        <p:txBody>
          <a:bodyPr/>
          <a:lstStyle/>
          <a:p>
            <a:fld id="{76976FE0-E7B3-45E1-83C8-ECC74AB81667}" type="slidenum">
              <a:rPr lang="en-GB" smtClean="0"/>
              <a:t>4</a:t>
            </a:fld>
            <a:endParaRPr lang="en-GB"/>
          </a:p>
        </p:txBody>
      </p:sp>
    </p:spTree>
    <p:extLst>
      <p:ext uri="{BB962C8B-B14F-4D97-AF65-F5344CB8AC3E}">
        <p14:creationId xmlns:p14="http://schemas.microsoft.com/office/powerpoint/2010/main" val="234455033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GB" b="1" dirty="0"/>
              <a:t>References:</a:t>
            </a:r>
          </a:p>
          <a:p>
            <a:pPr marL="228600" indent="-228600">
              <a:buAutoNum type="arabicParenR"/>
            </a:pPr>
            <a:r>
              <a:rPr lang="en-GB" b="0" dirty="0"/>
              <a:t>https://www.healthcareers.nhs.uk/explore-roles/pharmacy/roles-pharmacy/pharmacy-technician</a:t>
            </a:r>
          </a:p>
          <a:p>
            <a:pPr marL="228600" indent="-228600">
              <a:buAutoNum type="arabicParenR"/>
            </a:pPr>
            <a:r>
              <a:rPr lang="en-GB" b="0" dirty="0"/>
              <a:t>https://dictionary.cambridge.org/dictionary/english/stereotype</a:t>
            </a:r>
          </a:p>
          <a:p>
            <a:pPr marL="228600" indent="-228600">
              <a:buAutoNum type="arabicParenR"/>
            </a:pPr>
            <a:r>
              <a:rPr lang="en-GB" b="0" dirty="0"/>
              <a:t>https://dictionary.cambridge.org/dictionary/english/pharmacist</a:t>
            </a:r>
          </a:p>
          <a:p>
            <a:pPr marL="0" indent="0">
              <a:buNone/>
            </a:pPr>
            <a:r>
              <a:rPr lang="en-GB" b="1" dirty="0"/>
              <a:t>Images:</a:t>
            </a:r>
          </a:p>
          <a:p>
            <a:pPr marL="228600" indent="-228600">
              <a:buAutoNum type="arabicParenR"/>
            </a:pPr>
            <a:r>
              <a:rPr lang="en-GB" dirty="0"/>
              <a:t>HEE</a:t>
            </a:r>
          </a:p>
          <a:p>
            <a:pPr marL="228600" indent="-228600">
              <a:buAutoNum type="arabicParenR"/>
            </a:pPr>
            <a:r>
              <a:rPr lang="en-GB" dirty="0"/>
              <a:t>Icons8</a:t>
            </a:r>
          </a:p>
          <a:p>
            <a:pPr marL="0" indent="0">
              <a:buNone/>
            </a:pPr>
            <a:endParaRPr lang="en-GB" dirty="0"/>
          </a:p>
          <a:p>
            <a:r>
              <a:rPr lang="en-GB" b="1" dirty="0"/>
              <a:t>References:</a:t>
            </a:r>
          </a:p>
          <a:p>
            <a:pPr marL="228600" indent="-228600">
              <a:buAutoNum type="arabicParenR"/>
            </a:pPr>
            <a:r>
              <a:rPr lang="en-GB" dirty="0"/>
              <a:t>https://dictionary.cambridge.org/dictionary/learner-english/pharmacist</a:t>
            </a:r>
          </a:p>
          <a:p>
            <a:pPr marL="0" indent="0">
              <a:buNone/>
            </a:pPr>
            <a:endParaRPr lang="en-GB" dirty="0"/>
          </a:p>
        </p:txBody>
      </p:sp>
      <p:sp>
        <p:nvSpPr>
          <p:cNvPr id="4" name="Slide Number Placeholder 3"/>
          <p:cNvSpPr>
            <a:spLocks noGrp="1"/>
          </p:cNvSpPr>
          <p:nvPr>
            <p:ph type="sldNum" sz="quarter" idx="5"/>
          </p:nvPr>
        </p:nvSpPr>
        <p:spPr/>
        <p:txBody>
          <a:bodyPr/>
          <a:lstStyle/>
          <a:p>
            <a:fld id="{76976FE0-E7B3-45E1-83C8-ECC74AB81667}" type="slidenum">
              <a:rPr lang="en-GB" smtClean="0"/>
              <a:t>5</a:t>
            </a:fld>
            <a:endParaRPr lang="en-GB"/>
          </a:p>
        </p:txBody>
      </p:sp>
    </p:spTree>
    <p:extLst>
      <p:ext uri="{BB962C8B-B14F-4D97-AF65-F5344CB8AC3E}">
        <p14:creationId xmlns:p14="http://schemas.microsoft.com/office/powerpoint/2010/main" val="174870299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Video Links: </a:t>
            </a:r>
          </a:p>
          <a:p>
            <a:pPr marL="228600" indent="-228600">
              <a:buAutoNum type="arabicParenR"/>
            </a:pPr>
            <a:r>
              <a:rPr lang="en-GB" b="1" dirty="0"/>
              <a:t>YouTube Video Link: </a:t>
            </a:r>
            <a:r>
              <a:rPr lang="en-GB" dirty="0"/>
              <a:t>https://www.youtube.com/watch?v=XIzcBfK9U9Q</a:t>
            </a:r>
          </a:p>
          <a:p>
            <a:pPr marL="228600" indent="-228600">
              <a:buAutoNum type="arabicParenR"/>
            </a:pPr>
            <a:r>
              <a:rPr lang="en-GB" b="1" dirty="0" err="1"/>
              <a:t>Safeshare</a:t>
            </a:r>
            <a:r>
              <a:rPr lang="en-GB" b="1" dirty="0"/>
              <a:t> TV Video Link: </a:t>
            </a:r>
            <a:r>
              <a:rPr lang="en-GB" dirty="0"/>
              <a:t>https://safeshare.tv/x/XIzcBfK9U9Q</a:t>
            </a:r>
          </a:p>
          <a:p>
            <a:endParaRPr lang="en-GB" dirty="0"/>
          </a:p>
          <a:p>
            <a:r>
              <a:rPr lang="en-GB" b="1" dirty="0"/>
              <a:t>Images: </a:t>
            </a:r>
          </a:p>
          <a:p>
            <a:r>
              <a:rPr lang="en-GB" b="0" dirty="0"/>
              <a:t>1) Via video </a:t>
            </a:r>
          </a:p>
        </p:txBody>
      </p:sp>
      <p:sp>
        <p:nvSpPr>
          <p:cNvPr id="4" name="Slide Number Placeholder 3"/>
          <p:cNvSpPr>
            <a:spLocks noGrp="1"/>
          </p:cNvSpPr>
          <p:nvPr>
            <p:ph type="sldNum" sz="quarter" idx="5"/>
          </p:nvPr>
        </p:nvSpPr>
        <p:spPr/>
        <p:txBody>
          <a:bodyPr/>
          <a:lstStyle/>
          <a:p>
            <a:fld id="{76976FE0-E7B3-45E1-83C8-ECC74AB81667}" type="slidenum">
              <a:rPr lang="en-GB" smtClean="0"/>
              <a:t>6</a:t>
            </a:fld>
            <a:endParaRPr lang="en-GB"/>
          </a:p>
        </p:txBody>
      </p:sp>
    </p:spTree>
    <p:extLst>
      <p:ext uri="{BB962C8B-B14F-4D97-AF65-F5344CB8AC3E}">
        <p14:creationId xmlns:p14="http://schemas.microsoft.com/office/powerpoint/2010/main" val="294301794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References:</a:t>
            </a:r>
          </a:p>
          <a:p>
            <a:pPr marL="228600" indent="-228600">
              <a:buAutoNum type="arabicParenR"/>
            </a:pPr>
            <a:r>
              <a:rPr lang="en-GB" dirty="0"/>
              <a:t>https://psnc.org.uk/psncs-work/about-community-pharmacy/the-value-of-community-pharmacy/</a:t>
            </a:r>
          </a:p>
          <a:p>
            <a:pPr marL="228600" indent="-228600">
              <a:buAutoNum type="arabicParenR"/>
            </a:pPr>
            <a:r>
              <a:rPr lang="en-GB" sz="1800" b="0" i="0" u="sng" strike="noStrike" dirty="0">
                <a:solidFill>
                  <a:srgbClr val="0000FF"/>
                </a:solidFill>
                <a:effectLst/>
                <a:latin typeface="Calibri" panose="020F0502020204030204" pitchFamily="34" charset="0"/>
                <a:hlinkClick r:id="rId3"/>
              </a:rPr>
              <a:t>https://www.who.int/health-topics/coronavirus</a:t>
            </a:r>
            <a:endParaRPr lang="en-GB" dirty="0"/>
          </a:p>
          <a:p>
            <a:endParaRPr lang="en-GB" dirty="0"/>
          </a:p>
          <a:p>
            <a:r>
              <a:rPr lang="en-GB" b="1" dirty="0"/>
              <a:t>Images: </a:t>
            </a:r>
          </a:p>
          <a:p>
            <a:r>
              <a:rPr lang="en-GB" b="0" dirty="0"/>
              <a:t>1) </a:t>
            </a:r>
            <a:r>
              <a:rPr lang="en-GB" b="0" dirty="0" err="1"/>
              <a:t>Pixabay</a:t>
            </a:r>
            <a:endParaRPr lang="en-GB" b="0" dirty="0"/>
          </a:p>
        </p:txBody>
      </p:sp>
      <p:sp>
        <p:nvSpPr>
          <p:cNvPr id="4" name="Slide Number Placeholder 3"/>
          <p:cNvSpPr>
            <a:spLocks noGrp="1"/>
          </p:cNvSpPr>
          <p:nvPr>
            <p:ph type="sldNum" sz="quarter" idx="5"/>
          </p:nvPr>
        </p:nvSpPr>
        <p:spPr/>
        <p:txBody>
          <a:bodyPr/>
          <a:lstStyle/>
          <a:p>
            <a:fld id="{76976FE0-E7B3-45E1-83C8-ECC74AB81667}" type="slidenum">
              <a:rPr lang="en-GB" smtClean="0"/>
              <a:t>7</a:t>
            </a:fld>
            <a:endParaRPr lang="en-GB"/>
          </a:p>
        </p:txBody>
      </p:sp>
    </p:spTree>
    <p:extLst>
      <p:ext uri="{BB962C8B-B14F-4D97-AF65-F5344CB8AC3E}">
        <p14:creationId xmlns:p14="http://schemas.microsoft.com/office/powerpoint/2010/main" val="194789410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References:</a:t>
            </a:r>
          </a:p>
          <a:p>
            <a:r>
              <a:rPr lang="en-GB" dirty="0"/>
              <a:t>1) https://www.nidirect.gov.uk/articles/careers-pharmacy</a:t>
            </a:r>
          </a:p>
          <a:p>
            <a:endParaRPr lang="en-GB" dirty="0"/>
          </a:p>
          <a:p>
            <a:r>
              <a:rPr lang="en-GB" b="1" dirty="0"/>
              <a:t>Images: </a:t>
            </a:r>
          </a:p>
          <a:p>
            <a:r>
              <a:rPr lang="en-GB" b="0" dirty="0"/>
              <a:t>1) Via video </a:t>
            </a:r>
          </a:p>
        </p:txBody>
      </p:sp>
      <p:sp>
        <p:nvSpPr>
          <p:cNvPr id="4" name="Slide Number Placeholder 3"/>
          <p:cNvSpPr>
            <a:spLocks noGrp="1"/>
          </p:cNvSpPr>
          <p:nvPr>
            <p:ph type="sldNum" sz="quarter" idx="5"/>
          </p:nvPr>
        </p:nvSpPr>
        <p:spPr/>
        <p:txBody>
          <a:bodyPr/>
          <a:lstStyle/>
          <a:p>
            <a:fld id="{76976FE0-E7B3-45E1-83C8-ECC74AB81667}" type="slidenum">
              <a:rPr lang="en-GB" smtClean="0"/>
              <a:t>8</a:t>
            </a:fld>
            <a:endParaRPr lang="en-GB"/>
          </a:p>
        </p:txBody>
      </p:sp>
    </p:spTree>
    <p:extLst>
      <p:ext uri="{BB962C8B-B14F-4D97-AF65-F5344CB8AC3E}">
        <p14:creationId xmlns:p14="http://schemas.microsoft.com/office/powerpoint/2010/main" val="379432529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Video Links:</a:t>
            </a:r>
          </a:p>
          <a:p>
            <a:pPr marL="228600" indent="-228600">
              <a:buAutoNum type="arabicParenR"/>
            </a:pPr>
            <a:r>
              <a:rPr lang="en-GB" b="1" dirty="0"/>
              <a:t>YouTube Video Link: </a:t>
            </a:r>
            <a:r>
              <a:rPr lang="en-GB" b="0" dirty="0"/>
              <a:t>https://www.youtube.com/watch?v=9xCn-Kwy97U&amp;feature=emb_logo</a:t>
            </a:r>
          </a:p>
          <a:p>
            <a:pPr marL="228600" indent="-228600">
              <a:buAutoNum type="arabicParenR"/>
            </a:pPr>
            <a:r>
              <a:rPr lang="en-GB" b="1" dirty="0" err="1"/>
              <a:t>SafeShare</a:t>
            </a:r>
            <a:r>
              <a:rPr lang="en-GB" b="1" dirty="0"/>
              <a:t> Video Link: </a:t>
            </a:r>
            <a:r>
              <a:rPr lang="en-GB" b="0" dirty="0"/>
              <a:t>https://safeshare.tv/x/9xCn-Kwy97U</a:t>
            </a:r>
          </a:p>
          <a:p>
            <a:pPr marL="228600" indent="-228600">
              <a:buAutoNum type="arabicParenR"/>
            </a:pPr>
            <a:r>
              <a:rPr lang="en-GB" b="1" dirty="0"/>
              <a:t>The WOW Show Link: </a:t>
            </a:r>
            <a:r>
              <a:rPr lang="en-GB" b="0" dirty="0"/>
              <a:t>https://www.thewowshow.org/mythbusters/</a:t>
            </a:r>
          </a:p>
          <a:p>
            <a:endParaRPr lang="en-GB" b="0" dirty="0"/>
          </a:p>
          <a:p>
            <a:r>
              <a:rPr lang="en-GB" b="1" dirty="0"/>
              <a:t>Images: </a:t>
            </a:r>
          </a:p>
          <a:p>
            <a:r>
              <a:rPr lang="en-GB" b="0" dirty="0"/>
              <a:t>1) Via video </a:t>
            </a:r>
          </a:p>
          <a:p>
            <a:pPr marL="241539" indent="-241539">
              <a:buAutoNum type="arabicParenR"/>
            </a:pPr>
            <a:endParaRPr lang="en-GB" sz="1300" dirty="0">
              <a:solidFill>
                <a:srgbClr val="000000"/>
              </a:solidFill>
              <a:latin typeface="Open Sans" panose="020B0606030504020204" pitchFamily="34" charset="0"/>
            </a:endParaRPr>
          </a:p>
          <a:p>
            <a:endParaRPr lang="en-GB" dirty="0"/>
          </a:p>
        </p:txBody>
      </p:sp>
      <p:sp>
        <p:nvSpPr>
          <p:cNvPr id="4" name="Slide Number Placeholder 3"/>
          <p:cNvSpPr>
            <a:spLocks noGrp="1"/>
          </p:cNvSpPr>
          <p:nvPr>
            <p:ph type="sldNum" sz="quarter" idx="5"/>
          </p:nvPr>
        </p:nvSpPr>
        <p:spPr/>
        <p:txBody>
          <a:bodyPr/>
          <a:lstStyle/>
          <a:p>
            <a:fld id="{F8D81B7C-BC5E-4E16-B045-EB0A45CAAF61}" type="slidenum">
              <a:rPr lang="en-GB" smtClean="0"/>
              <a:t>9</a:t>
            </a:fld>
            <a:endParaRPr lang="en-GB"/>
          </a:p>
        </p:txBody>
      </p:sp>
    </p:spTree>
    <p:extLst>
      <p:ext uri="{BB962C8B-B14F-4D97-AF65-F5344CB8AC3E}">
        <p14:creationId xmlns:p14="http://schemas.microsoft.com/office/powerpoint/2010/main" val="109102339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39912B90-4619-47DB-A4CD-555859151804}" type="datetimeFigureOut">
              <a:rPr lang="en-GB" smtClean="0"/>
              <a:t>18/10/2021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6E93AFE-3C12-4F15-9AC5-5A5F1AD2BF58}" type="slidenum">
              <a:rPr lang="en-GB" smtClean="0"/>
              <a:t>‹#›</a:t>
            </a:fld>
            <a:endParaRPr lang="en-GB"/>
          </a:p>
        </p:txBody>
      </p:sp>
    </p:spTree>
    <p:extLst>
      <p:ext uri="{BB962C8B-B14F-4D97-AF65-F5344CB8AC3E}">
        <p14:creationId xmlns:p14="http://schemas.microsoft.com/office/powerpoint/2010/main" val="41285699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9912B90-4619-47DB-A4CD-555859151804}" type="datetimeFigureOut">
              <a:rPr lang="en-GB" smtClean="0"/>
              <a:t>18/10/2021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6E93AFE-3C12-4F15-9AC5-5A5F1AD2BF58}" type="slidenum">
              <a:rPr lang="en-GB" smtClean="0"/>
              <a:t>‹#›</a:t>
            </a:fld>
            <a:endParaRPr lang="en-GB"/>
          </a:p>
        </p:txBody>
      </p:sp>
    </p:spTree>
    <p:extLst>
      <p:ext uri="{BB962C8B-B14F-4D97-AF65-F5344CB8AC3E}">
        <p14:creationId xmlns:p14="http://schemas.microsoft.com/office/powerpoint/2010/main" val="181198667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9912B90-4619-47DB-A4CD-555859151804}" type="datetimeFigureOut">
              <a:rPr lang="en-GB" smtClean="0"/>
              <a:t>18/10/2021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6E93AFE-3C12-4F15-9AC5-5A5F1AD2BF58}" type="slidenum">
              <a:rPr lang="en-GB" smtClean="0"/>
              <a:t>‹#›</a:t>
            </a:fld>
            <a:endParaRPr lang="en-GB"/>
          </a:p>
        </p:txBody>
      </p:sp>
    </p:spTree>
    <p:extLst>
      <p:ext uri="{BB962C8B-B14F-4D97-AF65-F5344CB8AC3E}">
        <p14:creationId xmlns:p14="http://schemas.microsoft.com/office/powerpoint/2010/main" val="129750222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CE37B4-C914-4A0A-8672-17E7229AD838}"/>
              </a:ext>
            </a:extLst>
          </p:cNvPr>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12915761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9912B90-4619-47DB-A4CD-555859151804}" type="datetimeFigureOut">
              <a:rPr lang="en-GB" smtClean="0"/>
              <a:t>18/10/2021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6E93AFE-3C12-4F15-9AC5-5A5F1AD2BF58}" type="slidenum">
              <a:rPr lang="en-GB" smtClean="0"/>
              <a:t>‹#›</a:t>
            </a:fld>
            <a:endParaRPr lang="en-GB"/>
          </a:p>
        </p:txBody>
      </p:sp>
    </p:spTree>
    <p:extLst>
      <p:ext uri="{BB962C8B-B14F-4D97-AF65-F5344CB8AC3E}">
        <p14:creationId xmlns:p14="http://schemas.microsoft.com/office/powerpoint/2010/main" val="243379581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9912B90-4619-47DB-A4CD-555859151804}" type="datetimeFigureOut">
              <a:rPr lang="en-GB" smtClean="0"/>
              <a:t>18/10/2021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6E93AFE-3C12-4F15-9AC5-5A5F1AD2BF58}" type="slidenum">
              <a:rPr lang="en-GB" smtClean="0"/>
              <a:t>‹#›</a:t>
            </a:fld>
            <a:endParaRPr lang="en-GB"/>
          </a:p>
        </p:txBody>
      </p:sp>
    </p:spTree>
    <p:extLst>
      <p:ext uri="{BB962C8B-B14F-4D97-AF65-F5344CB8AC3E}">
        <p14:creationId xmlns:p14="http://schemas.microsoft.com/office/powerpoint/2010/main" val="283446612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39912B90-4619-47DB-A4CD-555859151804}" type="datetimeFigureOut">
              <a:rPr lang="en-GB" smtClean="0"/>
              <a:t>18/10/2021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86E93AFE-3C12-4F15-9AC5-5A5F1AD2BF58}" type="slidenum">
              <a:rPr lang="en-GB" smtClean="0"/>
              <a:t>‹#›</a:t>
            </a:fld>
            <a:endParaRPr lang="en-GB"/>
          </a:p>
        </p:txBody>
      </p:sp>
    </p:spTree>
    <p:extLst>
      <p:ext uri="{BB962C8B-B14F-4D97-AF65-F5344CB8AC3E}">
        <p14:creationId xmlns:p14="http://schemas.microsoft.com/office/powerpoint/2010/main" val="185221353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39912B90-4619-47DB-A4CD-555859151804}" type="datetimeFigureOut">
              <a:rPr lang="en-GB" smtClean="0"/>
              <a:t>18/10/2021</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86E93AFE-3C12-4F15-9AC5-5A5F1AD2BF58}" type="slidenum">
              <a:rPr lang="en-GB" smtClean="0"/>
              <a:t>‹#›</a:t>
            </a:fld>
            <a:endParaRPr lang="en-GB"/>
          </a:p>
        </p:txBody>
      </p:sp>
    </p:spTree>
    <p:extLst>
      <p:ext uri="{BB962C8B-B14F-4D97-AF65-F5344CB8AC3E}">
        <p14:creationId xmlns:p14="http://schemas.microsoft.com/office/powerpoint/2010/main" val="154313940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39912B90-4619-47DB-A4CD-555859151804}" type="datetimeFigureOut">
              <a:rPr lang="en-GB" smtClean="0"/>
              <a:t>18/10/2021</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86E93AFE-3C12-4F15-9AC5-5A5F1AD2BF58}" type="slidenum">
              <a:rPr lang="en-GB" smtClean="0"/>
              <a:t>‹#›</a:t>
            </a:fld>
            <a:endParaRPr lang="en-GB"/>
          </a:p>
        </p:txBody>
      </p:sp>
    </p:spTree>
    <p:extLst>
      <p:ext uri="{BB962C8B-B14F-4D97-AF65-F5344CB8AC3E}">
        <p14:creationId xmlns:p14="http://schemas.microsoft.com/office/powerpoint/2010/main" val="18040902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9912B90-4619-47DB-A4CD-555859151804}" type="datetimeFigureOut">
              <a:rPr lang="en-GB" smtClean="0"/>
              <a:t>18/10/2021</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86E93AFE-3C12-4F15-9AC5-5A5F1AD2BF58}" type="slidenum">
              <a:rPr lang="en-GB" smtClean="0"/>
              <a:t>‹#›</a:t>
            </a:fld>
            <a:endParaRPr lang="en-GB"/>
          </a:p>
        </p:txBody>
      </p:sp>
    </p:spTree>
    <p:extLst>
      <p:ext uri="{BB962C8B-B14F-4D97-AF65-F5344CB8AC3E}">
        <p14:creationId xmlns:p14="http://schemas.microsoft.com/office/powerpoint/2010/main" val="21206731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39912B90-4619-47DB-A4CD-555859151804}" type="datetimeFigureOut">
              <a:rPr lang="en-GB" smtClean="0"/>
              <a:t>18/10/2021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86E93AFE-3C12-4F15-9AC5-5A5F1AD2BF58}" type="slidenum">
              <a:rPr lang="en-GB" smtClean="0"/>
              <a:t>‹#›</a:t>
            </a:fld>
            <a:endParaRPr lang="en-GB"/>
          </a:p>
        </p:txBody>
      </p:sp>
    </p:spTree>
    <p:extLst>
      <p:ext uri="{BB962C8B-B14F-4D97-AF65-F5344CB8AC3E}">
        <p14:creationId xmlns:p14="http://schemas.microsoft.com/office/powerpoint/2010/main" val="329861438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39912B90-4619-47DB-A4CD-555859151804}" type="datetimeFigureOut">
              <a:rPr lang="en-GB" smtClean="0"/>
              <a:t>18/10/2021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86E93AFE-3C12-4F15-9AC5-5A5F1AD2BF58}" type="slidenum">
              <a:rPr lang="en-GB" smtClean="0"/>
              <a:t>‹#›</a:t>
            </a:fld>
            <a:endParaRPr lang="en-GB"/>
          </a:p>
        </p:txBody>
      </p:sp>
    </p:spTree>
    <p:extLst>
      <p:ext uri="{BB962C8B-B14F-4D97-AF65-F5344CB8AC3E}">
        <p14:creationId xmlns:p14="http://schemas.microsoft.com/office/powerpoint/2010/main" val="426914484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rgbClr val="006AB4">
                <a:alpha val="30000"/>
              </a:srgb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9912B90-4619-47DB-A4CD-555859151804}" type="datetimeFigureOut">
              <a:rPr lang="en-GB" smtClean="0"/>
              <a:t>18/10/2021</a:t>
            </a:fld>
            <a:endParaRPr lang="en-GB"/>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6E93AFE-3C12-4F15-9AC5-5A5F1AD2BF58}" type="slidenum">
              <a:rPr lang="en-GB" smtClean="0"/>
              <a:t>‹#›</a:t>
            </a:fld>
            <a:endParaRPr lang="en-GB"/>
          </a:p>
        </p:txBody>
      </p:sp>
    </p:spTree>
    <p:extLst>
      <p:ext uri="{BB962C8B-B14F-4D97-AF65-F5344CB8AC3E}">
        <p14:creationId xmlns:p14="http://schemas.microsoft.com/office/powerpoint/2010/main" val="352906535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0.xml"/><Relationship Id="rId1" Type="http://schemas.openxmlformats.org/officeDocument/2006/relationships/slideLayout" Target="../slideLayouts/slideLayout1.xml"/><Relationship Id="rId5" Type="http://schemas.openxmlformats.org/officeDocument/2006/relationships/image" Target="../media/image2.png"/><Relationship Id="rId4" Type="http://schemas.openxmlformats.org/officeDocument/2006/relationships/image" Target="../media/image1.png"/></Relationships>
</file>

<file path=ppt/slides/_rels/slide11.xml.rels><?xml version="1.0" encoding="UTF-8" standalone="yes"?>
<Relationships xmlns="http://schemas.openxmlformats.org/package/2006/relationships"><Relationship Id="rId8" Type="http://schemas.openxmlformats.org/officeDocument/2006/relationships/image" Target="../media/image33.png"/><Relationship Id="rId3" Type="http://schemas.openxmlformats.org/officeDocument/2006/relationships/image" Target="../media/image30.png"/><Relationship Id="rId7" Type="http://schemas.openxmlformats.org/officeDocument/2006/relationships/image" Target="../media/image32.jpeg"/><Relationship Id="rId2" Type="http://schemas.openxmlformats.org/officeDocument/2006/relationships/notesSlide" Target="../notesSlides/notesSlide11.xml"/><Relationship Id="rId1" Type="http://schemas.openxmlformats.org/officeDocument/2006/relationships/slideLayout" Target="../slideLayouts/slideLayout12.xml"/><Relationship Id="rId6" Type="http://schemas.openxmlformats.org/officeDocument/2006/relationships/image" Target="../media/image2.png"/><Relationship Id="rId5" Type="http://schemas.openxmlformats.org/officeDocument/2006/relationships/image" Target="../media/image1.png"/><Relationship Id="rId4" Type="http://schemas.openxmlformats.org/officeDocument/2006/relationships/image" Target="../media/image31.png"/></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13.png"/><Relationship Id="rId2" Type="http://schemas.openxmlformats.org/officeDocument/2006/relationships/notesSlide" Target="../notesSlides/notesSlide12.xml"/><Relationship Id="rId1" Type="http://schemas.openxmlformats.org/officeDocument/2006/relationships/slideLayout" Target="../slideLayouts/slideLayout7.xml"/><Relationship Id="rId6" Type="http://schemas.openxmlformats.org/officeDocument/2006/relationships/image" Target="../media/image12.png"/><Relationship Id="rId5" Type="http://schemas.openxmlformats.org/officeDocument/2006/relationships/image" Target="../media/image34.jpeg"/><Relationship Id="rId4" Type="http://schemas.openxmlformats.org/officeDocument/2006/relationships/image" Target="../media/image2.png"/></Relationships>
</file>

<file path=ppt/slides/_rels/slide13.xml.rels><?xml version="1.0" encoding="UTF-8" standalone="yes"?>
<Relationships xmlns="http://schemas.openxmlformats.org/package/2006/relationships"><Relationship Id="rId8" Type="http://schemas.openxmlformats.org/officeDocument/2006/relationships/image" Target="../media/image38.jpeg"/><Relationship Id="rId3" Type="http://schemas.openxmlformats.org/officeDocument/2006/relationships/image" Target="../media/image1.png"/><Relationship Id="rId7" Type="http://schemas.openxmlformats.org/officeDocument/2006/relationships/image" Target="../media/image37.jpeg"/><Relationship Id="rId2" Type="http://schemas.openxmlformats.org/officeDocument/2006/relationships/notesSlide" Target="../notesSlides/notesSlide13.xml"/><Relationship Id="rId1" Type="http://schemas.openxmlformats.org/officeDocument/2006/relationships/slideLayout" Target="../slideLayouts/slideLayout7.xml"/><Relationship Id="rId6" Type="http://schemas.openxmlformats.org/officeDocument/2006/relationships/image" Target="../media/image36.jpeg"/><Relationship Id="rId11" Type="http://schemas.openxmlformats.org/officeDocument/2006/relationships/image" Target="../media/image41.jpeg"/><Relationship Id="rId5" Type="http://schemas.openxmlformats.org/officeDocument/2006/relationships/image" Target="../media/image35.jpeg"/><Relationship Id="rId10" Type="http://schemas.openxmlformats.org/officeDocument/2006/relationships/image" Target="../media/image40.jpeg"/><Relationship Id="rId4" Type="http://schemas.openxmlformats.org/officeDocument/2006/relationships/image" Target="../media/image2.png"/><Relationship Id="rId9" Type="http://schemas.openxmlformats.org/officeDocument/2006/relationships/image" Target="../media/image39.jpeg"/></Relationships>
</file>

<file path=ppt/slides/_rels/slide14.xml.rels><?xml version="1.0" encoding="UTF-8" standalone="yes"?>
<Relationships xmlns="http://schemas.openxmlformats.org/package/2006/relationships"><Relationship Id="rId8" Type="http://schemas.openxmlformats.org/officeDocument/2006/relationships/image" Target="../media/image44.png"/><Relationship Id="rId3" Type="http://schemas.openxmlformats.org/officeDocument/2006/relationships/image" Target="../media/image1.png"/><Relationship Id="rId7" Type="http://schemas.openxmlformats.org/officeDocument/2006/relationships/image" Target="../media/image15.png"/><Relationship Id="rId2" Type="http://schemas.openxmlformats.org/officeDocument/2006/relationships/notesSlide" Target="../notesSlides/notesSlide14.xml"/><Relationship Id="rId1" Type="http://schemas.openxmlformats.org/officeDocument/2006/relationships/slideLayout" Target="../slideLayouts/slideLayout7.xml"/><Relationship Id="rId6" Type="http://schemas.openxmlformats.org/officeDocument/2006/relationships/image" Target="../media/image43.png"/><Relationship Id="rId5" Type="http://schemas.openxmlformats.org/officeDocument/2006/relationships/image" Target="../media/image42.png"/><Relationship Id="rId10" Type="http://schemas.openxmlformats.org/officeDocument/2006/relationships/image" Target="../media/image46.png"/><Relationship Id="rId4" Type="http://schemas.openxmlformats.org/officeDocument/2006/relationships/image" Target="../media/image2.png"/><Relationship Id="rId9" Type="http://schemas.openxmlformats.org/officeDocument/2006/relationships/image" Target="../media/image45.png"/></Relationships>
</file>

<file path=ppt/slides/_rels/slide15.xml.rels><?xml version="1.0" encoding="UTF-8" standalone="yes"?>
<Relationships xmlns="http://schemas.openxmlformats.org/package/2006/relationships"><Relationship Id="rId8" Type="http://schemas.openxmlformats.org/officeDocument/2006/relationships/image" Target="../media/image48.png"/><Relationship Id="rId13" Type="http://schemas.openxmlformats.org/officeDocument/2006/relationships/image" Target="../media/image51.svg"/><Relationship Id="rId18" Type="http://schemas.openxmlformats.org/officeDocument/2006/relationships/hyperlink" Target="https://www.aptuk.org/site/how-do-you-become-a-pharmacy-technician" TargetMode="External"/><Relationship Id="rId3" Type="http://schemas.openxmlformats.org/officeDocument/2006/relationships/image" Target="../media/image1.png"/><Relationship Id="rId21" Type="http://schemas.openxmlformats.org/officeDocument/2006/relationships/image" Target="../media/image55.png"/><Relationship Id="rId7" Type="http://schemas.openxmlformats.org/officeDocument/2006/relationships/hyperlink" Target="https://www.prospects.ac.uk/careers-advice/what-can-i-do-with-my-degree/pharmacy" TargetMode="External"/><Relationship Id="rId12" Type="http://schemas.openxmlformats.org/officeDocument/2006/relationships/image" Target="../media/image50.png"/><Relationship Id="rId17" Type="http://schemas.openxmlformats.org/officeDocument/2006/relationships/image" Target="../media/image53.jpeg"/><Relationship Id="rId25" Type="http://schemas.openxmlformats.org/officeDocument/2006/relationships/image" Target="../media/image57.png"/><Relationship Id="rId2" Type="http://schemas.openxmlformats.org/officeDocument/2006/relationships/notesSlide" Target="../notesSlides/notesSlide15.xml"/><Relationship Id="rId16" Type="http://schemas.openxmlformats.org/officeDocument/2006/relationships/hyperlink" Target="https://www.ucas.com/explore/subjects/pharmacology-toxicology-and-pharmacy" TargetMode="External"/><Relationship Id="rId20" Type="http://schemas.openxmlformats.org/officeDocument/2006/relationships/hyperlink" Target="https://www.rpharms.com/pharmacycareers" TargetMode="External"/><Relationship Id="rId1" Type="http://schemas.openxmlformats.org/officeDocument/2006/relationships/slideLayout" Target="../slideLayouts/slideLayout7.xml"/><Relationship Id="rId6" Type="http://schemas.openxmlformats.org/officeDocument/2006/relationships/image" Target="../media/image47.png"/><Relationship Id="rId11" Type="http://schemas.openxmlformats.org/officeDocument/2006/relationships/image" Target="../media/image9.png"/><Relationship Id="rId24" Type="http://schemas.openxmlformats.org/officeDocument/2006/relationships/hyperlink" Target="https://studyinghealthcare.ac.uk/applications/pharmacy/careers-in-pharmacy/" TargetMode="External"/><Relationship Id="rId5" Type="http://schemas.openxmlformats.org/officeDocument/2006/relationships/hyperlink" Target="https://www.healthcareers.nhs.uk/explore-roles/pharmacy" TargetMode="External"/><Relationship Id="rId15" Type="http://schemas.openxmlformats.org/officeDocument/2006/relationships/image" Target="../media/image52.jpeg"/><Relationship Id="rId23" Type="http://schemas.openxmlformats.org/officeDocument/2006/relationships/image" Target="../media/image56.png"/><Relationship Id="rId10" Type="http://schemas.openxmlformats.org/officeDocument/2006/relationships/image" Target="../media/image49.png"/><Relationship Id="rId19" Type="http://schemas.openxmlformats.org/officeDocument/2006/relationships/image" Target="../media/image54.jpeg"/><Relationship Id="rId4" Type="http://schemas.openxmlformats.org/officeDocument/2006/relationships/image" Target="../media/image2.png"/><Relationship Id="rId9" Type="http://schemas.openxmlformats.org/officeDocument/2006/relationships/hyperlink" Target="https://nationalcareers.service.gov.uk/job-profiles/pharmacist" TargetMode="External"/><Relationship Id="rId14" Type="http://schemas.openxmlformats.org/officeDocument/2006/relationships/hyperlink" Target="https://www.pharmacyschoolscouncil.ac.uk/study/" TargetMode="External"/><Relationship Id="rId22" Type="http://schemas.openxmlformats.org/officeDocument/2006/relationships/hyperlink" Target="https://www.pharmacyregulation.org/education-and-training-requirements-pharmacy-team" TargetMode="External"/></Relationships>
</file>

<file path=ppt/slides/_rels/slide16.xml.rels><?xml version="1.0" encoding="UTF-8" standalone="yes"?>
<Relationships xmlns="http://schemas.openxmlformats.org/package/2006/relationships"><Relationship Id="rId8" Type="http://schemas.openxmlformats.org/officeDocument/2006/relationships/hyperlink" Target="https://careersinpharmacy.uk/" TargetMode="External"/><Relationship Id="rId3" Type="http://schemas.openxmlformats.org/officeDocument/2006/relationships/image" Target="../media/image58.png"/><Relationship Id="rId7" Type="http://schemas.openxmlformats.org/officeDocument/2006/relationships/image" Target="../media/image51.svg"/><Relationship Id="rId2" Type="http://schemas.openxmlformats.org/officeDocument/2006/relationships/notesSlide" Target="../notesSlides/notesSlide16.xml"/><Relationship Id="rId1" Type="http://schemas.openxmlformats.org/officeDocument/2006/relationships/slideLayout" Target="../slideLayouts/slideLayout7.xml"/><Relationship Id="rId6" Type="http://schemas.openxmlformats.org/officeDocument/2006/relationships/image" Target="../media/image50.png"/><Relationship Id="rId5" Type="http://schemas.openxmlformats.org/officeDocument/2006/relationships/image" Target="../media/image1.png"/><Relationship Id="rId4" Type="http://schemas.openxmlformats.org/officeDocument/2006/relationships/image" Target="../media/image2.png"/><Relationship Id="rId9" Type="http://schemas.openxmlformats.org/officeDocument/2006/relationships/image" Target="../media/image59.png"/></Relationships>
</file>

<file path=ppt/slides/_rels/slide17.xml.rels><?xml version="1.0" encoding="UTF-8" standalone="yes"?>
<Relationships xmlns="http://schemas.openxmlformats.org/package/2006/relationships"><Relationship Id="rId8" Type="http://schemas.openxmlformats.org/officeDocument/2006/relationships/hyperlink" Target="https://www.healthcareers.nhs.uk/" TargetMode="External"/><Relationship Id="rId13" Type="http://schemas.openxmlformats.org/officeDocument/2006/relationships/image" Target="../media/image42.png"/><Relationship Id="rId3" Type="http://schemas.openxmlformats.org/officeDocument/2006/relationships/image" Target="../media/image58.png"/><Relationship Id="rId7" Type="http://schemas.openxmlformats.org/officeDocument/2006/relationships/image" Target="../media/image51.svg"/><Relationship Id="rId12" Type="http://schemas.openxmlformats.org/officeDocument/2006/relationships/image" Target="../media/image61.png"/><Relationship Id="rId2" Type="http://schemas.openxmlformats.org/officeDocument/2006/relationships/notesSlide" Target="../notesSlides/notesSlide17.xml"/><Relationship Id="rId16" Type="http://schemas.openxmlformats.org/officeDocument/2006/relationships/image" Target="../media/image13.png"/><Relationship Id="rId1" Type="http://schemas.openxmlformats.org/officeDocument/2006/relationships/slideLayout" Target="../slideLayouts/slideLayout7.xml"/><Relationship Id="rId6" Type="http://schemas.openxmlformats.org/officeDocument/2006/relationships/image" Target="../media/image50.png"/><Relationship Id="rId11" Type="http://schemas.openxmlformats.org/officeDocument/2006/relationships/hyperlink" Target="https://www.healthcareers.nhs.uk/explore-roles/pharmacy" TargetMode="External"/><Relationship Id="rId5" Type="http://schemas.openxmlformats.org/officeDocument/2006/relationships/image" Target="../media/image1.png"/><Relationship Id="rId15" Type="http://schemas.openxmlformats.org/officeDocument/2006/relationships/image" Target="../media/image12.png"/><Relationship Id="rId10" Type="http://schemas.openxmlformats.org/officeDocument/2006/relationships/image" Target="../media/image60.png"/><Relationship Id="rId4" Type="http://schemas.openxmlformats.org/officeDocument/2006/relationships/image" Target="../media/image2.png"/><Relationship Id="rId9" Type="http://schemas.openxmlformats.org/officeDocument/2006/relationships/hyperlink" Target="https://safeshare.tv/x/ux3JW4PyBM8" TargetMode="External"/><Relationship Id="rId14" Type="http://schemas.openxmlformats.org/officeDocument/2006/relationships/image" Target="../media/image44.png"/></Relationships>
</file>

<file path=ppt/slides/_rels/slide2.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2.png"/><Relationship Id="rId7"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4.jpeg"/><Relationship Id="rId5" Type="http://schemas.openxmlformats.org/officeDocument/2006/relationships/image" Target="../media/image3.jpeg"/><Relationship Id="rId4" Type="http://schemas.openxmlformats.org/officeDocument/2006/relationships/image" Target="../media/image1.png"/><Relationship Id="rId9" Type="http://schemas.openxmlformats.org/officeDocument/2006/relationships/image" Target="../media/image7.svg"/></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10.jpe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11.jpeg"/><Relationship Id="rId7" Type="http://schemas.openxmlformats.org/officeDocument/2006/relationships/image" Target="../media/image13.png"/><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12.png"/><Relationship Id="rId5" Type="http://schemas.openxmlformats.org/officeDocument/2006/relationships/image" Target="../media/image2.png"/><Relationship Id="rId4" Type="http://schemas.openxmlformats.org/officeDocument/2006/relationships/image" Target="../media/image1.png"/><Relationship Id="rId9" Type="http://schemas.openxmlformats.org/officeDocument/2006/relationships/image" Target="../media/image15.png"/></Relationships>
</file>

<file path=ppt/slides/_rels/slide5.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1.png"/><Relationship Id="rId7" Type="http://schemas.openxmlformats.org/officeDocument/2006/relationships/image" Target="../media/image13.png"/><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image" Target="../media/image12.png"/><Relationship Id="rId5" Type="http://schemas.openxmlformats.org/officeDocument/2006/relationships/image" Target="../media/image16.png"/><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hyperlink" Target="https://safeshare.tv/x/XIzcBfK9U9Q" TargetMode="External"/><Relationship Id="rId7" Type="http://schemas.openxmlformats.org/officeDocument/2006/relationships/image" Target="../media/image18.png"/><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image" Target="../media/image2.png"/><Relationship Id="rId5" Type="http://schemas.openxmlformats.org/officeDocument/2006/relationships/image" Target="../media/image1.png"/><Relationship Id="rId4" Type="http://schemas.openxmlformats.org/officeDocument/2006/relationships/image" Target="../media/image17.jpeg"/><Relationship Id="rId9" Type="http://schemas.openxmlformats.org/officeDocument/2006/relationships/image" Target="../media/image20.png"/></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21.png"/><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2.png"/></Relationships>
</file>

<file path=ppt/slides/_rels/slide8.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1.png"/><Relationship Id="rId7" Type="http://schemas.openxmlformats.org/officeDocument/2006/relationships/image" Target="../media/image22.jpeg"/><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image" Target="../media/image19.png"/><Relationship Id="rId5" Type="http://schemas.openxmlformats.org/officeDocument/2006/relationships/image" Target="../media/image18.png"/><Relationship Id="rId10" Type="http://schemas.openxmlformats.org/officeDocument/2006/relationships/image" Target="../media/image23.png"/><Relationship Id="rId4" Type="http://schemas.openxmlformats.org/officeDocument/2006/relationships/image" Target="../media/image2.png"/><Relationship Id="rId9" Type="http://schemas.openxmlformats.org/officeDocument/2006/relationships/image" Target="../media/image9.png"/></Relationships>
</file>

<file path=ppt/slides/_rels/slide9.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hyperlink" Target="https://safeshare.tv/x/9xCn-Kwy97U" TargetMode="External"/><Relationship Id="rId7" Type="http://schemas.openxmlformats.org/officeDocument/2006/relationships/image" Target="../media/image27.jpeg"/><Relationship Id="rId2" Type="http://schemas.openxmlformats.org/officeDocument/2006/relationships/notesSlide" Target="../notesSlides/notesSlide9.xml"/><Relationship Id="rId1" Type="http://schemas.openxmlformats.org/officeDocument/2006/relationships/slideLayout" Target="../slideLayouts/slideLayout12.xml"/><Relationship Id="rId6" Type="http://schemas.openxmlformats.org/officeDocument/2006/relationships/image" Target="../media/image26.jpeg"/><Relationship Id="rId5" Type="http://schemas.openxmlformats.org/officeDocument/2006/relationships/image" Target="../media/image25.png"/><Relationship Id="rId10" Type="http://schemas.openxmlformats.org/officeDocument/2006/relationships/image" Target="../media/image28.png"/><Relationship Id="rId4" Type="http://schemas.openxmlformats.org/officeDocument/2006/relationships/image" Target="../media/image24.jpeg"/><Relationship Id="rId9"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Text&#10;&#10;Description automatically generated">
            <a:extLst>
              <a:ext uri="{FF2B5EF4-FFF2-40B4-BE49-F238E27FC236}">
                <a16:creationId xmlns:a16="http://schemas.microsoft.com/office/drawing/2014/main" id="{8B6110F1-7FCD-40BD-9B90-2A7E7C0F7681}"/>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792472" y="6158653"/>
            <a:ext cx="7559055" cy="975362"/>
          </a:xfrm>
          <a:prstGeom prst="rect">
            <a:avLst/>
          </a:prstGeom>
        </p:spPr>
      </p:pic>
      <p:sp>
        <p:nvSpPr>
          <p:cNvPr id="5" name="TextBox 4">
            <a:extLst>
              <a:ext uri="{FF2B5EF4-FFF2-40B4-BE49-F238E27FC236}">
                <a16:creationId xmlns:a16="http://schemas.microsoft.com/office/drawing/2014/main" id="{2E322FE4-0FB7-4A38-90F3-50F9E365081F}"/>
              </a:ext>
            </a:extLst>
          </p:cNvPr>
          <p:cNvSpPr txBox="1"/>
          <p:nvPr/>
        </p:nvSpPr>
        <p:spPr>
          <a:xfrm>
            <a:off x="1642188" y="2094517"/>
            <a:ext cx="5859624" cy="2169825"/>
          </a:xfrm>
          <a:prstGeom prst="rect">
            <a:avLst/>
          </a:prstGeom>
          <a:noFill/>
        </p:spPr>
        <p:txBody>
          <a:bodyPr wrap="square" rtlCol="0">
            <a:spAutoFit/>
          </a:bodyPr>
          <a:lstStyle/>
          <a:p>
            <a:pPr algn="ctr"/>
            <a:r>
              <a:rPr lang="en-GB" sz="4500" b="1" dirty="0">
                <a:solidFill>
                  <a:srgbClr val="C10071"/>
                </a:solidFill>
                <a:latin typeface="Arial" panose="020B0604020202020204" pitchFamily="34" charset="0"/>
                <a:cs typeface="Arial" panose="020B0604020202020204" pitchFamily="34" charset="0"/>
              </a:rPr>
              <a:t>Pharmacy Module 1:</a:t>
            </a:r>
          </a:p>
          <a:p>
            <a:pPr algn="ctr"/>
            <a:r>
              <a:rPr lang="en-GB" sz="4500" dirty="0">
                <a:solidFill>
                  <a:srgbClr val="C10071"/>
                </a:solidFill>
                <a:latin typeface="Arial" panose="020B0604020202020204" pitchFamily="34" charset="0"/>
                <a:cs typeface="Arial" panose="020B0604020202020204" pitchFamily="34" charset="0"/>
              </a:rPr>
              <a:t>Pharmacy Improves People’s Lives</a:t>
            </a:r>
          </a:p>
        </p:txBody>
      </p:sp>
      <p:pic>
        <p:nvPicPr>
          <p:cNvPr id="7" name="Picture 6" descr="A picture containing logo&#10;&#10;Description automatically generated">
            <a:extLst>
              <a:ext uri="{FF2B5EF4-FFF2-40B4-BE49-F238E27FC236}">
                <a16:creationId xmlns:a16="http://schemas.microsoft.com/office/drawing/2014/main" id="{39DC7FB3-3C7C-4677-A7AF-C5055EBFABFA}"/>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6668814" y="171985"/>
            <a:ext cx="2106894" cy="484586"/>
          </a:xfrm>
          <a:prstGeom prst="rect">
            <a:avLst/>
          </a:prstGeom>
        </p:spPr>
      </p:pic>
      <p:sp>
        <p:nvSpPr>
          <p:cNvPr id="8" name="TextBox 7">
            <a:extLst>
              <a:ext uri="{FF2B5EF4-FFF2-40B4-BE49-F238E27FC236}">
                <a16:creationId xmlns:a16="http://schemas.microsoft.com/office/drawing/2014/main" id="{6BFA852A-8246-445C-B8A1-729AAAD42E36}"/>
              </a:ext>
            </a:extLst>
          </p:cNvPr>
          <p:cNvSpPr txBox="1"/>
          <p:nvPr/>
        </p:nvSpPr>
        <p:spPr>
          <a:xfrm>
            <a:off x="1698707" y="5816426"/>
            <a:ext cx="5746583" cy="461665"/>
          </a:xfrm>
          <a:prstGeom prst="rect">
            <a:avLst/>
          </a:prstGeom>
          <a:noFill/>
        </p:spPr>
        <p:txBody>
          <a:bodyPr wrap="square" rtlCol="0">
            <a:spAutoFit/>
          </a:bodyPr>
          <a:lstStyle/>
          <a:p>
            <a:pPr algn="ctr"/>
            <a:r>
              <a:rPr lang="en-GB" sz="1200" dirty="0">
                <a:solidFill>
                  <a:srgbClr val="C10071"/>
                </a:solidFill>
                <a:latin typeface="Lato" panose="020F0502020204030203" pitchFamily="34" charset="0"/>
              </a:rPr>
              <a:t>These resources have been developed by </a:t>
            </a:r>
            <a:r>
              <a:rPr lang="en-GB" sz="1200" dirty="0" err="1">
                <a:solidFill>
                  <a:srgbClr val="C10071"/>
                </a:solidFill>
                <a:latin typeface="Lato" panose="020F0502020204030203" pitchFamily="34" charset="0"/>
              </a:rPr>
              <a:t>VotesforSchools</a:t>
            </a:r>
            <a:r>
              <a:rPr lang="en-GB" sz="1200" dirty="0">
                <a:solidFill>
                  <a:srgbClr val="C10071"/>
                </a:solidFill>
                <a:latin typeface="Lato" panose="020F0502020204030203" pitchFamily="34" charset="0"/>
              </a:rPr>
              <a:t> and The WOW Show in association with Health Education England.  </a:t>
            </a:r>
          </a:p>
        </p:txBody>
      </p:sp>
    </p:spTree>
    <p:extLst>
      <p:ext uri="{BB962C8B-B14F-4D97-AF65-F5344CB8AC3E}">
        <p14:creationId xmlns:p14="http://schemas.microsoft.com/office/powerpoint/2010/main" val="294575727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hape 114">
            <a:extLst>
              <a:ext uri="{FF2B5EF4-FFF2-40B4-BE49-F238E27FC236}">
                <a16:creationId xmlns:a16="http://schemas.microsoft.com/office/drawing/2014/main" id="{8806C1FF-7E28-42E7-9523-CB2C7C9A51A9}"/>
              </a:ext>
            </a:extLst>
          </p:cNvPr>
          <p:cNvSpPr/>
          <p:nvPr/>
        </p:nvSpPr>
        <p:spPr>
          <a:xfrm>
            <a:off x="768897" y="172872"/>
            <a:ext cx="7759105" cy="538608"/>
          </a:xfrm>
          <a:prstGeom prst="rect">
            <a:avLst/>
          </a:prstGeom>
          <a:noFill/>
          <a:ln>
            <a:noFill/>
          </a:ln>
        </p:spPr>
        <p:txBody>
          <a:bodyPr lIns="91425" tIns="45700" rIns="91425" bIns="45700" anchor="t" anchorCtr="0">
            <a:noAutofit/>
          </a:bodyPr>
          <a:lstStyle/>
          <a:p>
            <a:pPr>
              <a:buSzPct val="25000"/>
            </a:pPr>
            <a:endParaRPr lang="en-GB" sz="2800" b="1" dirty="0">
              <a:latin typeface="Arial" panose="020B0604020202020204" pitchFamily="34" charset="0"/>
              <a:ea typeface="Helvetica Neue" panose="02000503000000020004" pitchFamily="2" charset="0"/>
              <a:cs typeface="Arial" panose="020B0604020202020204" pitchFamily="34" charset="0"/>
              <a:sym typeface="Lato"/>
            </a:endParaRPr>
          </a:p>
        </p:txBody>
      </p:sp>
      <p:sp>
        <p:nvSpPr>
          <p:cNvPr id="15" name="Shape 114">
            <a:extLst>
              <a:ext uri="{FF2B5EF4-FFF2-40B4-BE49-F238E27FC236}">
                <a16:creationId xmlns:a16="http://schemas.microsoft.com/office/drawing/2014/main" id="{AC98DBA0-58D7-423A-A505-78A2F55BBA58}"/>
              </a:ext>
            </a:extLst>
          </p:cNvPr>
          <p:cNvSpPr/>
          <p:nvPr/>
        </p:nvSpPr>
        <p:spPr>
          <a:xfrm>
            <a:off x="796576" y="181055"/>
            <a:ext cx="7759105" cy="538608"/>
          </a:xfrm>
          <a:prstGeom prst="rect">
            <a:avLst/>
          </a:prstGeom>
          <a:noFill/>
          <a:ln>
            <a:noFill/>
          </a:ln>
        </p:spPr>
        <p:txBody>
          <a:bodyPr lIns="91425" tIns="45700" rIns="91425" bIns="45700" anchor="t" anchorCtr="0">
            <a:noAutofit/>
          </a:bodyPr>
          <a:lstStyle/>
          <a:p>
            <a:pPr>
              <a:buSzPct val="25000"/>
            </a:pPr>
            <a:endParaRPr lang="en-GB" sz="2800" b="1" dirty="0">
              <a:latin typeface="Arial" panose="020B0604020202020204" pitchFamily="34" charset="0"/>
              <a:ea typeface="Helvetica Neue" panose="02000503000000020004" pitchFamily="2" charset="0"/>
              <a:cs typeface="Arial" panose="020B0604020202020204" pitchFamily="34" charset="0"/>
              <a:sym typeface="Lato"/>
            </a:endParaRPr>
          </a:p>
        </p:txBody>
      </p:sp>
      <p:sp>
        <p:nvSpPr>
          <p:cNvPr id="12" name="Rectangle: Rounded Corners 33">
            <a:extLst>
              <a:ext uri="{FF2B5EF4-FFF2-40B4-BE49-F238E27FC236}">
                <a16:creationId xmlns:a16="http://schemas.microsoft.com/office/drawing/2014/main" id="{8D0A0866-41B2-483A-9CC1-870443E86E6E}"/>
              </a:ext>
            </a:extLst>
          </p:cNvPr>
          <p:cNvSpPr/>
          <p:nvPr/>
        </p:nvSpPr>
        <p:spPr>
          <a:xfrm>
            <a:off x="373996" y="3446862"/>
            <a:ext cx="2993148" cy="1772114"/>
          </a:xfrm>
          <a:prstGeom prst="roundRect">
            <a:avLst/>
          </a:prstGeom>
          <a:solidFill>
            <a:srgbClr val="A1D8F7"/>
          </a:solidFill>
          <a:ln w="28575">
            <a:solidFill>
              <a:srgbClr val="033F85"/>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lang="en-GB" sz="1400" b="1" dirty="0">
                <a:solidFill>
                  <a:schemeClr val="tx1"/>
                </a:solidFill>
                <a:latin typeface="Arial" panose="020B0604020202020204" pitchFamily="34" charset="0"/>
                <a:cs typeface="Arial" panose="020B0604020202020204" pitchFamily="34" charset="0"/>
              </a:rPr>
              <a:t>Equality, diversity and inclusion </a:t>
            </a:r>
            <a:r>
              <a:rPr lang="en-GB" sz="1400" dirty="0">
                <a:solidFill>
                  <a:schemeClr val="tx1"/>
                </a:solidFill>
                <a:latin typeface="Arial" panose="020B0604020202020204" pitchFamily="34" charset="0"/>
                <a:cs typeface="Arial" panose="020B0604020202020204" pitchFamily="34" charset="0"/>
              </a:rPr>
              <a:t>for patients </a:t>
            </a:r>
            <a:r>
              <a:rPr lang="en-GB" sz="1400" b="1" dirty="0">
                <a:solidFill>
                  <a:schemeClr val="tx1"/>
                </a:solidFill>
                <a:latin typeface="Arial" panose="020B0604020202020204" pitchFamily="34" charset="0"/>
                <a:cs typeface="Arial" panose="020B0604020202020204" pitchFamily="34" charset="0"/>
              </a:rPr>
              <a:t>ensures</a:t>
            </a:r>
            <a:r>
              <a:rPr lang="en-GB" sz="1400" dirty="0">
                <a:solidFill>
                  <a:schemeClr val="tx1"/>
                </a:solidFill>
                <a:latin typeface="Arial" panose="020B0604020202020204" pitchFamily="34" charset="0"/>
                <a:cs typeface="Arial" panose="020B0604020202020204" pitchFamily="34" charset="0"/>
              </a:rPr>
              <a:t> patients access the services they need. It also makes sure they </a:t>
            </a:r>
            <a:r>
              <a:rPr lang="en-GB" sz="1400" b="1" dirty="0">
                <a:solidFill>
                  <a:schemeClr val="tx1"/>
                </a:solidFill>
                <a:latin typeface="Arial" panose="020B0604020202020204" pitchFamily="34" charset="0"/>
                <a:cs typeface="Arial" panose="020B0604020202020204" pitchFamily="34" charset="0"/>
              </a:rPr>
              <a:t>receive the best care</a:t>
            </a:r>
            <a:r>
              <a:rPr lang="en-GB" sz="1400" dirty="0">
                <a:solidFill>
                  <a:schemeClr val="tx1"/>
                </a:solidFill>
                <a:latin typeface="Arial" panose="020B0604020202020204" pitchFamily="34" charset="0"/>
                <a:cs typeface="Arial" panose="020B0604020202020204" pitchFamily="34" charset="0"/>
              </a:rPr>
              <a:t>, no matter their </a:t>
            </a:r>
            <a:r>
              <a:rPr lang="en-GB" sz="1400" b="1" dirty="0">
                <a:solidFill>
                  <a:schemeClr val="tx1"/>
                </a:solidFill>
                <a:latin typeface="Arial" panose="020B0604020202020204" pitchFamily="34" charset="0"/>
                <a:cs typeface="Arial" panose="020B0604020202020204" pitchFamily="34" charset="0"/>
              </a:rPr>
              <a:t>background</a:t>
            </a:r>
            <a:r>
              <a:rPr lang="en-GB" sz="1400" dirty="0">
                <a:solidFill>
                  <a:schemeClr val="tx1"/>
                </a:solidFill>
                <a:latin typeface="Arial" panose="020B0604020202020204" pitchFamily="34" charset="0"/>
                <a:cs typeface="Arial" panose="020B0604020202020204" pitchFamily="34" charset="0"/>
              </a:rPr>
              <a:t>. </a:t>
            </a:r>
          </a:p>
        </p:txBody>
      </p:sp>
      <p:pic>
        <p:nvPicPr>
          <p:cNvPr id="3" name="Picture 2">
            <a:extLst>
              <a:ext uri="{FF2B5EF4-FFF2-40B4-BE49-F238E27FC236}">
                <a16:creationId xmlns:a16="http://schemas.microsoft.com/office/drawing/2014/main" id="{E8D85DE0-B7B4-4CEB-82A0-3B5486F289D6}"/>
              </a:ext>
            </a:extLst>
          </p:cNvPr>
          <p:cNvPicPr>
            <a:picLocks noChangeAspect="1"/>
          </p:cNvPicPr>
          <p:nvPr/>
        </p:nvPicPr>
        <p:blipFill>
          <a:blip r:embed="rId3"/>
          <a:stretch>
            <a:fillRect/>
          </a:stretch>
        </p:blipFill>
        <p:spPr>
          <a:xfrm>
            <a:off x="3566127" y="849244"/>
            <a:ext cx="5203878" cy="3174116"/>
          </a:xfrm>
          <a:prstGeom prst="rect">
            <a:avLst/>
          </a:prstGeom>
          <a:effectLst>
            <a:outerShdw blurRad="50800" dist="38100" dir="2700000" algn="tl" rotWithShape="0">
              <a:prstClr val="black">
                <a:alpha val="40000"/>
              </a:prstClr>
            </a:outerShdw>
          </a:effectLst>
        </p:spPr>
      </p:pic>
      <p:sp>
        <p:nvSpPr>
          <p:cNvPr id="19" name="Pentagon 20">
            <a:extLst>
              <a:ext uri="{FF2B5EF4-FFF2-40B4-BE49-F238E27FC236}">
                <a16:creationId xmlns:a16="http://schemas.microsoft.com/office/drawing/2014/main" id="{95822AA1-6CB3-4EFA-819E-96923FB1D461}"/>
              </a:ext>
            </a:extLst>
          </p:cNvPr>
          <p:cNvSpPr/>
          <p:nvPr/>
        </p:nvSpPr>
        <p:spPr>
          <a:xfrm>
            <a:off x="0" y="183511"/>
            <a:ext cx="798666" cy="538608"/>
          </a:xfrm>
          <a:prstGeom prst="homePlate">
            <a:avLst/>
          </a:prstGeom>
          <a:solidFill>
            <a:srgbClr val="C1007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b="1" dirty="0">
                <a:solidFill>
                  <a:schemeClr val="bg1"/>
                </a:solidFill>
                <a:latin typeface="Arial" panose="020B0604020202020204" pitchFamily="34" charset="0"/>
                <a:ea typeface="Helvetica Neue" panose="02000503000000020004" pitchFamily="2" charset="0"/>
                <a:cs typeface="Arial" panose="020B0604020202020204" pitchFamily="34" charset="0"/>
              </a:rPr>
              <a:t>4</a:t>
            </a:r>
          </a:p>
        </p:txBody>
      </p:sp>
      <p:sp>
        <p:nvSpPr>
          <p:cNvPr id="21" name="Rectangle: Rounded Corners 20">
            <a:extLst>
              <a:ext uri="{FF2B5EF4-FFF2-40B4-BE49-F238E27FC236}">
                <a16:creationId xmlns:a16="http://schemas.microsoft.com/office/drawing/2014/main" id="{E09278AF-7A43-452A-8F89-CFF8C4F11E03}"/>
              </a:ext>
            </a:extLst>
          </p:cNvPr>
          <p:cNvSpPr/>
          <p:nvPr/>
        </p:nvSpPr>
        <p:spPr>
          <a:xfrm>
            <a:off x="3566127" y="4169558"/>
            <a:ext cx="5203877" cy="1049418"/>
          </a:xfrm>
          <a:prstGeom prst="roundRect">
            <a:avLst/>
          </a:prstGeom>
          <a:solidFill>
            <a:srgbClr val="DAEFF9"/>
          </a:solidFill>
          <a:ln w="28575">
            <a:solidFill>
              <a:srgbClr val="033F8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b="1" dirty="0">
                <a:solidFill>
                  <a:schemeClr val="tx1"/>
                </a:solidFill>
                <a:latin typeface="Arial" panose="020B0604020202020204" pitchFamily="34" charset="0"/>
                <a:cs typeface="Arial" panose="020B0604020202020204" pitchFamily="34" charset="0"/>
              </a:rPr>
              <a:t>Equality</a:t>
            </a:r>
            <a:r>
              <a:rPr lang="en-GB" sz="1400" dirty="0">
                <a:solidFill>
                  <a:schemeClr val="tx1"/>
                </a:solidFill>
                <a:latin typeface="Arial" panose="020B0604020202020204" pitchFamily="34" charset="0"/>
                <a:cs typeface="Arial" panose="020B0604020202020204" pitchFamily="34" charset="0"/>
              </a:rPr>
              <a:t> means making sure individuals or groups are</a:t>
            </a:r>
            <a:r>
              <a:rPr lang="en-GB" sz="1400" b="1" dirty="0">
                <a:solidFill>
                  <a:schemeClr val="tx1"/>
                </a:solidFill>
                <a:latin typeface="Arial" panose="020B0604020202020204" pitchFamily="34" charset="0"/>
                <a:cs typeface="Arial" panose="020B0604020202020204" pitchFamily="34" charset="0"/>
              </a:rPr>
              <a:t> not treated differently</a:t>
            </a:r>
            <a:r>
              <a:rPr lang="en-GB" sz="1400" dirty="0">
                <a:solidFill>
                  <a:schemeClr val="tx1"/>
                </a:solidFill>
                <a:latin typeface="Arial" panose="020B0604020202020204" pitchFamily="34" charset="0"/>
                <a:cs typeface="Arial" panose="020B0604020202020204" pitchFamily="34" charset="0"/>
              </a:rPr>
              <a:t> based on a specific “</a:t>
            </a:r>
            <a:r>
              <a:rPr lang="en-GB" sz="1400" b="1" dirty="0">
                <a:solidFill>
                  <a:schemeClr val="tx1"/>
                </a:solidFill>
                <a:latin typeface="Arial" panose="020B0604020202020204" pitchFamily="34" charset="0"/>
                <a:cs typeface="Arial" panose="020B0604020202020204" pitchFamily="34" charset="0"/>
              </a:rPr>
              <a:t>protected characteristic</a:t>
            </a:r>
            <a:r>
              <a:rPr lang="en-GB" sz="1400" dirty="0">
                <a:solidFill>
                  <a:schemeClr val="tx1"/>
                </a:solidFill>
                <a:latin typeface="Arial" panose="020B0604020202020204" pitchFamily="34" charset="0"/>
                <a:cs typeface="Arial" panose="020B0604020202020204" pitchFamily="34" charset="0"/>
              </a:rPr>
              <a:t>”. These include </a:t>
            </a:r>
            <a:r>
              <a:rPr lang="en-GB" sz="1400" b="1" dirty="0">
                <a:solidFill>
                  <a:schemeClr val="tx1"/>
                </a:solidFill>
                <a:latin typeface="Arial" panose="020B0604020202020204" pitchFamily="34" charset="0"/>
                <a:cs typeface="Arial" panose="020B0604020202020204" pitchFamily="34" charset="0"/>
              </a:rPr>
              <a:t>race, gender, disability, religion or belief, sex, sexual orientation</a:t>
            </a:r>
            <a:r>
              <a:rPr lang="en-GB" sz="1400" dirty="0">
                <a:solidFill>
                  <a:schemeClr val="tx1"/>
                </a:solidFill>
                <a:latin typeface="Arial" panose="020B0604020202020204" pitchFamily="34" charset="0"/>
                <a:cs typeface="Arial" panose="020B0604020202020204" pitchFamily="34" charset="0"/>
              </a:rPr>
              <a:t>,</a:t>
            </a:r>
            <a:r>
              <a:rPr lang="en-GB" sz="1400" b="1" dirty="0">
                <a:solidFill>
                  <a:schemeClr val="tx1"/>
                </a:solidFill>
                <a:latin typeface="Arial" panose="020B0604020202020204" pitchFamily="34" charset="0"/>
                <a:cs typeface="Arial" panose="020B0604020202020204" pitchFamily="34" charset="0"/>
              </a:rPr>
              <a:t> </a:t>
            </a:r>
            <a:r>
              <a:rPr lang="en-GB" sz="1400" dirty="0">
                <a:solidFill>
                  <a:schemeClr val="tx1"/>
                </a:solidFill>
                <a:latin typeface="Arial" panose="020B0604020202020204" pitchFamily="34" charset="0"/>
                <a:cs typeface="Arial" panose="020B0604020202020204" pitchFamily="34" charset="0"/>
              </a:rPr>
              <a:t>and</a:t>
            </a:r>
            <a:r>
              <a:rPr lang="en-GB" sz="1400" b="1" dirty="0">
                <a:solidFill>
                  <a:schemeClr val="tx1"/>
                </a:solidFill>
                <a:latin typeface="Arial" panose="020B0604020202020204" pitchFamily="34" charset="0"/>
                <a:cs typeface="Arial" panose="020B0604020202020204" pitchFamily="34" charset="0"/>
              </a:rPr>
              <a:t> age</a:t>
            </a:r>
            <a:r>
              <a:rPr lang="en-GB" sz="1400" dirty="0">
                <a:solidFill>
                  <a:schemeClr val="tx1"/>
                </a:solidFill>
                <a:latin typeface="Arial" panose="020B0604020202020204" pitchFamily="34" charset="0"/>
                <a:cs typeface="Arial" panose="020B0604020202020204" pitchFamily="34" charset="0"/>
              </a:rPr>
              <a:t>. </a:t>
            </a:r>
            <a:endParaRPr lang="en-GB" sz="1400" dirty="0">
              <a:solidFill>
                <a:schemeClr val="tx1"/>
              </a:solidFill>
              <a:latin typeface="Arial" panose="020B0604020202020204" pitchFamily="34" charset="0"/>
              <a:ea typeface="Helvetica Neue" panose="02000503000000020004" pitchFamily="2" charset="0"/>
              <a:cs typeface="Arial" panose="020B0604020202020204" pitchFamily="34" charset="0"/>
            </a:endParaRPr>
          </a:p>
        </p:txBody>
      </p:sp>
      <p:sp>
        <p:nvSpPr>
          <p:cNvPr id="22" name="Rectangle: Rounded Corners 21">
            <a:extLst>
              <a:ext uri="{FF2B5EF4-FFF2-40B4-BE49-F238E27FC236}">
                <a16:creationId xmlns:a16="http://schemas.microsoft.com/office/drawing/2014/main" id="{06EF8C9F-1A04-4714-8198-499D99C01A54}"/>
              </a:ext>
            </a:extLst>
          </p:cNvPr>
          <p:cNvSpPr/>
          <p:nvPr/>
        </p:nvSpPr>
        <p:spPr>
          <a:xfrm>
            <a:off x="399333" y="5410165"/>
            <a:ext cx="8382620" cy="864892"/>
          </a:xfrm>
          <a:prstGeom prst="roundRect">
            <a:avLst/>
          </a:prstGeom>
          <a:solidFill>
            <a:srgbClr val="36BCEE"/>
          </a:solidFill>
          <a:ln w="28575">
            <a:solidFill>
              <a:srgbClr val="033F8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chemeClr val="tx1"/>
                </a:solidFill>
                <a:latin typeface="Arial" panose="020B0604020202020204" pitchFamily="34" charset="0"/>
                <a:cs typeface="Arial" panose="020B0604020202020204" pitchFamily="34" charset="0"/>
              </a:rPr>
              <a:t>Understanding this will help improve the </a:t>
            </a:r>
            <a:r>
              <a:rPr lang="en-GB" sz="1400" b="1" dirty="0">
                <a:solidFill>
                  <a:schemeClr val="tx1"/>
                </a:solidFill>
                <a:latin typeface="Arial" panose="020B0604020202020204" pitchFamily="34" charset="0"/>
                <a:cs typeface="Arial" panose="020B0604020202020204" pitchFamily="34" charset="0"/>
              </a:rPr>
              <a:t>access, experiences and health outcomes </a:t>
            </a:r>
            <a:r>
              <a:rPr lang="en-GB" sz="1400" dirty="0">
                <a:solidFill>
                  <a:schemeClr val="tx1"/>
                </a:solidFill>
                <a:latin typeface="Arial" panose="020B0604020202020204" pitchFamily="34" charset="0"/>
                <a:cs typeface="Arial" panose="020B0604020202020204" pitchFamily="34" charset="0"/>
              </a:rPr>
              <a:t>for all patients and communities, and to support the NHS to become a </a:t>
            </a:r>
            <a:r>
              <a:rPr lang="en-GB" sz="1400" b="1" dirty="0">
                <a:solidFill>
                  <a:schemeClr val="tx1"/>
                </a:solidFill>
                <a:latin typeface="Arial" panose="020B0604020202020204" pitchFamily="34" charset="0"/>
                <a:cs typeface="Arial" panose="020B0604020202020204" pitchFamily="34" charset="0"/>
              </a:rPr>
              <a:t>more inclusive employer </a:t>
            </a:r>
            <a:r>
              <a:rPr lang="en-GB" sz="1400" dirty="0">
                <a:solidFill>
                  <a:schemeClr val="tx1"/>
                </a:solidFill>
                <a:latin typeface="Arial" panose="020B0604020202020204" pitchFamily="34" charset="0"/>
                <a:cs typeface="Arial" panose="020B0604020202020204" pitchFamily="34" charset="0"/>
              </a:rPr>
              <a:t>by making full use of the talents of its </a:t>
            </a:r>
            <a:r>
              <a:rPr lang="en-GB" sz="1400" b="1" dirty="0">
                <a:solidFill>
                  <a:schemeClr val="tx1"/>
                </a:solidFill>
                <a:latin typeface="Arial" panose="020B0604020202020204" pitchFamily="34" charset="0"/>
                <a:cs typeface="Arial" panose="020B0604020202020204" pitchFamily="34" charset="0"/>
              </a:rPr>
              <a:t>diverse staff and the communities </a:t>
            </a:r>
            <a:r>
              <a:rPr lang="en-GB" sz="1400" dirty="0">
                <a:solidFill>
                  <a:schemeClr val="tx1"/>
                </a:solidFill>
                <a:latin typeface="Arial" panose="020B0604020202020204" pitchFamily="34" charset="0"/>
                <a:cs typeface="Arial" panose="020B0604020202020204" pitchFamily="34" charset="0"/>
              </a:rPr>
              <a:t>it serves.</a:t>
            </a:r>
            <a:endParaRPr lang="en-GB" sz="1400" dirty="0">
              <a:solidFill>
                <a:schemeClr val="tx1"/>
              </a:solidFill>
              <a:latin typeface="Arial" panose="020B0604020202020204" pitchFamily="34" charset="0"/>
              <a:ea typeface="Helvetica Neue" panose="02000503000000020004" pitchFamily="2" charset="0"/>
              <a:cs typeface="Arial" panose="020B0604020202020204" pitchFamily="34" charset="0"/>
            </a:endParaRPr>
          </a:p>
        </p:txBody>
      </p:sp>
      <p:sp>
        <p:nvSpPr>
          <p:cNvPr id="26" name="Rectangle: Rounded Corners 33">
            <a:extLst>
              <a:ext uri="{FF2B5EF4-FFF2-40B4-BE49-F238E27FC236}">
                <a16:creationId xmlns:a16="http://schemas.microsoft.com/office/drawing/2014/main" id="{82759620-DC86-4C8F-9380-7F712E6556A9}"/>
              </a:ext>
            </a:extLst>
          </p:cNvPr>
          <p:cNvSpPr/>
          <p:nvPr/>
        </p:nvSpPr>
        <p:spPr>
          <a:xfrm>
            <a:off x="373996" y="843559"/>
            <a:ext cx="2993148" cy="1369404"/>
          </a:xfrm>
          <a:prstGeom prst="roundRect">
            <a:avLst/>
          </a:prstGeom>
          <a:solidFill>
            <a:srgbClr val="C10071"/>
          </a:solidFill>
          <a:ln w="28575">
            <a:solidFill>
              <a:srgbClr val="EDF4F5"/>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lang="en-GB" sz="1400" b="1" dirty="0">
                <a:solidFill>
                  <a:schemeClr val="bg1"/>
                </a:solidFill>
                <a:latin typeface="Arial" panose="020B0604020202020204" pitchFamily="34" charset="0"/>
                <a:cs typeface="Arial" panose="020B0604020202020204" pitchFamily="34" charset="0"/>
              </a:rPr>
              <a:t>Definition: </a:t>
            </a:r>
            <a:r>
              <a:rPr lang="en-GB" sz="1400" b="1" dirty="0">
                <a:solidFill>
                  <a:schemeClr val="bg1"/>
                </a:solidFill>
                <a:latin typeface="Arial" panose="020B0604020202020204" pitchFamily="34" charset="0"/>
                <a:ea typeface="Helvetica Neue" panose="02000503000000020004" pitchFamily="2" charset="0"/>
                <a:cs typeface="Arial" panose="020B0604020202020204" pitchFamily="34" charset="0"/>
              </a:rPr>
              <a:t>Equality</a:t>
            </a:r>
          </a:p>
          <a:p>
            <a:pPr algn="ctr"/>
            <a:r>
              <a:rPr lang="en-GB" sz="1400" dirty="0">
                <a:solidFill>
                  <a:schemeClr val="bg1"/>
                </a:solidFill>
                <a:latin typeface="Arial" panose="020B0604020202020204" pitchFamily="34" charset="0"/>
                <a:ea typeface="Helvetica Neue" panose="02000503000000020004" pitchFamily="2" charset="0"/>
                <a:cs typeface="Arial" panose="020B0604020202020204" pitchFamily="34" charset="0"/>
              </a:rPr>
              <a:t>The right of different groups of people to have a similar social position and receive the same treatment.</a:t>
            </a:r>
            <a:endParaRPr lang="en-US" sz="1400" dirty="0">
              <a:solidFill>
                <a:schemeClr val="bg1"/>
              </a:solidFill>
              <a:latin typeface="Arial" panose="020B0604020202020204" pitchFamily="34" charset="0"/>
              <a:ea typeface="Helvetica Neue" panose="02000503000000020004" pitchFamily="2" charset="0"/>
              <a:cs typeface="Arial" panose="020B0604020202020204" pitchFamily="34" charset="0"/>
            </a:endParaRPr>
          </a:p>
        </p:txBody>
      </p:sp>
      <p:sp>
        <p:nvSpPr>
          <p:cNvPr id="27" name="Rectangle: Rounded Corners 33">
            <a:extLst>
              <a:ext uri="{FF2B5EF4-FFF2-40B4-BE49-F238E27FC236}">
                <a16:creationId xmlns:a16="http://schemas.microsoft.com/office/drawing/2014/main" id="{E01A51C5-1186-45AC-A819-10213861B520}"/>
              </a:ext>
            </a:extLst>
          </p:cNvPr>
          <p:cNvSpPr/>
          <p:nvPr/>
        </p:nvSpPr>
        <p:spPr>
          <a:xfrm>
            <a:off x="373995" y="2404152"/>
            <a:ext cx="2993148" cy="851521"/>
          </a:xfrm>
          <a:prstGeom prst="roundRect">
            <a:avLst/>
          </a:prstGeom>
          <a:solidFill>
            <a:srgbClr val="C10071"/>
          </a:solidFill>
          <a:ln w="28575">
            <a:solidFill>
              <a:srgbClr val="EDF4F5"/>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lang="en-GB" sz="1400" b="1" dirty="0">
                <a:solidFill>
                  <a:schemeClr val="bg1"/>
                </a:solidFill>
                <a:latin typeface="Arial" panose="020B0604020202020204" pitchFamily="34" charset="0"/>
                <a:cs typeface="Arial" panose="020B0604020202020204" pitchFamily="34" charset="0"/>
              </a:rPr>
              <a:t>Definition: </a:t>
            </a:r>
            <a:r>
              <a:rPr lang="en-GB" sz="1400" b="1" dirty="0">
                <a:solidFill>
                  <a:schemeClr val="bg1"/>
                </a:solidFill>
                <a:latin typeface="Arial" panose="020B0604020202020204" pitchFamily="34" charset="0"/>
                <a:ea typeface="Helvetica Neue" panose="02000503000000020004" pitchFamily="2" charset="0"/>
                <a:cs typeface="Arial" panose="020B0604020202020204" pitchFamily="34" charset="0"/>
              </a:rPr>
              <a:t>Diversity</a:t>
            </a:r>
          </a:p>
          <a:p>
            <a:pPr algn="ctr"/>
            <a:r>
              <a:rPr lang="en-GB" sz="1400" dirty="0">
                <a:solidFill>
                  <a:schemeClr val="bg1"/>
                </a:solidFill>
                <a:latin typeface="Arial" panose="020B0604020202020204" pitchFamily="34" charset="0"/>
                <a:ea typeface="Helvetica Neue" panose="02000503000000020004" pitchFamily="2" charset="0"/>
                <a:cs typeface="Arial" panose="020B0604020202020204" pitchFamily="34" charset="0"/>
              </a:rPr>
              <a:t>The condition or fact of being different or varied; variety.</a:t>
            </a:r>
          </a:p>
        </p:txBody>
      </p:sp>
      <p:pic>
        <p:nvPicPr>
          <p:cNvPr id="13" name="Picture 12" descr="Text&#10;&#10;Description automatically generated">
            <a:extLst>
              <a:ext uri="{FF2B5EF4-FFF2-40B4-BE49-F238E27FC236}">
                <a16:creationId xmlns:a16="http://schemas.microsoft.com/office/drawing/2014/main" id="{4FDD29DE-4667-4F94-8B7C-6B764B695073}"/>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792472" y="6158653"/>
            <a:ext cx="7559055" cy="975362"/>
          </a:xfrm>
          <a:prstGeom prst="rect">
            <a:avLst/>
          </a:prstGeom>
        </p:spPr>
      </p:pic>
      <p:pic>
        <p:nvPicPr>
          <p:cNvPr id="14" name="Picture 13" descr="A picture containing logo&#10;&#10;Description automatically generated">
            <a:extLst>
              <a:ext uri="{FF2B5EF4-FFF2-40B4-BE49-F238E27FC236}">
                <a16:creationId xmlns:a16="http://schemas.microsoft.com/office/drawing/2014/main" id="{FBD071E6-5C0C-4E6A-B99D-CCB4FF641AC8}"/>
              </a:ext>
            </a:extLst>
          </p:cNvPr>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6668814" y="171985"/>
            <a:ext cx="2106894" cy="484586"/>
          </a:xfrm>
          <a:prstGeom prst="rect">
            <a:avLst/>
          </a:prstGeom>
        </p:spPr>
      </p:pic>
      <p:sp>
        <p:nvSpPr>
          <p:cNvPr id="16" name="Shape 114">
            <a:extLst>
              <a:ext uri="{FF2B5EF4-FFF2-40B4-BE49-F238E27FC236}">
                <a16:creationId xmlns:a16="http://schemas.microsoft.com/office/drawing/2014/main" id="{449EFEBE-172B-4395-A7D8-AFB09C5C83B3}"/>
              </a:ext>
            </a:extLst>
          </p:cNvPr>
          <p:cNvSpPr/>
          <p:nvPr/>
        </p:nvSpPr>
        <p:spPr>
          <a:xfrm>
            <a:off x="792472" y="182300"/>
            <a:ext cx="5312885" cy="538608"/>
          </a:xfrm>
          <a:prstGeom prst="rect">
            <a:avLst/>
          </a:prstGeom>
          <a:noFill/>
          <a:ln>
            <a:noFill/>
          </a:ln>
        </p:spPr>
        <p:txBody>
          <a:bodyPr lIns="91425" tIns="45700" rIns="91425" bIns="45700" anchor="ctr" anchorCtr="0">
            <a:noAutofit/>
          </a:bodyPr>
          <a:lstStyle/>
          <a:p>
            <a:pPr>
              <a:buSzPct val="25000"/>
            </a:pPr>
            <a:r>
              <a:rPr lang="en-GB" sz="2400" b="1" dirty="0">
                <a:solidFill>
                  <a:srgbClr val="C10069"/>
                </a:solidFill>
                <a:latin typeface="Arial" panose="020B0604020202020204" pitchFamily="34" charset="0"/>
                <a:ea typeface="Helvetica Neue" panose="02000503000000020004" pitchFamily="2" charset="0"/>
                <a:cs typeface="Arial" panose="020B0604020202020204" pitchFamily="34" charset="0"/>
                <a:sym typeface="Lato"/>
              </a:rPr>
              <a:t>What is a stereotype?</a:t>
            </a:r>
          </a:p>
        </p:txBody>
      </p:sp>
      <p:sp>
        <p:nvSpPr>
          <p:cNvPr id="17" name="TextBox 13">
            <a:extLst>
              <a:ext uri="{FF2B5EF4-FFF2-40B4-BE49-F238E27FC236}">
                <a16:creationId xmlns:a16="http://schemas.microsoft.com/office/drawing/2014/main" id="{BF63469B-6B16-4ABF-85A6-8B5E63D5B84C}"/>
              </a:ext>
            </a:extLst>
          </p:cNvPr>
          <p:cNvSpPr txBox="1"/>
          <p:nvPr/>
        </p:nvSpPr>
        <p:spPr>
          <a:xfrm>
            <a:off x="7189075" y="6657909"/>
            <a:ext cx="2698596" cy="215444"/>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GB" sz="800" dirty="0">
                <a:effectLst/>
                <a:latin typeface="Lato" panose="020F0502020204030203" pitchFamily="34" charset="0"/>
                <a:ea typeface="Calibri" panose="020F0502020204030204" pitchFamily="34" charset="0"/>
                <a:cs typeface="Arial" panose="020B0604020202020204" pitchFamily="34" charset="0"/>
              </a:rPr>
              <a:t>©VotesforSchools The WOW Show 2021</a:t>
            </a:r>
          </a:p>
        </p:txBody>
      </p:sp>
    </p:spTree>
    <p:extLst>
      <p:ext uri="{BB962C8B-B14F-4D97-AF65-F5344CB8AC3E}">
        <p14:creationId xmlns:p14="http://schemas.microsoft.com/office/powerpoint/2010/main" val="38787406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1"/>
                                        </p:tgtEl>
                                        <p:attrNameLst>
                                          <p:attrName>style.visibility</p:attrName>
                                        </p:attrNameLst>
                                      </p:cBhvr>
                                      <p:to>
                                        <p:strVal val="visible"/>
                                      </p:to>
                                    </p:set>
                                    <p:animEffect transition="in" filter="fade">
                                      <p:cBhvr>
                                        <p:cTn id="12" dur="500"/>
                                        <p:tgtEl>
                                          <p:spTgt spid="2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fade">
                                      <p:cBhvr>
                                        <p:cTn id="17"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21" grpId="0" animBg="1"/>
      <p:bldP spid="22"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Rounded Corners 17">
            <a:extLst>
              <a:ext uri="{FF2B5EF4-FFF2-40B4-BE49-F238E27FC236}">
                <a16:creationId xmlns:a16="http://schemas.microsoft.com/office/drawing/2014/main" id="{995E9402-265A-46AC-87A7-BEDE6E62E65F}"/>
              </a:ext>
            </a:extLst>
          </p:cNvPr>
          <p:cNvSpPr/>
          <p:nvPr/>
        </p:nvSpPr>
        <p:spPr>
          <a:xfrm>
            <a:off x="1604138" y="986584"/>
            <a:ext cx="2364374" cy="1580819"/>
          </a:xfrm>
          <a:prstGeom prst="roundRect">
            <a:avLst/>
          </a:prstGeom>
          <a:solidFill>
            <a:srgbClr val="DAEFF9"/>
          </a:solidFill>
          <a:ln w="28575">
            <a:solidFill>
              <a:srgbClr val="033F8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b="1" dirty="0">
                <a:solidFill>
                  <a:schemeClr val="tx1"/>
                </a:solidFill>
                <a:latin typeface="Arial" panose="020B0604020202020204" pitchFamily="34" charset="0"/>
                <a:cs typeface="Arial" panose="020B0604020202020204" pitchFamily="34" charset="0"/>
              </a:rPr>
              <a:t>Stereotyping can lead to discrimination </a:t>
            </a:r>
            <a:r>
              <a:rPr lang="en-GB" sz="1400" dirty="0">
                <a:solidFill>
                  <a:schemeClr val="tx1"/>
                </a:solidFill>
                <a:latin typeface="Arial" panose="020B0604020202020204" pitchFamily="34" charset="0"/>
                <a:cs typeface="Arial" panose="020B0604020202020204" pitchFamily="34" charset="0"/>
              </a:rPr>
              <a:t>without realising it, so it is important to always </a:t>
            </a:r>
            <a:r>
              <a:rPr lang="en-GB" sz="1400" b="1" dirty="0">
                <a:solidFill>
                  <a:schemeClr val="tx1"/>
                </a:solidFill>
                <a:latin typeface="Arial" panose="020B0604020202020204" pitchFamily="34" charset="0"/>
                <a:cs typeface="Arial" panose="020B0604020202020204" pitchFamily="34" charset="0"/>
              </a:rPr>
              <a:t>treat people equally</a:t>
            </a:r>
            <a:r>
              <a:rPr lang="en-GB" sz="1400" dirty="0">
                <a:solidFill>
                  <a:schemeClr val="tx1"/>
                </a:solidFill>
                <a:latin typeface="Arial" panose="020B0604020202020204" pitchFamily="34" charset="0"/>
                <a:cs typeface="Arial" panose="020B0604020202020204" pitchFamily="34" charset="0"/>
              </a:rPr>
              <a:t>.  </a:t>
            </a:r>
          </a:p>
        </p:txBody>
      </p:sp>
      <p:pic>
        <p:nvPicPr>
          <p:cNvPr id="3" name="Picture 2">
            <a:extLst>
              <a:ext uri="{FF2B5EF4-FFF2-40B4-BE49-F238E27FC236}">
                <a16:creationId xmlns:a16="http://schemas.microsoft.com/office/drawing/2014/main" id="{C073487F-7A83-4CCA-948E-190BF284FF7A}"/>
              </a:ext>
            </a:extLst>
          </p:cNvPr>
          <p:cNvPicPr>
            <a:picLocks noChangeAspect="1"/>
          </p:cNvPicPr>
          <p:nvPr/>
        </p:nvPicPr>
        <p:blipFill>
          <a:blip r:embed="rId3"/>
          <a:stretch>
            <a:fillRect/>
          </a:stretch>
        </p:blipFill>
        <p:spPr>
          <a:xfrm>
            <a:off x="4189230" y="991506"/>
            <a:ext cx="4629293" cy="1580820"/>
          </a:xfrm>
          <a:prstGeom prst="rect">
            <a:avLst/>
          </a:prstGeom>
          <a:effectLst>
            <a:outerShdw blurRad="50800" dist="38100" dir="2700000" algn="tl" rotWithShape="0">
              <a:prstClr val="black">
                <a:alpha val="40000"/>
              </a:prstClr>
            </a:outerShdw>
          </a:effectLst>
        </p:spPr>
      </p:pic>
      <p:pic>
        <p:nvPicPr>
          <p:cNvPr id="4098" name="Picture 2" descr="Scales icon">
            <a:extLst>
              <a:ext uri="{FF2B5EF4-FFF2-40B4-BE49-F238E27FC236}">
                <a16:creationId xmlns:a16="http://schemas.microsoft.com/office/drawing/2014/main" id="{C92FC892-77E4-4180-9BD2-95C1CDBA2E35}"/>
              </a:ext>
            </a:extLst>
          </p:cNvPr>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141608" y="797194"/>
            <a:ext cx="914400" cy="914400"/>
          </a:xfrm>
          <a:prstGeom prst="rect">
            <a:avLst/>
          </a:prstGeom>
          <a:noFill/>
          <a:extLst>
            <a:ext uri="{909E8E84-426E-40DD-AFC4-6F175D3DCCD1}">
              <a14:hiddenFill xmlns:a14="http://schemas.microsoft.com/office/drawing/2010/main">
                <a:solidFill>
                  <a:srgbClr val="FFFFFF"/>
                </a:solidFill>
              </a14:hiddenFill>
            </a:ext>
          </a:extLst>
        </p:spPr>
      </p:pic>
      <p:sp>
        <p:nvSpPr>
          <p:cNvPr id="21" name="Rectangle: Rounded Corners 20" descr="An activity box for the teacher to read out the class task and time frame. ">
            <a:extLst>
              <a:ext uri="{FF2B5EF4-FFF2-40B4-BE49-F238E27FC236}">
                <a16:creationId xmlns:a16="http://schemas.microsoft.com/office/drawing/2014/main" id="{8FB33203-9FBA-4ADD-8D51-6EE2DA6067DE}"/>
              </a:ext>
            </a:extLst>
          </p:cNvPr>
          <p:cNvSpPr/>
          <p:nvPr/>
        </p:nvSpPr>
        <p:spPr>
          <a:xfrm>
            <a:off x="4189228" y="3986373"/>
            <a:ext cx="4629294" cy="1118067"/>
          </a:xfrm>
          <a:prstGeom prst="roundRect">
            <a:avLst/>
          </a:prstGeom>
          <a:solidFill>
            <a:srgbClr val="00A8D7"/>
          </a:solidFill>
          <a:ln w="28575">
            <a:solidFill>
              <a:srgbClr val="A1D8F7"/>
            </a:solidFill>
            <a:prstDash val="solid"/>
            <a:extLst>
              <a:ext uri="{C807C97D-BFC1-408E-A445-0C87EB9F89A2}">
                <ask:lineSketchStyleProps xmlns:ask="http://schemas.microsoft.com/office/drawing/2018/sketchyshapes">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b="1" dirty="0">
                <a:solidFill>
                  <a:schemeClr val="bg1"/>
                </a:solidFill>
                <a:latin typeface="Arial" panose="020B0604020202020204" pitchFamily="34" charset="0"/>
                <a:cs typeface="Arial" panose="020B0604020202020204" pitchFamily="34" charset="0"/>
              </a:rPr>
              <a:t>Pair discussion (2-3 mins)</a:t>
            </a:r>
          </a:p>
          <a:p>
            <a:pPr algn="ctr"/>
            <a:r>
              <a:rPr lang="en-GB" sz="1400" dirty="0">
                <a:solidFill>
                  <a:schemeClr val="bg1"/>
                </a:solidFill>
                <a:latin typeface="Arial" panose="020B0604020202020204" pitchFamily="34" charset="0"/>
                <a:cs typeface="Arial" panose="020B0604020202020204" pitchFamily="34" charset="0"/>
              </a:rPr>
              <a:t>Talk to a partner about the following question: have you ever felt discriminated against? When? What did you do about it?</a:t>
            </a:r>
          </a:p>
        </p:txBody>
      </p:sp>
      <p:sp>
        <p:nvSpPr>
          <p:cNvPr id="17" name="Pentagon 20">
            <a:extLst>
              <a:ext uri="{FF2B5EF4-FFF2-40B4-BE49-F238E27FC236}">
                <a16:creationId xmlns:a16="http://schemas.microsoft.com/office/drawing/2014/main" id="{C61D4588-01C2-44D8-9854-F51F9AFB1236}"/>
              </a:ext>
            </a:extLst>
          </p:cNvPr>
          <p:cNvSpPr/>
          <p:nvPr/>
        </p:nvSpPr>
        <p:spPr>
          <a:xfrm>
            <a:off x="0" y="183511"/>
            <a:ext cx="798666" cy="538608"/>
          </a:xfrm>
          <a:prstGeom prst="homePlate">
            <a:avLst/>
          </a:prstGeom>
          <a:solidFill>
            <a:srgbClr val="C1007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b="1" dirty="0">
                <a:solidFill>
                  <a:schemeClr val="bg1"/>
                </a:solidFill>
                <a:latin typeface="Arial" panose="020B0604020202020204" pitchFamily="34" charset="0"/>
                <a:ea typeface="Helvetica Neue" panose="02000503000000020004" pitchFamily="2" charset="0"/>
                <a:cs typeface="Arial" panose="020B0604020202020204" pitchFamily="34" charset="0"/>
              </a:rPr>
              <a:t>5</a:t>
            </a:r>
          </a:p>
        </p:txBody>
      </p:sp>
      <p:sp>
        <p:nvSpPr>
          <p:cNvPr id="22" name="Rectangle: Rounded Corners 21">
            <a:extLst>
              <a:ext uri="{FF2B5EF4-FFF2-40B4-BE49-F238E27FC236}">
                <a16:creationId xmlns:a16="http://schemas.microsoft.com/office/drawing/2014/main" id="{176C5EFA-729A-49FB-93A4-9F2371D15B4F}"/>
              </a:ext>
            </a:extLst>
          </p:cNvPr>
          <p:cNvSpPr/>
          <p:nvPr/>
        </p:nvSpPr>
        <p:spPr>
          <a:xfrm>
            <a:off x="325476" y="5276717"/>
            <a:ext cx="8493045" cy="975362"/>
          </a:xfrm>
          <a:prstGeom prst="roundRect">
            <a:avLst/>
          </a:prstGeom>
          <a:solidFill>
            <a:srgbClr val="A1D8F7"/>
          </a:solidFill>
          <a:ln w="28575">
            <a:solidFill>
              <a:srgbClr val="033F8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chemeClr val="tx1"/>
                </a:solidFill>
                <a:latin typeface="Arial" panose="020B0604020202020204" pitchFamily="34" charset="0"/>
                <a:cs typeface="Arial" panose="020B0604020202020204" pitchFamily="34" charset="0"/>
              </a:rPr>
              <a:t>As you have seen today, </a:t>
            </a:r>
            <a:r>
              <a:rPr lang="en-GB" sz="1400" b="1" dirty="0">
                <a:solidFill>
                  <a:schemeClr val="tx1"/>
                </a:solidFill>
                <a:latin typeface="Arial" panose="020B0604020202020204" pitchFamily="34" charset="0"/>
                <a:cs typeface="Arial" panose="020B0604020202020204" pitchFamily="34" charset="0"/>
              </a:rPr>
              <a:t>discrimination can affect what we choose to do as a future career. </a:t>
            </a:r>
            <a:r>
              <a:rPr lang="en-GB" sz="1400" dirty="0">
                <a:solidFill>
                  <a:schemeClr val="tx1"/>
                </a:solidFill>
                <a:latin typeface="Arial" panose="020B0604020202020204" pitchFamily="34" charset="0"/>
                <a:cs typeface="Arial" panose="020B0604020202020204" pitchFamily="34" charset="0"/>
              </a:rPr>
              <a:t>This can then lead to industries or companies </a:t>
            </a:r>
            <a:r>
              <a:rPr lang="en-GB" sz="1400" b="1" dirty="0">
                <a:solidFill>
                  <a:schemeClr val="tx1"/>
                </a:solidFill>
                <a:latin typeface="Arial" panose="020B0604020202020204" pitchFamily="34" charset="0"/>
                <a:cs typeface="Arial" panose="020B0604020202020204" pitchFamily="34" charset="0"/>
              </a:rPr>
              <a:t>missing out </a:t>
            </a:r>
            <a:r>
              <a:rPr lang="en-GB" sz="1400" dirty="0">
                <a:solidFill>
                  <a:schemeClr val="tx1"/>
                </a:solidFill>
                <a:latin typeface="Arial" panose="020B0604020202020204" pitchFamily="34" charset="0"/>
                <a:cs typeface="Arial" panose="020B0604020202020204" pitchFamily="34" charset="0"/>
              </a:rPr>
              <a:t>on having a </a:t>
            </a:r>
            <a:r>
              <a:rPr lang="en-GB" sz="1400" b="1" dirty="0">
                <a:solidFill>
                  <a:schemeClr val="tx1"/>
                </a:solidFill>
                <a:latin typeface="Arial" panose="020B0604020202020204" pitchFamily="34" charset="0"/>
                <a:cs typeface="Arial" panose="020B0604020202020204" pitchFamily="34" charset="0"/>
              </a:rPr>
              <a:t>more diverse group of people </a:t>
            </a:r>
            <a:r>
              <a:rPr lang="en-GB" sz="1400" dirty="0">
                <a:solidFill>
                  <a:schemeClr val="tx1"/>
                </a:solidFill>
                <a:latin typeface="Arial" panose="020B0604020202020204" pitchFamily="34" charset="0"/>
                <a:cs typeface="Arial" panose="020B0604020202020204" pitchFamily="34" charset="0"/>
              </a:rPr>
              <a:t>working for them (also known as a </a:t>
            </a:r>
            <a:r>
              <a:rPr lang="en-GB" sz="1400" b="1" dirty="0">
                <a:solidFill>
                  <a:schemeClr val="tx1"/>
                </a:solidFill>
                <a:latin typeface="Arial" panose="020B0604020202020204" pitchFamily="34" charset="0"/>
                <a:cs typeface="Arial" panose="020B0604020202020204" pitchFamily="34" charset="0"/>
              </a:rPr>
              <a:t>workforce</a:t>
            </a:r>
            <a:r>
              <a:rPr lang="en-GB" sz="1400" dirty="0">
                <a:solidFill>
                  <a:schemeClr val="tx1"/>
                </a:solidFill>
                <a:latin typeface="Arial" panose="020B0604020202020204" pitchFamily="34" charset="0"/>
                <a:cs typeface="Arial" panose="020B0604020202020204" pitchFamily="34" charset="0"/>
              </a:rPr>
              <a:t>).</a:t>
            </a:r>
            <a:endParaRPr lang="en-GB" sz="1400" dirty="0">
              <a:solidFill>
                <a:schemeClr val="tx1"/>
              </a:solidFill>
              <a:latin typeface="Arial" panose="020B0604020202020204" pitchFamily="34" charset="0"/>
              <a:ea typeface="Helvetica Neue" panose="02000503000000020004" pitchFamily="2" charset="0"/>
              <a:cs typeface="Arial" panose="020B0604020202020204" pitchFamily="34" charset="0"/>
            </a:endParaRPr>
          </a:p>
        </p:txBody>
      </p:sp>
      <p:sp>
        <p:nvSpPr>
          <p:cNvPr id="26" name="Rectangle: Rounded Corners 33">
            <a:extLst>
              <a:ext uri="{FF2B5EF4-FFF2-40B4-BE49-F238E27FC236}">
                <a16:creationId xmlns:a16="http://schemas.microsoft.com/office/drawing/2014/main" id="{4368CE4C-A73F-4E9A-A38D-1C8D7D7103DA}"/>
              </a:ext>
            </a:extLst>
          </p:cNvPr>
          <p:cNvSpPr/>
          <p:nvPr/>
        </p:nvSpPr>
        <p:spPr>
          <a:xfrm>
            <a:off x="4189228" y="2759542"/>
            <a:ext cx="4629293" cy="1054553"/>
          </a:xfrm>
          <a:prstGeom prst="roundRect">
            <a:avLst/>
          </a:prstGeom>
          <a:solidFill>
            <a:srgbClr val="C10071"/>
          </a:solidFill>
          <a:ln w="28575">
            <a:solidFill>
              <a:srgbClr val="EDF4F5"/>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lang="en-GB" sz="1400" b="1" dirty="0">
                <a:solidFill>
                  <a:schemeClr val="bg1"/>
                </a:solidFill>
                <a:latin typeface="Arial" panose="020B0604020202020204" pitchFamily="34" charset="0"/>
                <a:cs typeface="Arial" panose="020B0604020202020204" pitchFamily="34" charset="0"/>
              </a:rPr>
              <a:t>Definition: </a:t>
            </a:r>
            <a:r>
              <a:rPr lang="en-US" sz="1400" b="1" dirty="0">
                <a:solidFill>
                  <a:schemeClr val="bg1"/>
                </a:solidFill>
                <a:latin typeface="Arial" panose="020B0604020202020204" pitchFamily="34" charset="0"/>
                <a:ea typeface="Helvetica Neue" panose="02000503000000020004" pitchFamily="2" charset="0"/>
                <a:cs typeface="Arial" panose="020B0604020202020204" pitchFamily="34" charset="0"/>
              </a:rPr>
              <a:t>Discrimination</a:t>
            </a:r>
          </a:p>
          <a:p>
            <a:pPr algn="ctr"/>
            <a:r>
              <a:rPr lang="en-GB" sz="1400" dirty="0">
                <a:solidFill>
                  <a:schemeClr val="bg1"/>
                </a:solidFill>
                <a:latin typeface="Arial" panose="020B0604020202020204" pitchFamily="34" charset="0"/>
                <a:ea typeface="Helvetica Neue" panose="02000503000000020004" pitchFamily="2" charset="0"/>
                <a:cs typeface="Arial" panose="020B0604020202020204" pitchFamily="34" charset="0"/>
                <a:sym typeface="Lato"/>
              </a:rPr>
              <a:t>Treating a person or group of people differently, especially in a worse way from the way in which you treat other people. </a:t>
            </a:r>
          </a:p>
        </p:txBody>
      </p:sp>
      <p:pic>
        <p:nvPicPr>
          <p:cNvPr id="14" name="Picture 13" descr="Text&#10;&#10;Description automatically generated">
            <a:extLst>
              <a:ext uri="{FF2B5EF4-FFF2-40B4-BE49-F238E27FC236}">
                <a16:creationId xmlns:a16="http://schemas.microsoft.com/office/drawing/2014/main" id="{97498FAA-ED69-4EBC-B330-820E288F1F32}"/>
              </a:ext>
            </a:extLst>
          </p:cNvPr>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792472" y="6158653"/>
            <a:ext cx="7559055" cy="975362"/>
          </a:xfrm>
          <a:prstGeom prst="rect">
            <a:avLst/>
          </a:prstGeom>
        </p:spPr>
      </p:pic>
      <p:pic>
        <p:nvPicPr>
          <p:cNvPr id="15" name="Picture 14" descr="A picture containing logo&#10;&#10;Description automatically generated">
            <a:extLst>
              <a:ext uri="{FF2B5EF4-FFF2-40B4-BE49-F238E27FC236}">
                <a16:creationId xmlns:a16="http://schemas.microsoft.com/office/drawing/2014/main" id="{FE4B28AA-FA8E-4849-A31C-A38FAD7CA613}"/>
              </a:ext>
            </a:extLst>
          </p:cNvPr>
          <p:cNvPicPr>
            <a:picLocks noChangeAspect="1"/>
          </p:cNvPicPr>
          <p:nvPr/>
        </p:nvPicPr>
        <p:blipFill>
          <a:blip r:embed="rId6" cstate="print">
            <a:extLst>
              <a:ext uri="{28A0092B-C50C-407E-A947-70E740481C1C}">
                <a14:useLocalDpi xmlns:a14="http://schemas.microsoft.com/office/drawing/2010/main"/>
              </a:ext>
            </a:extLst>
          </a:blip>
          <a:stretch>
            <a:fillRect/>
          </a:stretch>
        </p:blipFill>
        <p:spPr>
          <a:xfrm>
            <a:off x="6668814" y="171985"/>
            <a:ext cx="2106894" cy="484586"/>
          </a:xfrm>
          <a:prstGeom prst="rect">
            <a:avLst/>
          </a:prstGeom>
        </p:spPr>
      </p:pic>
      <p:pic>
        <p:nvPicPr>
          <p:cNvPr id="2" name="Picture 1">
            <a:extLst>
              <a:ext uri="{FF2B5EF4-FFF2-40B4-BE49-F238E27FC236}">
                <a16:creationId xmlns:a16="http://schemas.microsoft.com/office/drawing/2014/main" id="{B39949E0-F631-472E-9851-75256696A39F}"/>
              </a:ext>
            </a:extLst>
          </p:cNvPr>
          <p:cNvPicPr>
            <a:picLocks noChangeAspect="1"/>
          </p:cNvPicPr>
          <p:nvPr/>
        </p:nvPicPr>
        <p:blipFill>
          <a:blip r:embed="rId7" cstate="print">
            <a:extLst>
              <a:ext uri="{28A0092B-C50C-407E-A947-70E740481C1C}">
                <a14:useLocalDpi xmlns:a14="http://schemas.microsoft.com/office/drawing/2010/main"/>
              </a:ext>
            </a:extLst>
          </a:blip>
          <a:stretch>
            <a:fillRect/>
          </a:stretch>
        </p:blipFill>
        <p:spPr>
          <a:xfrm>
            <a:off x="335542" y="2759543"/>
            <a:ext cx="3643034" cy="2344897"/>
          </a:xfrm>
          <a:prstGeom prst="rect">
            <a:avLst/>
          </a:prstGeom>
          <a:effectLst>
            <a:outerShdw blurRad="50800" dist="38100" dir="2700000" algn="tl" rotWithShape="0">
              <a:prstClr val="black">
                <a:alpha val="40000"/>
              </a:prstClr>
            </a:outerShdw>
          </a:effectLst>
        </p:spPr>
      </p:pic>
      <p:sp>
        <p:nvSpPr>
          <p:cNvPr id="19" name="Shape 114">
            <a:extLst>
              <a:ext uri="{FF2B5EF4-FFF2-40B4-BE49-F238E27FC236}">
                <a16:creationId xmlns:a16="http://schemas.microsoft.com/office/drawing/2014/main" id="{3E71E11F-D8A8-47FA-9ED0-18904C91E2A6}"/>
              </a:ext>
            </a:extLst>
          </p:cNvPr>
          <p:cNvSpPr/>
          <p:nvPr/>
        </p:nvSpPr>
        <p:spPr>
          <a:xfrm>
            <a:off x="792472" y="182097"/>
            <a:ext cx="5312885" cy="538608"/>
          </a:xfrm>
          <a:prstGeom prst="rect">
            <a:avLst/>
          </a:prstGeom>
          <a:noFill/>
          <a:ln>
            <a:noFill/>
          </a:ln>
        </p:spPr>
        <p:txBody>
          <a:bodyPr lIns="91425" tIns="45700" rIns="91425" bIns="45700" anchor="ctr" anchorCtr="0">
            <a:noAutofit/>
          </a:bodyPr>
          <a:lstStyle/>
          <a:p>
            <a:pPr>
              <a:buSzPct val="25000"/>
            </a:pPr>
            <a:r>
              <a:rPr lang="en-GB" sz="2400" b="1" dirty="0">
                <a:solidFill>
                  <a:srgbClr val="C10069"/>
                </a:solidFill>
                <a:latin typeface="Arial" panose="020B0604020202020204" pitchFamily="34" charset="0"/>
                <a:ea typeface="Helvetica Neue" panose="02000503000000020004" pitchFamily="2" charset="0"/>
                <a:cs typeface="Arial" panose="020B0604020202020204" pitchFamily="34" charset="0"/>
                <a:sym typeface="Lato"/>
              </a:rPr>
              <a:t>What is discrimination?</a:t>
            </a:r>
          </a:p>
        </p:txBody>
      </p:sp>
      <p:pic>
        <p:nvPicPr>
          <p:cNvPr id="2050" name="Picture 2" descr="Male and Female icon">
            <a:extLst>
              <a:ext uri="{FF2B5EF4-FFF2-40B4-BE49-F238E27FC236}">
                <a16:creationId xmlns:a16="http://schemas.microsoft.com/office/drawing/2014/main" id="{0A9CC0F0-2EBE-4C3F-AAF5-37EA331D3239}"/>
              </a:ext>
            </a:extLst>
          </p:cNvPr>
          <p:cNvPicPr>
            <a:picLocks noChangeAspect="1" noChangeArrowheads="1"/>
          </p:cNvPicPr>
          <p:nvPr/>
        </p:nvPicPr>
        <p:blipFill>
          <a:blip r:embed="rId8">
            <a:extLst>
              <a:ext uri="{28A0092B-C50C-407E-A947-70E740481C1C}">
                <a14:useLocalDpi xmlns:a14="http://schemas.microsoft.com/office/drawing/2010/main"/>
              </a:ext>
            </a:extLst>
          </a:blip>
          <a:srcRect/>
          <a:stretch>
            <a:fillRect/>
          </a:stretch>
        </p:blipFill>
        <p:spPr bwMode="auto">
          <a:xfrm>
            <a:off x="651292" y="1585982"/>
            <a:ext cx="914400" cy="914400"/>
          </a:xfrm>
          <a:prstGeom prst="rect">
            <a:avLst/>
          </a:prstGeom>
          <a:noFill/>
          <a:extLst>
            <a:ext uri="{909E8E84-426E-40DD-AFC4-6F175D3DCCD1}">
              <a14:hiddenFill xmlns:a14="http://schemas.microsoft.com/office/drawing/2010/main">
                <a:solidFill>
                  <a:srgbClr val="FFFFFF"/>
                </a:solidFill>
              </a14:hiddenFill>
            </a:ext>
          </a:extLst>
        </p:spPr>
      </p:pic>
      <p:sp>
        <p:nvSpPr>
          <p:cNvPr id="16" name="TextBox 13">
            <a:extLst>
              <a:ext uri="{FF2B5EF4-FFF2-40B4-BE49-F238E27FC236}">
                <a16:creationId xmlns:a16="http://schemas.microsoft.com/office/drawing/2014/main" id="{B3BCE15B-FDAC-4090-B320-DEB47289CC4E}"/>
              </a:ext>
            </a:extLst>
          </p:cNvPr>
          <p:cNvSpPr txBox="1"/>
          <p:nvPr/>
        </p:nvSpPr>
        <p:spPr>
          <a:xfrm>
            <a:off x="7189075" y="6646334"/>
            <a:ext cx="2698596" cy="215444"/>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GB" sz="800" dirty="0">
                <a:effectLst/>
                <a:latin typeface="Lato" panose="020F0502020204030203" pitchFamily="34" charset="0"/>
                <a:ea typeface="Calibri" panose="020F0502020204030204" pitchFamily="34" charset="0"/>
                <a:cs typeface="Arial" panose="020B0604020202020204" pitchFamily="34" charset="0"/>
              </a:rPr>
              <a:t>©VotesforSchools The WOW Show 2021</a:t>
            </a:r>
          </a:p>
        </p:txBody>
      </p:sp>
    </p:spTree>
    <p:extLst>
      <p:ext uri="{BB962C8B-B14F-4D97-AF65-F5344CB8AC3E}">
        <p14:creationId xmlns:p14="http://schemas.microsoft.com/office/powerpoint/2010/main" val="33166749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6"/>
                                        </p:tgtEl>
                                        <p:attrNameLst>
                                          <p:attrName>style.visibility</p:attrName>
                                        </p:attrNameLst>
                                      </p:cBhvr>
                                      <p:to>
                                        <p:strVal val="visible"/>
                                      </p:to>
                                    </p:set>
                                    <p:animEffect transition="in" filter="fade">
                                      <p:cBhvr>
                                        <p:cTn id="10" dur="500"/>
                                        <p:tgtEl>
                                          <p:spTgt spid="26"/>
                                        </p:tgtEl>
                                      </p:cBhvr>
                                    </p:animEffect>
                                  </p:childTnLst>
                                </p:cTn>
                              </p:par>
                            </p:childTnLst>
                          </p:cTn>
                        </p:par>
                        <p:par>
                          <p:cTn id="11" fill="hold">
                            <p:stCondLst>
                              <p:cond delay="500"/>
                            </p:stCondLst>
                            <p:childTnLst>
                              <p:par>
                                <p:cTn id="12" presetID="10" presetClass="entr" presetSubtype="0" fill="hold" grpId="0" nodeType="afterEffect">
                                  <p:stCondLst>
                                    <p:cond delay="0"/>
                                  </p:stCondLst>
                                  <p:childTnLst>
                                    <p:set>
                                      <p:cBhvr>
                                        <p:cTn id="13" dur="1" fill="hold">
                                          <p:stCondLst>
                                            <p:cond delay="0"/>
                                          </p:stCondLst>
                                        </p:cTn>
                                        <p:tgtEl>
                                          <p:spTgt spid="21"/>
                                        </p:tgtEl>
                                        <p:attrNameLst>
                                          <p:attrName>style.visibility</p:attrName>
                                        </p:attrNameLst>
                                      </p:cBhvr>
                                      <p:to>
                                        <p:strVal val="visible"/>
                                      </p:to>
                                    </p:set>
                                    <p:animEffect transition="in" filter="fade">
                                      <p:cBhvr>
                                        <p:cTn id="14" dur="500"/>
                                        <p:tgtEl>
                                          <p:spTgt spid="21"/>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22"/>
                                        </p:tgtEl>
                                        <p:attrNameLst>
                                          <p:attrName>style.visibility</p:attrName>
                                        </p:attrNameLst>
                                      </p:cBhvr>
                                      <p:to>
                                        <p:strVal val="visible"/>
                                      </p:to>
                                    </p:set>
                                    <p:animEffect transition="in" filter="fade">
                                      <p:cBhvr>
                                        <p:cTn id="19"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2" grpId="0" animBg="1"/>
      <p:bldP spid="26"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Pentagon 20">
            <a:extLst>
              <a:ext uri="{FF2B5EF4-FFF2-40B4-BE49-F238E27FC236}">
                <a16:creationId xmlns:a16="http://schemas.microsoft.com/office/drawing/2014/main" id="{3CE6DC4F-0DE5-478C-9D51-71812030FA3A}"/>
              </a:ext>
            </a:extLst>
          </p:cNvPr>
          <p:cNvSpPr/>
          <p:nvPr/>
        </p:nvSpPr>
        <p:spPr>
          <a:xfrm>
            <a:off x="0" y="183511"/>
            <a:ext cx="798666" cy="538608"/>
          </a:xfrm>
          <a:prstGeom prst="homePlate">
            <a:avLst/>
          </a:prstGeom>
          <a:solidFill>
            <a:srgbClr val="C1007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b="1" dirty="0">
                <a:solidFill>
                  <a:schemeClr val="bg1"/>
                </a:solidFill>
                <a:latin typeface="Arial" panose="020B0604020202020204" pitchFamily="34" charset="0"/>
                <a:ea typeface="Helvetica Neue" panose="02000503000000020004" pitchFamily="2" charset="0"/>
                <a:cs typeface="Arial" panose="020B0604020202020204" pitchFamily="34" charset="0"/>
              </a:rPr>
              <a:t>6</a:t>
            </a:r>
          </a:p>
        </p:txBody>
      </p:sp>
      <p:sp>
        <p:nvSpPr>
          <p:cNvPr id="23" name="Rectangle: Rounded Corners 33" descr="An activity box for the teacher to read out the class task and time frame. ">
            <a:extLst>
              <a:ext uri="{FF2B5EF4-FFF2-40B4-BE49-F238E27FC236}">
                <a16:creationId xmlns:a16="http://schemas.microsoft.com/office/drawing/2014/main" id="{0AD6D1E8-6D60-47B2-875B-698BFAA4D55B}"/>
              </a:ext>
            </a:extLst>
          </p:cNvPr>
          <p:cNvSpPr/>
          <p:nvPr/>
        </p:nvSpPr>
        <p:spPr>
          <a:xfrm>
            <a:off x="373994" y="1018823"/>
            <a:ext cx="8401713" cy="940756"/>
          </a:xfrm>
          <a:prstGeom prst="roundRect">
            <a:avLst/>
          </a:prstGeom>
          <a:solidFill>
            <a:srgbClr val="00A8D7"/>
          </a:solidFill>
          <a:ln w="28575">
            <a:solidFill>
              <a:srgbClr val="98DDF6"/>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fontAlgn="base"/>
            <a:r>
              <a:rPr lang="en-GB" sz="1400" b="1" dirty="0">
                <a:solidFill>
                  <a:schemeClr val="bg1"/>
                </a:solidFill>
                <a:latin typeface="Arial" panose="020B0604020202020204" pitchFamily="34" charset="0"/>
                <a:cs typeface="Arial" panose="020B0604020202020204" pitchFamily="34" charset="0"/>
              </a:rPr>
              <a:t>Small group activity (1-2 mins)</a:t>
            </a:r>
          </a:p>
          <a:p>
            <a:pPr algn="ctr" fontAlgn="base"/>
            <a:r>
              <a:rPr lang="en-GB" sz="1400" dirty="0">
                <a:solidFill>
                  <a:schemeClr val="bg1"/>
                </a:solidFill>
                <a:latin typeface="Arial" panose="020B0604020202020204" pitchFamily="34" charset="0"/>
                <a:cs typeface="Arial" panose="020B0604020202020204" pitchFamily="34" charset="0"/>
              </a:rPr>
              <a:t>Discuss what role you think Pharmacists and Pharmacy have played in life in the UK in the last few years, based on what you have discussed. Click to see a selection of questions to help you get started.  </a:t>
            </a:r>
          </a:p>
        </p:txBody>
      </p:sp>
      <p:sp>
        <p:nvSpPr>
          <p:cNvPr id="8" name="Rectangle: Rounded Corners 33" descr="An activity box for the teacher to read out the class challenge around this discussion">
            <a:extLst>
              <a:ext uri="{FF2B5EF4-FFF2-40B4-BE49-F238E27FC236}">
                <a16:creationId xmlns:a16="http://schemas.microsoft.com/office/drawing/2014/main" id="{65E111D1-654E-4881-9EBA-131569E2C215}"/>
              </a:ext>
            </a:extLst>
          </p:cNvPr>
          <p:cNvSpPr/>
          <p:nvPr/>
        </p:nvSpPr>
        <p:spPr>
          <a:xfrm>
            <a:off x="1393633" y="5465923"/>
            <a:ext cx="6356732" cy="908174"/>
          </a:xfrm>
          <a:prstGeom prst="roundRect">
            <a:avLst/>
          </a:prstGeom>
          <a:solidFill>
            <a:srgbClr val="033F85"/>
          </a:solidFill>
          <a:ln w="28575">
            <a:solidFill>
              <a:srgbClr val="B7E2FF"/>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fontAlgn="base"/>
            <a:r>
              <a:rPr lang="en-GB" sz="1400" b="1" dirty="0">
                <a:solidFill>
                  <a:schemeClr val="bg1"/>
                </a:solidFill>
                <a:latin typeface="Arial" panose="020B0604020202020204" pitchFamily="34" charset="0"/>
                <a:cs typeface="Arial" panose="020B0604020202020204" pitchFamily="34" charset="0"/>
              </a:rPr>
              <a:t>Challenge:</a:t>
            </a:r>
          </a:p>
          <a:p>
            <a:pPr algn="ctr" fontAlgn="base"/>
            <a:r>
              <a:rPr lang="en-GB" sz="1400" dirty="0">
                <a:solidFill>
                  <a:schemeClr val="bg1"/>
                </a:solidFill>
                <a:latin typeface="Arial" panose="020B0604020202020204" pitchFamily="34" charset="0"/>
                <a:cs typeface="Arial" panose="020B0604020202020204" pitchFamily="34" charset="0"/>
              </a:rPr>
              <a:t>Consider: how rewarding do you think the role of a Pharmacist would be?</a:t>
            </a:r>
          </a:p>
          <a:p>
            <a:pPr algn="ctr" fontAlgn="base"/>
            <a:r>
              <a:rPr lang="en-GB" sz="1400" dirty="0">
                <a:solidFill>
                  <a:schemeClr val="bg1"/>
                </a:solidFill>
                <a:latin typeface="Arial" panose="020B0604020202020204" pitchFamily="34" charset="0"/>
                <a:cs typeface="Arial" panose="020B0604020202020204" pitchFamily="34" charset="0"/>
              </a:rPr>
              <a:t>How could you improve people’s lives and futures?</a:t>
            </a:r>
          </a:p>
        </p:txBody>
      </p:sp>
      <p:sp>
        <p:nvSpPr>
          <p:cNvPr id="11" name="Rectangle: Rounded Corners 10">
            <a:extLst>
              <a:ext uri="{FF2B5EF4-FFF2-40B4-BE49-F238E27FC236}">
                <a16:creationId xmlns:a16="http://schemas.microsoft.com/office/drawing/2014/main" id="{270D9EAD-8ACD-4E5F-A2EE-39308FACF77F}"/>
              </a:ext>
            </a:extLst>
          </p:cNvPr>
          <p:cNvSpPr/>
          <p:nvPr/>
        </p:nvSpPr>
        <p:spPr>
          <a:xfrm>
            <a:off x="367712" y="3753671"/>
            <a:ext cx="1800000" cy="1350000"/>
          </a:xfrm>
          <a:prstGeom prst="roundRect">
            <a:avLst/>
          </a:prstGeom>
          <a:solidFill>
            <a:srgbClr val="DAEFF9"/>
          </a:solidFill>
          <a:ln w="28575">
            <a:solidFill>
              <a:srgbClr val="033F85"/>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fontAlgn="base"/>
            <a:r>
              <a:rPr lang="en-GB" sz="1400" dirty="0">
                <a:solidFill>
                  <a:schemeClr val="tx1"/>
                </a:solidFill>
                <a:latin typeface="Arial" panose="020B0604020202020204" pitchFamily="34" charset="0"/>
                <a:cs typeface="Arial" panose="020B0604020202020204" pitchFamily="34" charset="0"/>
              </a:rPr>
              <a:t>How and why might their </a:t>
            </a:r>
            <a:r>
              <a:rPr lang="en-GB" sz="1400" b="1" dirty="0">
                <a:solidFill>
                  <a:schemeClr val="tx1"/>
                </a:solidFill>
                <a:latin typeface="Arial" panose="020B0604020202020204" pitchFamily="34" charset="0"/>
                <a:cs typeface="Arial" panose="020B0604020202020204" pitchFamily="34" charset="0"/>
              </a:rPr>
              <a:t>current roles have changed </a:t>
            </a:r>
            <a:r>
              <a:rPr lang="en-GB" sz="1400" dirty="0">
                <a:solidFill>
                  <a:schemeClr val="tx1"/>
                </a:solidFill>
                <a:latin typeface="Arial" panose="020B0604020202020204" pitchFamily="34" charset="0"/>
                <a:cs typeface="Arial" panose="020B0604020202020204" pitchFamily="34" charset="0"/>
              </a:rPr>
              <a:t>in recent years?</a:t>
            </a:r>
          </a:p>
        </p:txBody>
      </p:sp>
      <p:pic>
        <p:nvPicPr>
          <p:cNvPr id="14" name="Picture 13" descr="Text&#10;&#10;Description automatically generated">
            <a:extLst>
              <a:ext uri="{FF2B5EF4-FFF2-40B4-BE49-F238E27FC236}">
                <a16:creationId xmlns:a16="http://schemas.microsoft.com/office/drawing/2014/main" id="{55268A90-80C0-4E1A-9E87-828BB7AB3B96}"/>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792472" y="6158653"/>
            <a:ext cx="7559055" cy="975362"/>
          </a:xfrm>
          <a:prstGeom prst="rect">
            <a:avLst/>
          </a:prstGeom>
        </p:spPr>
      </p:pic>
      <p:pic>
        <p:nvPicPr>
          <p:cNvPr id="15" name="Picture 14" descr="A picture containing logo&#10;&#10;Description automatically generated">
            <a:extLst>
              <a:ext uri="{FF2B5EF4-FFF2-40B4-BE49-F238E27FC236}">
                <a16:creationId xmlns:a16="http://schemas.microsoft.com/office/drawing/2014/main" id="{058AC971-CEAB-4644-BCBD-4DB8B7E93C0A}"/>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6668814" y="171985"/>
            <a:ext cx="2106894" cy="484586"/>
          </a:xfrm>
          <a:prstGeom prst="rect">
            <a:avLst/>
          </a:prstGeom>
        </p:spPr>
      </p:pic>
      <p:pic>
        <p:nvPicPr>
          <p:cNvPr id="2" name="Picture 1">
            <a:extLst>
              <a:ext uri="{FF2B5EF4-FFF2-40B4-BE49-F238E27FC236}">
                <a16:creationId xmlns:a16="http://schemas.microsoft.com/office/drawing/2014/main" id="{401E9C1D-68DD-4B46-B8CA-3889EFC8252E}"/>
              </a:ext>
            </a:extLst>
          </p:cNvPr>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2485098" y="2321831"/>
            <a:ext cx="4173802" cy="2781840"/>
          </a:xfrm>
          <a:prstGeom prst="rect">
            <a:avLst/>
          </a:prstGeom>
          <a:effectLst>
            <a:outerShdw blurRad="50800" dist="38100" dir="2700000" algn="tl" rotWithShape="0">
              <a:prstClr val="black">
                <a:alpha val="40000"/>
              </a:prstClr>
            </a:outerShdw>
          </a:effectLst>
        </p:spPr>
      </p:pic>
      <p:sp>
        <p:nvSpPr>
          <p:cNvPr id="13" name="Shape 114">
            <a:extLst>
              <a:ext uri="{FF2B5EF4-FFF2-40B4-BE49-F238E27FC236}">
                <a16:creationId xmlns:a16="http://schemas.microsoft.com/office/drawing/2014/main" id="{27E4A660-767B-48AC-9E89-B86B3340630B}"/>
              </a:ext>
            </a:extLst>
          </p:cNvPr>
          <p:cNvSpPr/>
          <p:nvPr/>
        </p:nvSpPr>
        <p:spPr>
          <a:xfrm>
            <a:off x="792472" y="182097"/>
            <a:ext cx="5312885" cy="538608"/>
          </a:xfrm>
          <a:prstGeom prst="rect">
            <a:avLst/>
          </a:prstGeom>
          <a:noFill/>
          <a:ln>
            <a:noFill/>
          </a:ln>
        </p:spPr>
        <p:txBody>
          <a:bodyPr lIns="91425" tIns="45700" rIns="91425" bIns="45700" anchor="ctr" anchorCtr="0">
            <a:noAutofit/>
          </a:bodyPr>
          <a:lstStyle/>
          <a:p>
            <a:pPr>
              <a:buSzPct val="25000"/>
            </a:pPr>
            <a:r>
              <a:rPr lang="en-GB" sz="2400" b="1" dirty="0">
                <a:solidFill>
                  <a:srgbClr val="C10069"/>
                </a:solidFill>
                <a:latin typeface="Arial" panose="020B0604020202020204" pitchFamily="34" charset="0"/>
                <a:ea typeface="Helvetica Neue" panose="02000503000000020004" pitchFamily="2" charset="0"/>
                <a:cs typeface="Arial" panose="020B0604020202020204" pitchFamily="34" charset="0"/>
                <a:sym typeface="Lato"/>
              </a:rPr>
              <a:t>The future of Pharmacy</a:t>
            </a:r>
          </a:p>
        </p:txBody>
      </p:sp>
      <p:sp>
        <p:nvSpPr>
          <p:cNvPr id="9" name="Rectangle: Rounded Corners 33">
            <a:extLst>
              <a:ext uri="{FF2B5EF4-FFF2-40B4-BE49-F238E27FC236}">
                <a16:creationId xmlns:a16="http://schemas.microsoft.com/office/drawing/2014/main" id="{7F76A751-F44F-4CC8-9A82-E97FD347588A}"/>
              </a:ext>
            </a:extLst>
          </p:cNvPr>
          <p:cNvSpPr/>
          <p:nvPr/>
        </p:nvSpPr>
        <p:spPr>
          <a:xfrm>
            <a:off x="6975707" y="2226867"/>
            <a:ext cx="1800000" cy="1350000"/>
          </a:xfrm>
          <a:prstGeom prst="roundRect">
            <a:avLst/>
          </a:prstGeom>
          <a:solidFill>
            <a:srgbClr val="DAEFF9"/>
          </a:solidFill>
          <a:ln w="28575">
            <a:solidFill>
              <a:srgbClr val="033F85"/>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fontAlgn="base"/>
            <a:r>
              <a:rPr lang="en-GB" sz="1400" b="1" dirty="0">
                <a:solidFill>
                  <a:schemeClr val="tx1"/>
                </a:solidFill>
                <a:latin typeface="Arial" panose="020B0604020202020204" pitchFamily="34" charset="0"/>
                <a:cs typeface="Arial" panose="020B0604020202020204" pitchFamily="34" charset="0"/>
              </a:rPr>
              <a:t>What roles </a:t>
            </a:r>
            <a:r>
              <a:rPr lang="en-GB" sz="1400" dirty="0">
                <a:solidFill>
                  <a:schemeClr val="tx1"/>
                </a:solidFill>
                <a:latin typeface="Arial" panose="020B0604020202020204" pitchFamily="34" charset="0"/>
                <a:cs typeface="Arial" panose="020B0604020202020204" pitchFamily="34" charset="0"/>
              </a:rPr>
              <a:t>do you think </a:t>
            </a:r>
            <a:r>
              <a:rPr lang="en-GB" sz="1400" b="1" dirty="0">
                <a:solidFill>
                  <a:schemeClr val="tx1"/>
                </a:solidFill>
                <a:latin typeface="Arial" panose="020B0604020202020204" pitchFamily="34" charset="0"/>
                <a:cs typeface="Arial" panose="020B0604020202020204" pitchFamily="34" charset="0"/>
              </a:rPr>
              <a:t>Pharmacists</a:t>
            </a:r>
            <a:r>
              <a:rPr lang="en-GB" sz="1400" dirty="0">
                <a:solidFill>
                  <a:schemeClr val="tx1"/>
                </a:solidFill>
                <a:latin typeface="Arial" panose="020B0604020202020204" pitchFamily="34" charset="0"/>
                <a:cs typeface="Arial" panose="020B0604020202020204" pitchFamily="34" charset="0"/>
              </a:rPr>
              <a:t> took during the </a:t>
            </a:r>
            <a:r>
              <a:rPr lang="en-GB" sz="1400" b="1" dirty="0">
                <a:solidFill>
                  <a:schemeClr val="tx1"/>
                </a:solidFill>
                <a:latin typeface="Arial" panose="020B0604020202020204" pitchFamily="34" charset="0"/>
                <a:cs typeface="Arial" panose="020B0604020202020204" pitchFamily="34" charset="0"/>
              </a:rPr>
              <a:t>pandemic</a:t>
            </a:r>
            <a:r>
              <a:rPr lang="en-GB" sz="1400" dirty="0">
                <a:solidFill>
                  <a:schemeClr val="tx1"/>
                </a:solidFill>
                <a:latin typeface="Arial" panose="020B0604020202020204" pitchFamily="34" charset="0"/>
                <a:cs typeface="Arial" panose="020B0604020202020204" pitchFamily="34" charset="0"/>
              </a:rPr>
              <a:t>?</a:t>
            </a:r>
          </a:p>
        </p:txBody>
      </p:sp>
      <p:sp>
        <p:nvSpPr>
          <p:cNvPr id="16" name="Rectangle: Rounded Corners 33">
            <a:extLst>
              <a:ext uri="{FF2B5EF4-FFF2-40B4-BE49-F238E27FC236}">
                <a16:creationId xmlns:a16="http://schemas.microsoft.com/office/drawing/2014/main" id="{94FA7506-CD6B-42AC-BE1F-B2534B05697B}"/>
              </a:ext>
            </a:extLst>
          </p:cNvPr>
          <p:cNvSpPr/>
          <p:nvPr/>
        </p:nvSpPr>
        <p:spPr>
          <a:xfrm>
            <a:off x="6975707" y="3753671"/>
            <a:ext cx="1800000" cy="1350000"/>
          </a:xfrm>
          <a:prstGeom prst="roundRect">
            <a:avLst/>
          </a:prstGeom>
          <a:solidFill>
            <a:srgbClr val="A1D8F7"/>
          </a:solidFill>
          <a:ln w="28575">
            <a:solidFill>
              <a:srgbClr val="033F85"/>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fontAlgn="base"/>
            <a:r>
              <a:rPr lang="en-GB" sz="1400" dirty="0">
                <a:solidFill>
                  <a:schemeClr val="tx1"/>
                </a:solidFill>
                <a:latin typeface="Arial" panose="020B0604020202020204" pitchFamily="34" charset="0"/>
                <a:cs typeface="Arial" panose="020B0604020202020204" pitchFamily="34" charset="0"/>
              </a:rPr>
              <a:t>What do you think </a:t>
            </a:r>
            <a:r>
              <a:rPr lang="en-GB" sz="1400" b="1" dirty="0">
                <a:solidFill>
                  <a:schemeClr val="tx1"/>
                </a:solidFill>
                <a:latin typeface="Arial" panose="020B0604020202020204" pitchFamily="34" charset="0"/>
                <a:cs typeface="Arial" panose="020B0604020202020204" pitchFamily="34" charset="0"/>
              </a:rPr>
              <a:t>the future holds</a:t>
            </a:r>
            <a:r>
              <a:rPr lang="en-GB" sz="1400" dirty="0">
                <a:solidFill>
                  <a:schemeClr val="tx1"/>
                </a:solidFill>
                <a:latin typeface="Arial" panose="020B0604020202020204" pitchFamily="34" charset="0"/>
                <a:cs typeface="Arial" panose="020B0604020202020204" pitchFamily="34" charset="0"/>
              </a:rPr>
              <a:t> for </a:t>
            </a:r>
            <a:r>
              <a:rPr lang="en-GB" sz="1400" b="1" dirty="0">
                <a:solidFill>
                  <a:schemeClr val="tx1"/>
                </a:solidFill>
                <a:latin typeface="Arial" panose="020B0604020202020204" pitchFamily="34" charset="0"/>
                <a:cs typeface="Arial" panose="020B0604020202020204" pitchFamily="34" charset="0"/>
              </a:rPr>
              <a:t>Pharmacies</a:t>
            </a:r>
            <a:r>
              <a:rPr lang="en-GB" sz="1400" dirty="0">
                <a:solidFill>
                  <a:schemeClr val="tx1"/>
                </a:solidFill>
                <a:latin typeface="Arial" panose="020B0604020202020204" pitchFamily="34" charset="0"/>
                <a:cs typeface="Arial" panose="020B0604020202020204" pitchFamily="34" charset="0"/>
              </a:rPr>
              <a:t> and </a:t>
            </a:r>
            <a:r>
              <a:rPr lang="en-GB" sz="1400" b="1" dirty="0">
                <a:solidFill>
                  <a:schemeClr val="tx1"/>
                </a:solidFill>
                <a:latin typeface="Arial" panose="020B0604020202020204" pitchFamily="34" charset="0"/>
                <a:cs typeface="Arial" panose="020B0604020202020204" pitchFamily="34" charset="0"/>
              </a:rPr>
              <a:t>Pharmacists</a:t>
            </a:r>
            <a:r>
              <a:rPr lang="en-GB" sz="1400" dirty="0">
                <a:solidFill>
                  <a:schemeClr val="tx1"/>
                </a:solidFill>
                <a:latin typeface="Arial" panose="020B0604020202020204" pitchFamily="34" charset="0"/>
                <a:cs typeface="Arial" panose="020B0604020202020204" pitchFamily="34" charset="0"/>
              </a:rPr>
              <a:t>?</a:t>
            </a:r>
          </a:p>
        </p:txBody>
      </p:sp>
      <p:sp>
        <p:nvSpPr>
          <p:cNvPr id="10" name="Rectangle: Rounded Corners 9">
            <a:extLst>
              <a:ext uri="{FF2B5EF4-FFF2-40B4-BE49-F238E27FC236}">
                <a16:creationId xmlns:a16="http://schemas.microsoft.com/office/drawing/2014/main" id="{B2727C04-7588-4753-AD0A-871A922B7964}"/>
              </a:ext>
            </a:extLst>
          </p:cNvPr>
          <p:cNvSpPr/>
          <p:nvPr/>
        </p:nvSpPr>
        <p:spPr>
          <a:xfrm>
            <a:off x="367712" y="2226867"/>
            <a:ext cx="1800000" cy="1350000"/>
          </a:xfrm>
          <a:prstGeom prst="roundRect">
            <a:avLst/>
          </a:prstGeom>
          <a:solidFill>
            <a:srgbClr val="A1D8F7"/>
          </a:solidFill>
          <a:ln w="28575">
            <a:solidFill>
              <a:srgbClr val="033F85"/>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fontAlgn="base"/>
            <a:r>
              <a:rPr lang="en-GB" sz="1400" dirty="0">
                <a:solidFill>
                  <a:schemeClr val="tx1"/>
                </a:solidFill>
                <a:latin typeface="Arial" panose="020B0604020202020204" pitchFamily="34" charset="0"/>
                <a:cs typeface="Arial" panose="020B0604020202020204" pitchFamily="34" charset="0"/>
              </a:rPr>
              <a:t>How might </a:t>
            </a:r>
            <a:r>
              <a:rPr lang="en-GB" sz="1400" b="1" dirty="0">
                <a:solidFill>
                  <a:schemeClr val="tx1"/>
                </a:solidFill>
                <a:latin typeface="Arial" panose="020B0604020202020204" pitchFamily="34" charset="0"/>
                <a:cs typeface="Arial" panose="020B0604020202020204" pitchFamily="34" charset="0"/>
              </a:rPr>
              <a:t>Pharmacy contribute </a:t>
            </a:r>
            <a:r>
              <a:rPr lang="en-GB" sz="1400" dirty="0">
                <a:solidFill>
                  <a:schemeClr val="tx1"/>
                </a:solidFill>
                <a:latin typeface="Arial" panose="020B0604020202020204" pitchFamily="34" charset="0"/>
                <a:cs typeface="Arial" panose="020B0604020202020204" pitchFamily="34" charset="0"/>
              </a:rPr>
              <a:t>to supporting the NHS?</a:t>
            </a:r>
          </a:p>
        </p:txBody>
      </p:sp>
      <p:pic>
        <p:nvPicPr>
          <p:cNvPr id="25" name="Picture 2" descr="Clinic icon">
            <a:extLst>
              <a:ext uri="{FF2B5EF4-FFF2-40B4-BE49-F238E27FC236}">
                <a16:creationId xmlns:a16="http://schemas.microsoft.com/office/drawing/2014/main" id="{87835129-E456-431C-A020-738BA0C15881}"/>
              </a:ext>
            </a:extLst>
          </p:cNvPr>
          <p:cNvPicPr>
            <a:picLocks noChangeAspect="1" noChangeArrowheads="1"/>
          </p:cNvPicPr>
          <p:nvPr/>
        </p:nvPicPr>
        <p:blipFill>
          <a:blip r:embed="rId6">
            <a:extLst>
              <a:ext uri="{28A0092B-C50C-407E-A947-70E740481C1C}">
                <a14:useLocalDpi xmlns:a14="http://schemas.microsoft.com/office/drawing/2010/main"/>
              </a:ext>
            </a:extLst>
          </a:blip>
          <a:srcRect/>
          <a:stretch>
            <a:fillRect/>
          </a:stretch>
        </p:blipFill>
        <p:spPr bwMode="auto">
          <a:xfrm>
            <a:off x="399333" y="5361473"/>
            <a:ext cx="914399" cy="914399"/>
          </a:xfrm>
          <a:prstGeom prst="rect">
            <a:avLst/>
          </a:prstGeom>
          <a:noFill/>
          <a:extLst>
            <a:ext uri="{909E8E84-426E-40DD-AFC4-6F175D3DCCD1}">
              <a14:hiddenFill xmlns:a14="http://schemas.microsoft.com/office/drawing/2010/main">
                <a:solidFill>
                  <a:srgbClr val="FFFFFF"/>
                </a:solidFill>
              </a14:hiddenFill>
            </a:ext>
          </a:extLst>
        </p:spPr>
      </p:pic>
      <p:pic>
        <p:nvPicPr>
          <p:cNvPr id="26" name="Picture 4" descr="Pharmacist Skin Type 5 icon">
            <a:extLst>
              <a:ext uri="{FF2B5EF4-FFF2-40B4-BE49-F238E27FC236}">
                <a16:creationId xmlns:a16="http://schemas.microsoft.com/office/drawing/2014/main" id="{A044D77A-DBE6-486E-9678-E5C1220C6983}"/>
              </a:ext>
            </a:extLst>
          </p:cNvPr>
          <p:cNvPicPr>
            <a:picLocks noChangeAspect="1" noChangeArrowheads="1"/>
          </p:cNvPicPr>
          <p:nvPr/>
        </p:nvPicPr>
        <p:blipFill>
          <a:blip r:embed="rId7">
            <a:extLst>
              <a:ext uri="{28A0092B-C50C-407E-A947-70E740481C1C}">
                <a14:useLocalDpi xmlns:a14="http://schemas.microsoft.com/office/drawing/2010/main"/>
              </a:ext>
            </a:extLst>
          </a:blip>
          <a:srcRect/>
          <a:stretch>
            <a:fillRect/>
          </a:stretch>
        </p:blipFill>
        <p:spPr bwMode="auto">
          <a:xfrm>
            <a:off x="7830266" y="5361473"/>
            <a:ext cx="914399" cy="914399"/>
          </a:xfrm>
          <a:prstGeom prst="rect">
            <a:avLst/>
          </a:prstGeom>
          <a:noFill/>
          <a:extLst>
            <a:ext uri="{909E8E84-426E-40DD-AFC4-6F175D3DCCD1}">
              <a14:hiddenFill xmlns:a14="http://schemas.microsoft.com/office/drawing/2010/main">
                <a:solidFill>
                  <a:srgbClr val="FFFFFF"/>
                </a:solidFill>
              </a14:hiddenFill>
            </a:ext>
          </a:extLst>
        </p:spPr>
      </p:pic>
      <p:sp>
        <p:nvSpPr>
          <p:cNvPr id="17" name="TextBox 13">
            <a:extLst>
              <a:ext uri="{FF2B5EF4-FFF2-40B4-BE49-F238E27FC236}">
                <a16:creationId xmlns:a16="http://schemas.microsoft.com/office/drawing/2014/main" id="{30D2A90D-F4F6-4A21-B799-F28AADFDA2C7}"/>
              </a:ext>
            </a:extLst>
          </p:cNvPr>
          <p:cNvSpPr txBox="1"/>
          <p:nvPr/>
        </p:nvSpPr>
        <p:spPr>
          <a:xfrm>
            <a:off x="7189075" y="6646334"/>
            <a:ext cx="2698596" cy="215444"/>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GB" sz="800" dirty="0">
                <a:effectLst/>
                <a:latin typeface="Lato" panose="020F0502020204030203" pitchFamily="34" charset="0"/>
                <a:ea typeface="Calibri" panose="020F0502020204030204" pitchFamily="34" charset="0"/>
                <a:cs typeface="Arial" panose="020B0604020202020204" pitchFamily="34" charset="0"/>
              </a:rPr>
              <a:t>©VotesforSchools The WOW Show 2021</a:t>
            </a:r>
          </a:p>
        </p:txBody>
      </p:sp>
    </p:spTree>
    <p:extLst>
      <p:ext uri="{BB962C8B-B14F-4D97-AF65-F5344CB8AC3E}">
        <p14:creationId xmlns:p14="http://schemas.microsoft.com/office/powerpoint/2010/main" val="6207914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500"/>
                                        <p:tgtEl>
                                          <p:spTgt spid="9"/>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fade">
                                      <p:cBhvr>
                                        <p:cTn id="15" dur="500"/>
                                        <p:tgtEl>
                                          <p:spTgt spid="11"/>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fade">
                                      <p:cBhvr>
                                        <p:cTn id="19" dur="500"/>
                                        <p:tgtEl>
                                          <p:spTgt spid="16"/>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25"/>
                                        </p:tgtEl>
                                        <p:attrNameLst>
                                          <p:attrName>style.visibility</p:attrName>
                                        </p:attrNameLst>
                                      </p:cBhvr>
                                      <p:to>
                                        <p:strVal val="visible"/>
                                      </p:to>
                                    </p:set>
                                    <p:animEffect transition="in" filter="fade">
                                      <p:cBhvr>
                                        <p:cTn id="24" dur="500"/>
                                        <p:tgtEl>
                                          <p:spTgt spid="25"/>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fade">
                                      <p:cBhvr>
                                        <p:cTn id="27" dur="500"/>
                                        <p:tgtEl>
                                          <p:spTgt spid="8"/>
                                        </p:tgtEl>
                                      </p:cBhvr>
                                    </p:animEffect>
                                  </p:childTnLst>
                                </p:cTn>
                              </p:par>
                              <p:par>
                                <p:cTn id="28" presetID="10" presetClass="entr" presetSubtype="0" fill="hold" nodeType="withEffect">
                                  <p:stCondLst>
                                    <p:cond delay="0"/>
                                  </p:stCondLst>
                                  <p:childTnLst>
                                    <p:set>
                                      <p:cBhvr>
                                        <p:cTn id="29" dur="1" fill="hold">
                                          <p:stCondLst>
                                            <p:cond delay="0"/>
                                          </p:stCondLst>
                                        </p:cTn>
                                        <p:tgtEl>
                                          <p:spTgt spid="26"/>
                                        </p:tgtEl>
                                        <p:attrNameLst>
                                          <p:attrName>style.visibility</p:attrName>
                                        </p:attrNameLst>
                                      </p:cBhvr>
                                      <p:to>
                                        <p:strVal val="visible"/>
                                      </p:to>
                                    </p:set>
                                    <p:animEffect transition="in" filter="fade">
                                      <p:cBhvr>
                                        <p:cTn id="30"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1" grpId="0" animBg="1"/>
      <p:bldP spid="9" grpId="0" animBg="1"/>
      <p:bldP spid="16" grpId="0" animBg="1"/>
      <p:bldP spid="10"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Rectangle: Rounded Corners 33" descr="An activity box for the teacher to read out the class task and time frame.  ">
            <a:extLst>
              <a:ext uri="{FF2B5EF4-FFF2-40B4-BE49-F238E27FC236}">
                <a16:creationId xmlns:a16="http://schemas.microsoft.com/office/drawing/2014/main" id="{7C60E75E-EA1B-445F-B778-3F71834F9E53}"/>
              </a:ext>
            </a:extLst>
          </p:cNvPr>
          <p:cNvSpPr/>
          <p:nvPr/>
        </p:nvSpPr>
        <p:spPr>
          <a:xfrm>
            <a:off x="368294" y="927827"/>
            <a:ext cx="5075075" cy="1049274"/>
          </a:xfrm>
          <a:prstGeom prst="roundRect">
            <a:avLst/>
          </a:prstGeom>
          <a:solidFill>
            <a:srgbClr val="00A8D7"/>
          </a:solidFill>
          <a:ln w="28575">
            <a:solidFill>
              <a:srgbClr val="98DDF6"/>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fontAlgn="base"/>
            <a:r>
              <a:rPr lang="en-GB" sz="1400" b="1" dirty="0">
                <a:solidFill>
                  <a:schemeClr val="bg1"/>
                </a:solidFill>
                <a:latin typeface="Arial" panose="020B0604020202020204" pitchFamily="34" charset="0"/>
                <a:cs typeface="Arial" panose="020B0604020202020204" pitchFamily="34" charset="0"/>
              </a:rPr>
              <a:t>Individual reflection (3-5 mins)</a:t>
            </a:r>
          </a:p>
          <a:p>
            <a:pPr algn="ctr" fontAlgn="base"/>
            <a:r>
              <a:rPr lang="en-GB" sz="1400" dirty="0">
                <a:solidFill>
                  <a:schemeClr val="bg1"/>
                </a:solidFill>
                <a:latin typeface="Arial" panose="020B0604020202020204" pitchFamily="34" charset="0"/>
                <a:cs typeface="Arial" panose="020B0604020202020204" pitchFamily="34" charset="0"/>
              </a:rPr>
              <a:t>Consider which traits you think are most important to be a Pharmacist - click to see some suggestions. Why do you think these are so important? </a:t>
            </a:r>
          </a:p>
        </p:txBody>
      </p:sp>
      <p:sp>
        <p:nvSpPr>
          <p:cNvPr id="23" name="Rectangle: Rounded Corners 33" descr="An activity box for the teacher to read out the class challenge around this discussion">
            <a:extLst>
              <a:ext uri="{FF2B5EF4-FFF2-40B4-BE49-F238E27FC236}">
                <a16:creationId xmlns:a16="http://schemas.microsoft.com/office/drawing/2014/main" id="{32A14693-2651-44C6-8141-A9066E8D1C64}"/>
              </a:ext>
            </a:extLst>
          </p:cNvPr>
          <p:cNvSpPr/>
          <p:nvPr/>
        </p:nvSpPr>
        <p:spPr>
          <a:xfrm>
            <a:off x="5615492" y="923879"/>
            <a:ext cx="3160216" cy="1049274"/>
          </a:xfrm>
          <a:prstGeom prst="roundRect">
            <a:avLst/>
          </a:prstGeom>
          <a:solidFill>
            <a:srgbClr val="033F85"/>
          </a:solidFill>
          <a:ln w="28575">
            <a:solidFill>
              <a:srgbClr val="B7E2FF"/>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fontAlgn="base"/>
            <a:r>
              <a:rPr lang="en-GB" sz="1400" b="1" dirty="0">
                <a:solidFill>
                  <a:schemeClr val="bg1"/>
                </a:solidFill>
                <a:latin typeface="Arial" panose="020B0604020202020204" pitchFamily="34" charset="0"/>
                <a:cs typeface="Arial" panose="020B0604020202020204" pitchFamily="34" charset="0"/>
              </a:rPr>
              <a:t>Challenge:</a:t>
            </a:r>
          </a:p>
          <a:p>
            <a:pPr algn="ctr" fontAlgn="base"/>
            <a:r>
              <a:rPr lang="en-GB" sz="1400" dirty="0">
                <a:solidFill>
                  <a:schemeClr val="bg1"/>
                </a:solidFill>
                <a:latin typeface="Arial" panose="020B0604020202020204" pitchFamily="34" charset="0"/>
                <a:cs typeface="Arial" panose="020B0604020202020204" pitchFamily="34" charset="0"/>
              </a:rPr>
              <a:t>Do you think this career could be for you? Make sure to check out the final slides for more information.</a:t>
            </a:r>
          </a:p>
        </p:txBody>
      </p:sp>
      <p:sp>
        <p:nvSpPr>
          <p:cNvPr id="5" name="Shape 114">
            <a:extLst>
              <a:ext uri="{FF2B5EF4-FFF2-40B4-BE49-F238E27FC236}">
                <a16:creationId xmlns:a16="http://schemas.microsoft.com/office/drawing/2014/main" id="{861D8676-5090-4C59-970B-431EEBF0FC70}"/>
              </a:ext>
            </a:extLst>
          </p:cNvPr>
          <p:cNvSpPr/>
          <p:nvPr/>
        </p:nvSpPr>
        <p:spPr>
          <a:xfrm>
            <a:off x="792472" y="183511"/>
            <a:ext cx="5700925" cy="538608"/>
          </a:xfrm>
          <a:prstGeom prst="rect">
            <a:avLst/>
          </a:prstGeom>
          <a:noFill/>
          <a:ln>
            <a:noFill/>
          </a:ln>
        </p:spPr>
        <p:txBody>
          <a:bodyPr lIns="91425" tIns="45700" rIns="91425" bIns="45700" anchor="ctr" anchorCtr="0">
            <a:noAutofit/>
          </a:bodyPr>
          <a:lstStyle/>
          <a:p>
            <a:pPr>
              <a:buSzPct val="25000"/>
            </a:pPr>
            <a:r>
              <a:rPr lang="en-GB" sz="2400" b="1" dirty="0">
                <a:solidFill>
                  <a:srgbClr val="C10069"/>
                </a:solidFill>
                <a:latin typeface="Arial" panose="020B0604020202020204" pitchFamily="34" charset="0"/>
                <a:ea typeface="Helvetica Neue" panose="02000503000000020004" pitchFamily="2" charset="0"/>
                <a:cs typeface="Arial" panose="020B0604020202020204" pitchFamily="34" charset="0"/>
                <a:sym typeface="Lato"/>
              </a:rPr>
              <a:t>What skills are needed in Pharmacy?</a:t>
            </a:r>
          </a:p>
        </p:txBody>
      </p:sp>
      <p:sp>
        <p:nvSpPr>
          <p:cNvPr id="10" name="Rectangle: Rounded Corners 33">
            <a:extLst>
              <a:ext uri="{FF2B5EF4-FFF2-40B4-BE49-F238E27FC236}">
                <a16:creationId xmlns:a16="http://schemas.microsoft.com/office/drawing/2014/main" id="{BA6179C2-112A-45BB-92C5-D0EA6F53E3D4}"/>
              </a:ext>
            </a:extLst>
          </p:cNvPr>
          <p:cNvSpPr/>
          <p:nvPr/>
        </p:nvSpPr>
        <p:spPr>
          <a:xfrm>
            <a:off x="7251708" y="2488438"/>
            <a:ext cx="1524000" cy="615713"/>
          </a:xfrm>
          <a:prstGeom prst="roundRect">
            <a:avLst/>
          </a:prstGeom>
          <a:solidFill>
            <a:srgbClr val="36BCEE"/>
          </a:solidFill>
          <a:ln w="28575">
            <a:solidFill>
              <a:srgbClr val="033F85"/>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lang="en-GB" sz="1400" b="1" dirty="0">
                <a:solidFill>
                  <a:schemeClr val="tx1"/>
                </a:solidFill>
                <a:latin typeface="Arial" panose="020B0604020202020204" pitchFamily="34" charset="0"/>
                <a:ea typeface="Helvetica Neue" panose="02000503000000020004" pitchFamily="2" charset="0"/>
                <a:cs typeface="Arial" panose="020B0604020202020204" pitchFamily="34" charset="0"/>
              </a:rPr>
              <a:t>Empathy</a:t>
            </a:r>
          </a:p>
        </p:txBody>
      </p:sp>
      <p:sp>
        <p:nvSpPr>
          <p:cNvPr id="11" name="Rectangle: Rounded Corners 10">
            <a:extLst>
              <a:ext uri="{FF2B5EF4-FFF2-40B4-BE49-F238E27FC236}">
                <a16:creationId xmlns:a16="http://schemas.microsoft.com/office/drawing/2014/main" id="{6BF8DC8C-9436-439D-8889-8F53CAAEA594}"/>
              </a:ext>
            </a:extLst>
          </p:cNvPr>
          <p:cNvSpPr/>
          <p:nvPr/>
        </p:nvSpPr>
        <p:spPr>
          <a:xfrm>
            <a:off x="2112427" y="3902005"/>
            <a:ext cx="1524000" cy="615713"/>
          </a:xfrm>
          <a:prstGeom prst="roundRect">
            <a:avLst/>
          </a:prstGeom>
          <a:solidFill>
            <a:srgbClr val="DAEFF9"/>
          </a:solidFill>
          <a:ln w="28575">
            <a:solidFill>
              <a:srgbClr val="033F85"/>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lang="en-GB" sz="1400" b="1" dirty="0">
                <a:solidFill>
                  <a:schemeClr val="tx1"/>
                </a:solidFill>
                <a:latin typeface="Arial" panose="020B0604020202020204" pitchFamily="34" charset="0"/>
                <a:ea typeface="Helvetica Neue" panose="02000503000000020004" pitchFamily="2" charset="0"/>
                <a:cs typeface="Arial" panose="020B0604020202020204" pitchFamily="34" charset="0"/>
              </a:rPr>
              <a:t>Co-operation</a:t>
            </a:r>
          </a:p>
        </p:txBody>
      </p:sp>
      <p:sp>
        <p:nvSpPr>
          <p:cNvPr id="12" name="Rectangle: Rounded Corners 33">
            <a:extLst>
              <a:ext uri="{FF2B5EF4-FFF2-40B4-BE49-F238E27FC236}">
                <a16:creationId xmlns:a16="http://schemas.microsoft.com/office/drawing/2014/main" id="{D543201A-A35A-4518-9B44-DB59214EAA0B}"/>
              </a:ext>
            </a:extLst>
          </p:cNvPr>
          <p:cNvSpPr/>
          <p:nvPr/>
        </p:nvSpPr>
        <p:spPr>
          <a:xfrm>
            <a:off x="3825521" y="2488438"/>
            <a:ext cx="1524000" cy="615713"/>
          </a:xfrm>
          <a:prstGeom prst="roundRect">
            <a:avLst/>
          </a:prstGeom>
          <a:solidFill>
            <a:srgbClr val="DAEFF9"/>
          </a:solidFill>
          <a:ln w="28575">
            <a:solidFill>
              <a:srgbClr val="033F85"/>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lang="en-GB" sz="1400" b="1" dirty="0">
                <a:solidFill>
                  <a:schemeClr val="tx1"/>
                </a:solidFill>
                <a:latin typeface="Arial" panose="020B0604020202020204" pitchFamily="34" charset="0"/>
                <a:ea typeface="Helvetica Neue" panose="02000503000000020004" pitchFamily="2" charset="0"/>
                <a:cs typeface="Arial" panose="020B0604020202020204" pitchFamily="34" charset="0"/>
              </a:rPr>
              <a:t>Resilience</a:t>
            </a:r>
          </a:p>
        </p:txBody>
      </p:sp>
      <p:sp>
        <p:nvSpPr>
          <p:cNvPr id="13" name="Rectangle: Rounded Corners 33">
            <a:extLst>
              <a:ext uri="{FF2B5EF4-FFF2-40B4-BE49-F238E27FC236}">
                <a16:creationId xmlns:a16="http://schemas.microsoft.com/office/drawing/2014/main" id="{4F577A42-4DB6-4720-9A1D-A924D296963A}"/>
              </a:ext>
            </a:extLst>
          </p:cNvPr>
          <p:cNvSpPr/>
          <p:nvPr/>
        </p:nvSpPr>
        <p:spPr>
          <a:xfrm>
            <a:off x="399333" y="2488827"/>
            <a:ext cx="1524000" cy="614935"/>
          </a:xfrm>
          <a:prstGeom prst="roundRect">
            <a:avLst/>
          </a:prstGeom>
          <a:solidFill>
            <a:srgbClr val="A1D8F7"/>
          </a:solidFill>
          <a:ln w="28575">
            <a:solidFill>
              <a:srgbClr val="033F85"/>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lang="en-GB" sz="1400" b="1" dirty="0">
                <a:solidFill>
                  <a:schemeClr val="tx1"/>
                </a:solidFill>
                <a:latin typeface="Arial" panose="020B0604020202020204" pitchFamily="34" charset="0"/>
                <a:ea typeface="Helvetica Neue" panose="02000503000000020004" pitchFamily="2" charset="0"/>
                <a:cs typeface="Arial" panose="020B0604020202020204" pitchFamily="34" charset="0"/>
              </a:rPr>
              <a:t>Understanding</a:t>
            </a:r>
          </a:p>
        </p:txBody>
      </p:sp>
      <p:sp>
        <p:nvSpPr>
          <p:cNvPr id="14" name="Rectangle: Rounded Corners 33">
            <a:extLst>
              <a:ext uri="{FF2B5EF4-FFF2-40B4-BE49-F238E27FC236}">
                <a16:creationId xmlns:a16="http://schemas.microsoft.com/office/drawing/2014/main" id="{E7915ABC-0249-47AD-8566-45B1FA785600}"/>
              </a:ext>
            </a:extLst>
          </p:cNvPr>
          <p:cNvSpPr/>
          <p:nvPr/>
        </p:nvSpPr>
        <p:spPr>
          <a:xfrm>
            <a:off x="5538615" y="3905601"/>
            <a:ext cx="1524000" cy="612322"/>
          </a:xfrm>
          <a:prstGeom prst="roundRect">
            <a:avLst/>
          </a:prstGeom>
          <a:solidFill>
            <a:srgbClr val="A1D8F7"/>
          </a:solidFill>
          <a:ln w="28575">
            <a:solidFill>
              <a:srgbClr val="033F85"/>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lang="en-GB" sz="1400" b="1" dirty="0">
                <a:solidFill>
                  <a:schemeClr val="tx1"/>
                </a:solidFill>
                <a:latin typeface="Arial" panose="020B0604020202020204" pitchFamily="34" charset="0"/>
                <a:ea typeface="Helvetica Neue" panose="02000503000000020004" pitchFamily="2" charset="0"/>
                <a:cs typeface="Arial" panose="020B0604020202020204" pitchFamily="34" charset="0"/>
              </a:rPr>
              <a:t>Teamwork</a:t>
            </a:r>
          </a:p>
        </p:txBody>
      </p:sp>
      <p:sp>
        <p:nvSpPr>
          <p:cNvPr id="15" name="Rectangle: Rounded Corners 33">
            <a:extLst>
              <a:ext uri="{FF2B5EF4-FFF2-40B4-BE49-F238E27FC236}">
                <a16:creationId xmlns:a16="http://schemas.microsoft.com/office/drawing/2014/main" id="{72F925DE-F815-4C38-8D22-B0465CA2F5D6}"/>
              </a:ext>
            </a:extLst>
          </p:cNvPr>
          <p:cNvSpPr/>
          <p:nvPr/>
        </p:nvSpPr>
        <p:spPr>
          <a:xfrm>
            <a:off x="368290" y="5300504"/>
            <a:ext cx="1524000" cy="612322"/>
          </a:xfrm>
          <a:prstGeom prst="roundRect">
            <a:avLst/>
          </a:prstGeom>
          <a:solidFill>
            <a:srgbClr val="36BCEE"/>
          </a:solidFill>
          <a:ln w="28575">
            <a:solidFill>
              <a:srgbClr val="033F85"/>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lang="en-GB" sz="1400" b="1" dirty="0">
                <a:solidFill>
                  <a:schemeClr val="tx1"/>
                </a:solidFill>
                <a:latin typeface="Arial" panose="020B0604020202020204" pitchFamily="34" charset="0"/>
                <a:ea typeface="Helvetica Neue" panose="02000503000000020004" pitchFamily="2" charset="0"/>
                <a:cs typeface="Arial" panose="020B0604020202020204" pitchFamily="34" charset="0"/>
              </a:rPr>
              <a:t>Communication</a:t>
            </a:r>
          </a:p>
        </p:txBody>
      </p:sp>
      <p:sp>
        <p:nvSpPr>
          <p:cNvPr id="16" name="Rectangle: Rounded Corners 33">
            <a:extLst>
              <a:ext uri="{FF2B5EF4-FFF2-40B4-BE49-F238E27FC236}">
                <a16:creationId xmlns:a16="http://schemas.microsoft.com/office/drawing/2014/main" id="{E91714AF-ADE8-42C6-B570-848E870A40E2}"/>
              </a:ext>
            </a:extLst>
          </p:cNvPr>
          <p:cNvSpPr/>
          <p:nvPr/>
        </p:nvSpPr>
        <p:spPr>
          <a:xfrm>
            <a:off x="3809998" y="5296567"/>
            <a:ext cx="1524000" cy="620196"/>
          </a:xfrm>
          <a:prstGeom prst="roundRect">
            <a:avLst/>
          </a:prstGeom>
          <a:solidFill>
            <a:srgbClr val="A1D8F7"/>
          </a:solidFill>
          <a:ln w="28575">
            <a:solidFill>
              <a:srgbClr val="033F85"/>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lang="en-GB" sz="1400" b="1" dirty="0">
                <a:solidFill>
                  <a:schemeClr val="tx1"/>
                </a:solidFill>
                <a:latin typeface="Arial" panose="020B0604020202020204" pitchFamily="34" charset="0"/>
                <a:ea typeface="Helvetica Neue" panose="02000503000000020004" pitchFamily="2" charset="0"/>
                <a:cs typeface="Arial" panose="020B0604020202020204" pitchFamily="34" charset="0"/>
              </a:rPr>
              <a:t>Problem Solving</a:t>
            </a:r>
          </a:p>
        </p:txBody>
      </p:sp>
      <p:sp>
        <p:nvSpPr>
          <p:cNvPr id="17" name="Rectangle: Rounded Corners 33">
            <a:extLst>
              <a:ext uri="{FF2B5EF4-FFF2-40B4-BE49-F238E27FC236}">
                <a16:creationId xmlns:a16="http://schemas.microsoft.com/office/drawing/2014/main" id="{234AE770-8233-40A8-95A9-66A2FBE05A97}"/>
              </a:ext>
            </a:extLst>
          </p:cNvPr>
          <p:cNvSpPr/>
          <p:nvPr/>
        </p:nvSpPr>
        <p:spPr>
          <a:xfrm>
            <a:off x="7251708" y="5296567"/>
            <a:ext cx="1524000" cy="620196"/>
          </a:xfrm>
          <a:prstGeom prst="roundRect">
            <a:avLst/>
          </a:prstGeom>
          <a:solidFill>
            <a:srgbClr val="DAEFF9"/>
          </a:solidFill>
          <a:ln w="28575">
            <a:solidFill>
              <a:srgbClr val="033F85"/>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lang="en-GB" sz="1400" b="1" dirty="0">
                <a:solidFill>
                  <a:schemeClr val="tx1"/>
                </a:solidFill>
                <a:latin typeface="Arial" panose="020B0604020202020204" pitchFamily="34" charset="0"/>
                <a:ea typeface="Helvetica Neue" panose="02000503000000020004" pitchFamily="2" charset="0"/>
                <a:cs typeface="Arial" panose="020B0604020202020204" pitchFamily="34" charset="0"/>
              </a:rPr>
              <a:t>Interpersonal Skills</a:t>
            </a:r>
          </a:p>
        </p:txBody>
      </p:sp>
      <p:pic>
        <p:nvPicPr>
          <p:cNvPr id="19" name="Picture 18" descr="Text&#10;&#10;Description automatically generated">
            <a:extLst>
              <a:ext uri="{FF2B5EF4-FFF2-40B4-BE49-F238E27FC236}">
                <a16:creationId xmlns:a16="http://schemas.microsoft.com/office/drawing/2014/main" id="{5F202340-AE61-4D66-AD3A-06C6F2B8B8C2}"/>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792472" y="6158653"/>
            <a:ext cx="7559055" cy="975362"/>
          </a:xfrm>
          <a:prstGeom prst="rect">
            <a:avLst/>
          </a:prstGeom>
        </p:spPr>
      </p:pic>
      <p:pic>
        <p:nvPicPr>
          <p:cNvPr id="20" name="Picture 19" descr="A picture containing logo&#10;&#10;Description automatically generated">
            <a:extLst>
              <a:ext uri="{FF2B5EF4-FFF2-40B4-BE49-F238E27FC236}">
                <a16:creationId xmlns:a16="http://schemas.microsoft.com/office/drawing/2014/main" id="{C2E4B3BE-8EEC-451E-AD28-7E890B43C839}"/>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6668814" y="171985"/>
            <a:ext cx="2106894" cy="484586"/>
          </a:xfrm>
          <a:prstGeom prst="rect">
            <a:avLst/>
          </a:prstGeom>
        </p:spPr>
      </p:pic>
      <p:pic>
        <p:nvPicPr>
          <p:cNvPr id="2" name="Picture 1" descr="A picture containing a male pharmacist in a hospital">
            <a:extLst>
              <a:ext uri="{FF2B5EF4-FFF2-40B4-BE49-F238E27FC236}">
                <a16:creationId xmlns:a16="http://schemas.microsoft.com/office/drawing/2014/main" id="{AE4D1CDD-6694-41D6-9D9E-1C3F74532C6F}"/>
              </a:ext>
            </a:extLst>
          </p:cNvPr>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5538615" y="2271657"/>
            <a:ext cx="1523998" cy="1049274"/>
          </a:xfrm>
          <a:prstGeom prst="rect">
            <a:avLst/>
          </a:prstGeom>
          <a:effectLst>
            <a:outerShdw blurRad="50800" dist="38100" dir="2700000" algn="tl" rotWithShape="0">
              <a:prstClr val="black">
                <a:alpha val="40000"/>
              </a:prstClr>
            </a:outerShdw>
          </a:effectLst>
        </p:spPr>
      </p:pic>
      <p:pic>
        <p:nvPicPr>
          <p:cNvPr id="3" name="Picture 2" descr="A picture containing a male pharmacist in a pharmacy">
            <a:extLst>
              <a:ext uri="{FF2B5EF4-FFF2-40B4-BE49-F238E27FC236}">
                <a16:creationId xmlns:a16="http://schemas.microsoft.com/office/drawing/2014/main" id="{BA89005D-BD41-43B4-93C1-D717B0A1CA6F}"/>
              </a:ext>
            </a:extLst>
          </p:cNvPr>
          <p:cNvPicPr>
            <a:picLocks noChangeAspect="1"/>
          </p:cNvPicPr>
          <p:nvPr/>
        </p:nvPicPr>
        <p:blipFill>
          <a:blip r:embed="rId6" cstate="print">
            <a:extLst>
              <a:ext uri="{28A0092B-C50C-407E-A947-70E740481C1C}">
                <a14:useLocalDpi xmlns:a14="http://schemas.microsoft.com/office/drawing/2010/main"/>
              </a:ext>
            </a:extLst>
          </a:blip>
          <a:stretch>
            <a:fillRect/>
          </a:stretch>
        </p:blipFill>
        <p:spPr>
          <a:xfrm>
            <a:off x="2089144" y="5098792"/>
            <a:ext cx="1524000" cy="1015746"/>
          </a:xfrm>
          <a:prstGeom prst="rect">
            <a:avLst/>
          </a:prstGeom>
          <a:effectLst>
            <a:outerShdw blurRad="50800" dist="38100" dir="2700000" algn="tl" rotWithShape="0">
              <a:prstClr val="black">
                <a:alpha val="40000"/>
              </a:prstClr>
            </a:outerShdw>
          </a:effectLst>
        </p:spPr>
      </p:pic>
      <p:pic>
        <p:nvPicPr>
          <p:cNvPr id="4" name="Picture 3" descr="A picture containing a female pharmacist ">
            <a:extLst>
              <a:ext uri="{FF2B5EF4-FFF2-40B4-BE49-F238E27FC236}">
                <a16:creationId xmlns:a16="http://schemas.microsoft.com/office/drawing/2014/main" id="{2B871DCA-0C75-4E69-A963-8243A715C272}"/>
              </a:ext>
            </a:extLst>
          </p:cNvPr>
          <p:cNvPicPr>
            <a:picLocks noChangeAspect="1"/>
          </p:cNvPicPr>
          <p:nvPr/>
        </p:nvPicPr>
        <p:blipFill>
          <a:blip r:embed="rId7" cstate="print">
            <a:extLst>
              <a:ext uri="{28A0092B-C50C-407E-A947-70E740481C1C}">
                <a14:useLocalDpi xmlns:a14="http://schemas.microsoft.com/office/drawing/2010/main"/>
              </a:ext>
            </a:extLst>
          </a:blip>
          <a:stretch>
            <a:fillRect/>
          </a:stretch>
        </p:blipFill>
        <p:spPr>
          <a:xfrm>
            <a:off x="2112427" y="2271657"/>
            <a:ext cx="1524000" cy="1049274"/>
          </a:xfrm>
          <a:prstGeom prst="rect">
            <a:avLst/>
          </a:prstGeom>
          <a:effectLst>
            <a:outerShdw blurRad="50800" dist="38100" dir="2700000" algn="tl" rotWithShape="0">
              <a:prstClr val="black">
                <a:alpha val="40000"/>
              </a:prstClr>
            </a:outerShdw>
          </a:effectLst>
        </p:spPr>
      </p:pic>
      <p:pic>
        <p:nvPicPr>
          <p:cNvPr id="7" name="Picture 6" descr="3 people discussing a patient's details">
            <a:extLst>
              <a:ext uri="{FF2B5EF4-FFF2-40B4-BE49-F238E27FC236}">
                <a16:creationId xmlns:a16="http://schemas.microsoft.com/office/drawing/2014/main" id="{0237E137-35AC-4654-B8EC-27DFFD26D6C3}"/>
              </a:ext>
            </a:extLst>
          </p:cNvPr>
          <p:cNvPicPr>
            <a:picLocks noChangeAspect="1"/>
          </p:cNvPicPr>
          <p:nvPr/>
        </p:nvPicPr>
        <p:blipFill>
          <a:blip r:embed="rId8" cstate="print">
            <a:extLst>
              <a:ext uri="{28A0092B-C50C-407E-A947-70E740481C1C}">
                <a14:useLocalDpi xmlns:a14="http://schemas.microsoft.com/office/drawing/2010/main"/>
              </a:ext>
            </a:extLst>
          </a:blip>
          <a:stretch>
            <a:fillRect/>
          </a:stretch>
        </p:blipFill>
        <p:spPr>
          <a:xfrm>
            <a:off x="3825521" y="3692486"/>
            <a:ext cx="1524000" cy="1015746"/>
          </a:xfrm>
          <a:prstGeom prst="rect">
            <a:avLst/>
          </a:prstGeom>
          <a:effectLst>
            <a:outerShdw blurRad="50800" dist="38100" dir="2700000" algn="tl" rotWithShape="0">
              <a:prstClr val="black">
                <a:alpha val="40000"/>
              </a:prstClr>
            </a:outerShdw>
          </a:effectLst>
        </p:spPr>
      </p:pic>
      <p:pic>
        <p:nvPicPr>
          <p:cNvPr id="8" name="Picture 7" descr="A picture containing a female pharmacist in a pharmacy">
            <a:extLst>
              <a:ext uri="{FF2B5EF4-FFF2-40B4-BE49-F238E27FC236}">
                <a16:creationId xmlns:a16="http://schemas.microsoft.com/office/drawing/2014/main" id="{F891F381-96B8-488B-9600-C116A6431BE1}"/>
              </a:ext>
            </a:extLst>
          </p:cNvPr>
          <p:cNvPicPr>
            <a:picLocks noChangeAspect="1"/>
          </p:cNvPicPr>
          <p:nvPr/>
        </p:nvPicPr>
        <p:blipFill>
          <a:blip r:embed="rId9" cstate="print">
            <a:extLst>
              <a:ext uri="{28A0092B-C50C-407E-A947-70E740481C1C}">
                <a14:useLocalDpi xmlns:a14="http://schemas.microsoft.com/office/drawing/2010/main"/>
              </a:ext>
            </a:extLst>
          </a:blip>
          <a:stretch>
            <a:fillRect/>
          </a:stretch>
        </p:blipFill>
        <p:spPr>
          <a:xfrm>
            <a:off x="5530853" y="5102593"/>
            <a:ext cx="1524000" cy="1008144"/>
          </a:xfrm>
          <a:prstGeom prst="rect">
            <a:avLst/>
          </a:prstGeom>
          <a:effectLst>
            <a:outerShdw blurRad="50800" dist="38100" dir="2700000" algn="tl" rotWithShape="0">
              <a:prstClr val="black">
                <a:alpha val="40000"/>
              </a:prstClr>
            </a:outerShdw>
          </a:effectLst>
        </p:spPr>
      </p:pic>
      <p:pic>
        <p:nvPicPr>
          <p:cNvPr id="21" name="Picture 20" descr="A picture containing a male pharmacist in a pharmacy&#10;&#10;">
            <a:extLst>
              <a:ext uri="{FF2B5EF4-FFF2-40B4-BE49-F238E27FC236}">
                <a16:creationId xmlns:a16="http://schemas.microsoft.com/office/drawing/2014/main" id="{AED7D8BA-9B1D-4B5D-8B0E-DC91E2C2BF9B}"/>
              </a:ext>
            </a:extLst>
          </p:cNvPr>
          <p:cNvPicPr>
            <a:picLocks noChangeAspect="1"/>
          </p:cNvPicPr>
          <p:nvPr/>
        </p:nvPicPr>
        <p:blipFill>
          <a:blip r:embed="rId10" cstate="print">
            <a:extLst>
              <a:ext uri="{28A0092B-C50C-407E-A947-70E740481C1C}">
                <a14:useLocalDpi xmlns:a14="http://schemas.microsoft.com/office/drawing/2010/main"/>
              </a:ext>
            </a:extLst>
          </a:blip>
          <a:stretch>
            <a:fillRect/>
          </a:stretch>
        </p:blipFill>
        <p:spPr>
          <a:xfrm>
            <a:off x="399333" y="3694085"/>
            <a:ext cx="1524000" cy="1016096"/>
          </a:xfrm>
          <a:prstGeom prst="rect">
            <a:avLst/>
          </a:prstGeom>
          <a:effectLst>
            <a:outerShdw blurRad="50800" dist="38100" dir="2700000" algn="tl" rotWithShape="0">
              <a:prstClr val="black">
                <a:alpha val="40000"/>
              </a:prstClr>
            </a:outerShdw>
          </a:effectLst>
        </p:spPr>
      </p:pic>
      <p:pic>
        <p:nvPicPr>
          <p:cNvPr id="24" name="Picture 23" descr="A picture containing a female pharmacist">
            <a:extLst>
              <a:ext uri="{FF2B5EF4-FFF2-40B4-BE49-F238E27FC236}">
                <a16:creationId xmlns:a16="http://schemas.microsoft.com/office/drawing/2014/main" id="{9633CF54-B561-495B-B80B-E5F7EB6AF38F}"/>
              </a:ext>
            </a:extLst>
          </p:cNvPr>
          <p:cNvPicPr>
            <a:picLocks noChangeAspect="1"/>
          </p:cNvPicPr>
          <p:nvPr/>
        </p:nvPicPr>
        <p:blipFill>
          <a:blip r:embed="rId11" cstate="print">
            <a:extLst>
              <a:ext uri="{28A0092B-C50C-407E-A947-70E740481C1C}">
                <a14:useLocalDpi xmlns:a14="http://schemas.microsoft.com/office/drawing/2010/main"/>
              </a:ext>
            </a:extLst>
          </a:blip>
          <a:stretch>
            <a:fillRect/>
          </a:stretch>
        </p:blipFill>
        <p:spPr>
          <a:xfrm>
            <a:off x="7251708" y="3692359"/>
            <a:ext cx="1524000" cy="1016000"/>
          </a:xfrm>
          <a:prstGeom prst="rect">
            <a:avLst/>
          </a:prstGeom>
          <a:effectLst>
            <a:outerShdw blurRad="50800" dist="38100" dir="2700000" algn="tl" rotWithShape="0">
              <a:prstClr val="black">
                <a:alpha val="40000"/>
              </a:prstClr>
            </a:outerShdw>
          </a:effectLst>
        </p:spPr>
      </p:pic>
      <p:sp>
        <p:nvSpPr>
          <p:cNvPr id="25" name="Pentagon 20">
            <a:extLst>
              <a:ext uri="{FF2B5EF4-FFF2-40B4-BE49-F238E27FC236}">
                <a16:creationId xmlns:a16="http://schemas.microsoft.com/office/drawing/2014/main" id="{4AE2415B-4E4D-4FAE-8998-2583F7D99785}"/>
              </a:ext>
            </a:extLst>
          </p:cNvPr>
          <p:cNvSpPr/>
          <p:nvPr/>
        </p:nvSpPr>
        <p:spPr>
          <a:xfrm>
            <a:off x="0" y="183511"/>
            <a:ext cx="798666" cy="538608"/>
          </a:xfrm>
          <a:prstGeom prst="homePlate">
            <a:avLst/>
          </a:prstGeom>
          <a:solidFill>
            <a:srgbClr val="C1007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b="1" dirty="0">
                <a:solidFill>
                  <a:schemeClr val="bg1"/>
                </a:solidFill>
                <a:latin typeface="Arial" panose="020B0604020202020204" pitchFamily="34" charset="0"/>
                <a:ea typeface="Helvetica Neue" panose="02000503000000020004" pitchFamily="2" charset="0"/>
                <a:cs typeface="Arial" panose="020B0604020202020204" pitchFamily="34" charset="0"/>
              </a:rPr>
              <a:t>7</a:t>
            </a:r>
          </a:p>
        </p:txBody>
      </p:sp>
      <p:sp>
        <p:nvSpPr>
          <p:cNvPr id="26" name="TextBox 13">
            <a:extLst>
              <a:ext uri="{FF2B5EF4-FFF2-40B4-BE49-F238E27FC236}">
                <a16:creationId xmlns:a16="http://schemas.microsoft.com/office/drawing/2014/main" id="{BBDB5BEF-46BE-40F9-B773-B6A7CEBC18CA}"/>
              </a:ext>
            </a:extLst>
          </p:cNvPr>
          <p:cNvSpPr txBox="1"/>
          <p:nvPr/>
        </p:nvSpPr>
        <p:spPr>
          <a:xfrm>
            <a:off x="7189075" y="6646334"/>
            <a:ext cx="2698596" cy="215444"/>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GB" sz="800" dirty="0">
                <a:effectLst/>
                <a:latin typeface="Lato" panose="020F0502020204030203" pitchFamily="34" charset="0"/>
                <a:ea typeface="Calibri" panose="020F0502020204030204" pitchFamily="34" charset="0"/>
                <a:cs typeface="Arial" panose="020B0604020202020204" pitchFamily="34" charset="0"/>
              </a:rPr>
              <a:t>©VotesforSchools The WOW Show 2021</a:t>
            </a:r>
          </a:p>
        </p:txBody>
      </p:sp>
    </p:spTree>
    <p:extLst>
      <p:ext uri="{BB962C8B-B14F-4D97-AF65-F5344CB8AC3E}">
        <p14:creationId xmlns:p14="http://schemas.microsoft.com/office/powerpoint/2010/main" val="2740321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500"/>
                                        <p:tgtEl>
                                          <p:spTgt spid="12"/>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fade">
                                      <p:cBhvr>
                                        <p:cTn id="15" dur="500"/>
                                        <p:tgtEl>
                                          <p:spTgt spid="10"/>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fade">
                                      <p:cBhvr>
                                        <p:cTn id="19" dur="500"/>
                                        <p:tgtEl>
                                          <p:spTgt spid="14"/>
                                        </p:tgtEl>
                                      </p:cBhvr>
                                    </p:animEffect>
                                  </p:childTnLst>
                                </p:cTn>
                              </p:par>
                            </p:childTnLst>
                          </p:cTn>
                        </p:par>
                        <p:par>
                          <p:cTn id="20" fill="hold">
                            <p:stCondLst>
                              <p:cond delay="2000"/>
                            </p:stCondLst>
                            <p:childTnLst>
                              <p:par>
                                <p:cTn id="21" presetID="10" presetClass="entr" presetSubtype="0" fill="hold" grpId="0" nodeType="after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fade">
                                      <p:cBhvr>
                                        <p:cTn id="23" dur="500"/>
                                        <p:tgtEl>
                                          <p:spTgt spid="11"/>
                                        </p:tgtEl>
                                      </p:cBhvr>
                                    </p:animEffect>
                                  </p:childTnLst>
                                </p:cTn>
                              </p:par>
                            </p:childTnLst>
                          </p:cTn>
                        </p:par>
                        <p:par>
                          <p:cTn id="24" fill="hold">
                            <p:stCondLst>
                              <p:cond delay="2500"/>
                            </p:stCondLst>
                            <p:childTnLst>
                              <p:par>
                                <p:cTn id="25" presetID="10" presetClass="entr" presetSubtype="0" fill="hold" grpId="0" nodeType="after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fade">
                                      <p:cBhvr>
                                        <p:cTn id="27" dur="500"/>
                                        <p:tgtEl>
                                          <p:spTgt spid="15"/>
                                        </p:tgtEl>
                                      </p:cBhvr>
                                    </p:animEffect>
                                  </p:childTnLst>
                                </p:cTn>
                              </p:par>
                            </p:childTnLst>
                          </p:cTn>
                        </p:par>
                        <p:par>
                          <p:cTn id="28" fill="hold">
                            <p:stCondLst>
                              <p:cond delay="3000"/>
                            </p:stCondLst>
                            <p:childTnLst>
                              <p:par>
                                <p:cTn id="29" presetID="10" presetClass="entr" presetSubtype="0" fill="hold" grpId="0" nodeType="after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fade">
                                      <p:cBhvr>
                                        <p:cTn id="31" dur="500"/>
                                        <p:tgtEl>
                                          <p:spTgt spid="16"/>
                                        </p:tgtEl>
                                      </p:cBhvr>
                                    </p:animEffect>
                                  </p:childTnLst>
                                </p:cTn>
                              </p:par>
                            </p:childTnLst>
                          </p:cTn>
                        </p:par>
                        <p:par>
                          <p:cTn id="32" fill="hold">
                            <p:stCondLst>
                              <p:cond delay="3500"/>
                            </p:stCondLst>
                            <p:childTnLst>
                              <p:par>
                                <p:cTn id="33" presetID="10" presetClass="entr" presetSubtype="0" fill="hold" grpId="0" nodeType="afterEffect">
                                  <p:stCondLst>
                                    <p:cond delay="0"/>
                                  </p:stCondLst>
                                  <p:childTnLst>
                                    <p:set>
                                      <p:cBhvr>
                                        <p:cTn id="34" dur="1" fill="hold">
                                          <p:stCondLst>
                                            <p:cond delay="0"/>
                                          </p:stCondLst>
                                        </p:cTn>
                                        <p:tgtEl>
                                          <p:spTgt spid="17"/>
                                        </p:tgtEl>
                                        <p:attrNameLst>
                                          <p:attrName>style.visibility</p:attrName>
                                        </p:attrNameLst>
                                      </p:cBhvr>
                                      <p:to>
                                        <p:strVal val="visible"/>
                                      </p:to>
                                    </p:set>
                                    <p:animEffect transition="in" filter="fade">
                                      <p:cBhvr>
                                        <p:cTn id="35" dur="500"/>
                                        <p:tgtEl>
                                          <p:spTgt spid="17"/>
                                        </p:tgtEl>
                                      </p:cBhvr>
                                    </p:animEffect>
                                  </p:childTnLst>
                                </p:cTn>
                              </p:par>
                            </p:childTnLst>
                          </p:cTn>
                        </p:par>
                        <p:par>
                          <p:cTn id="36" fill="hold">
                            <p:stCondLst>
                              <p:cond delay="4000"/>
                            </p:stCondLst>
                            <p:childTnLst>
                              <p:par>
                                <p:cTn id="37" presetID="10" presetClass="entr" presetSubtype="0" fill="hold" grpId="0" nodeType="afterEffect">
                                  <p:stCondLst>
                                    <p:cond delay="0"/>
                                  </p:stCondLst>
                                  <p:childTnLst>
                                    <p:set>
                                      <p:cBhvr>
                                        <p:cTn id="38" dur="1" fill="hold">
                                          <p:stCondLst>
                                            <p:cond delay="0"/>
                                          </p:stCondLst>
                                        </p:cTn>
                                        <p:tgtEl>
                                          <p:spTgt spid="23"/>
                                        </p:tgtEl>
                                        <p:attrNameLst>
                                          <p:attrName>style.visibility</p:attrName>
                                        </p:attrNameLst>
                                      </p:cBhvr>
                                      <p:to>
                                        <p:strVal val="visible"/>
                                      </p:to>
                                    </p:set>
                                    <p:animEffect transition="in" filter="fade">
                                      <p:cBhvr>
                                        <p:cTn id="39"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10" grpId="0" animBg="1"/>
      <p:bldP spid="11" grpId="0" animBg="1"/>
      <p:bldP spid="12" grpId="0" animBg="1"/>
      <p:bldP spid="13" grpId="0" animBg="1"/>
      <p:bldP spid="14" grpId="0" animBg="1"/>
      <p:bldP spid="15" grpId="0" animBg="1"/>
      <p:bldP spid="16" grpId="0" animBg="1"/>
      <p:bldP spid="17"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Rounded Corners 8">
            <a:extLst>
              <a:ext uri="{FF2B5EF4-FFF2-40B4-BE49-F238E27FC236}">
                <a16:creationId xmlns:a16="http://schemas.microsoft.com/office/drawing/2014/main" id="{F456F099-A5BE-4861-A0E8-55CDBB3FC91A}"/>
              </a:ext>
            </a:extLst>
          </p:cNvPr>
          <p:cNvSpPr/>
          <p:nvPr/>
        </p:nvSpPr>
        <p:spPr>
          <a:xfrm>
            <a:off x="228810" y="5779593"/>
            <a:ext cx="7846675" cy="595658"/>
          </a:xfrm>
          <a:prstGeom prst="roundRect">
            <a:avLst/>
          </a:prstGeom>
          <a:solidFill>
            <a:srgbClr val="36BCEE"/>
          </a:solidFill>
          <a:ln w="28575">
            <a:solidFill>
              <a:srgbClr val="033F85"/>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lang="en-GB" sz="1400" b="1" dirty="0">
                <a:solidFill>
                  <a:schemeClr val="tx1">
                    <a:lumMod val="95000"/>
                    <a:lumOff val="5000"/>
                  </a:schemeClr>
                </a:solidFill>
                <a:latin typeface="Arial" panose="020B0604020202020204" pitchFamily="34" charset="0"/>
                <a:cs typeface="Arial" panose="020B0604020202020204" pitchFamily="34" charset="0"/>
              </a:rPr>
              <a:t>Everyone counts: </a:t>
            </a:r>
            <a:r>
              <a:rPr lang="en-GB" sz="1400" dirty="0">
                <a:solidFill>
                  <a:schemeClr val="tx1">
                    <a:lumMod val="95000"/>
                    <a:lumOff val="5000"/>
                  </a:schemeClr>
                </a:solidFill>
                <a:latin typeface="Arial" panose="020B0604020202020204" pitchFamily="34" charset="0"/>
                <a:cs typeface="Arial" panose="020B0604020202020204" pitchFamily="34" charset="0"/>
              </a:rPr>
              <a:t>Pharmacists maximise their resources for the benefit of the whole community, and make sure nobody is excluded, discriminated against or left behind.</a:t>
            </a:r>
          </a:p>
        </p:txBody>
      </p:sp>
      <p:sp>
        <p:nvSpPr>
          <p:cNvPr id="10" name="Rectangle: Rounded Corners 9">
            <a:extLst>
              <a:ext uri="{FF2B5EF4-FFF2-40B4-BE49-F238E27FC236}">
                <a16:creationId xmlns:a16="http://schemas.microsoft.com/office/drawing/2014/main" id="{394A9691-52EF-4877-8002-0AD3A6EA483E}"/>
              </a:ext>
            </a:extLst>
          </p:cNvPr>
          <p:cNvSpPr/>
          <p:nvPr/>
        </p:nvSpPr>
        <p:spPr>
          <a:xfrm>
            <a:off x="228812" y="2481953"/>
            <a:ext cx="7846676" cy="596714"/>
          </a:xfrm>
          <a:prstGeom prst="roundRect">
            <a:avLst/>
          </a:prstGeom>
          <a:solidFill>
            <a:srgbClr val="DAEFF9"/>
          </a:solidFill>
          <a:ln w="28575">
            <a:solidFill>
              <a:srgbClr val="033F85"/>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lang="en-GB" sz="1400" b="1" dirty="0">
                <a:solidFill>
                  <a:schemeClr val="tx1">
                    <a:lumMod val="95000"/>
                    <a:lumOff val="5000"/>
                  </a:schemeClr>
                </a:solidFill>
                <a:latin typeface="Arial" panose="020B0604020202020204" pitchFamily="34" charset="0"/>
                <a:cs typeface="Arial" panose="020B0604020202020204" pitchFamily="34" charset="0"/>
              </a:rPr>
              <a:t>Improving lives:</a:t>
            </a:r>
            <a:r>
              <a:rPr lang="en-GB" sz="1400" dirty="0">
                <a:solidFill>
                  <a:schemeClr val="tx1">
                    <a:lumMod val="95000"/>
                    <a:lumOff val="5000"/>
                  </a:schemeClr>
                </a:solidFill>
                <a:latin typeface="Arial" panose="020B0604020202020204" pitchFamily="34" charset="0"/>
                <a:cs typeface="Arial" panose="020B0604020202020204" pitchFamily="34" charset="0"/>
              </a:rPr>
              <a:t> Pharmacists strive to improve health &amp; wellbeing, and people’s experiences of the NHS.</a:t>
            </a:r>
          </a:p>
        </p:txBody>
      </p:sp>
      <p:sp>
        <p:nvSpPr>
          <p:cNvPr id="11" name="Rectangle: Rounded Corners 10">
            <a:extLst>
              <a:ext uri="{FF2B5EF4-FFF2-40B4-BE49-F238E27FC236}">
                <a16:creationId xmlns:a16="http://schemas.microsoft.com/office/drawing/2014/main" id="{3D9FCA2C-E983-4A4F-A2BB-CFE8A278F12C}"/>
              </a:ext>
            </a:extLst>
          </p:cNvPr>
          <p:cNvSpPr/>
          <p:nvPr/>
        </p:nvSpPr>
        <p:spPr>
          <a:xfrm>
            <a:off x="228811" y="4124398"/>
            <a:ext cx="7846676" cy="609462"/>
          </a:xfrm>
          <a:prstGeom prst="roundRect">
            <a:avLst/>
          </a:prstGeom>
          <a:solidFill>
            <a:srgbClr val="A1D8F7"/>
          </a:solidFill>
          <a:ln w="28575">
            <a:solidFill>
              <a:srgbClr val="033F85"/>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lang="en-GB" sz="1400" b="1" dirty="0">
                <a:solidFill>
                  <a:schemeClr val="tx1">
                    <a:lumMod val="95000"/>
                    <a:lumOff val="5000"/>
                  </a:schemeClr>
                </a:solidFill>
                <a:latin typeface="Arial" panose="020B0604020202020204" pitchFamily="34" charset="0"/>
                <a:cs typeface="Arial" panose="020B0604020202020204" pitchFamily="34" charset="0"/>
              </a:rPr>
              <a:t>Compassion:</a:t>
            </a:r>
            <a:r>
              <a:rPr lang="en-GB" sz="1400" dirty="0">
                <a:solidFill>
                  <a:schemeClr val="tx1">
                    <a:lumMod val="95000"/>
                    <a:lumOff val="5000"/>
                  </a:schemeClr>
                </a:solidFill>
                <a:latin typeface="Arial" panose="020B0604020202020204" pitchFamily="34" charset="0"/>
                <a:cs typeface="Arial" panose="020B0604020202020204" pitchFamily="34" charset="0"/>
              </a:rPr>
              <a:t> Pharmacists ensure that compassion is central to the care they provide, and that they respond with humanity and kindness to each person’s pain, distress, anxiety or need.</a:t>
            </a:r>
          </a:p>
        </p:txBody>
      </p:sp>
      <p:sp>
        <p:nvSpPr>
          <p:cNvPr id="12" name="Rectangle: Rounded Corners 11">
            <a:extLst>
              <a:ext uri="{FF2B5EF4-FFF2-40B4-BE49-F238E27FC236}">
                <a16:creationId xmlns:a16="http://schemas.microsoft.com/office/drawing/2014/main" id="{F7FB5205-4EB5-4331-9CDF-F5A4A3A6F99D}"/>
              </a:ext>
            </a:extLst>
          </p:cNvPr>
          <p:cNvSpPr/>
          <p:nvPr/>
        </p:nvSpPr>
        <p:spPr>
          <a:xfrm>
            <a:off x="1068512" y="4865349"/>
            <a:ext cx="7846675" cy="782753"/>
          </a:xfrm>
          <a:prstGeom prst="roundRect">
            <a:avLst/>
          </a:prstGeom>
          <a:solidFill>
            <a:srgbClr val="DAEFF9"/>
          </a:solidFill>
          <a:ln w="28575">
            <a:solidFill>
              <a:srgbClr val="033F85"/>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lang="en-GB" sz="1400" b="1" dirty="0">
                <a:solidFill>
                  <a:schemeClr val="tx1">
                    <a:lumMod val="95000"/>
                    <a:lumOff val="5000"/>
                  </a:schemeClr>
                </a:solidFill>
                <a:latin typeface="Arial" panose="020B0604020202020204" pitchFamily="34" charset="0"/>
                <a:cs typeface="Arial" panose="020B0604020202020204" pitchFamily="34" charset="0"/>
              </a:rPr>
              <a:t>Commitment to quality of care: </a:t>
            </a:r>
            <a:r>
              <a:rPr lang="en-GB" sz="1400" dirty="0">
                <a:solidFill>
                  <a:schemeClr val="tx1">
                    <a:lumMod val="95000"/>
                    <a:lumOff val="5000"/>
                  </a:schemeClr>
                </a:solidFill>
                <a:latin typeface="Arial" panose="020B0604020202020204" pitchFamily="34" charset="0"/>
                <a:cs typeface="Arial" panose="020B0604020202020204" pitchFamily="34" charset="0"/>
              </a:rPr>
              <a:t>Pharmacists earn the trust placed in them by insisting on quality and striving to get the basics of quality of care, such as safety, effectiveness and patient experience, right every time.</a:t>
            </a:r>
          </a:p>
        </p:txBody>
      </p:sp>
      <p:sp>
        <p:nvSpPr>
          <p:cNvPr id="13" name="Rectangle: Rounded Corners 12">
            <a:extLst>
              <a:ext uri="{FF2B5EF4-FFF2-40B4-BE49-F238E27FC236}">
                <a16:creationId xmlns:a16="http://schemas.microsoft.com/office/drawing/2014/main" id="{8A090D34-79C1-4D51-8B36-7372051A9B57}"/>
              </a:ext>
            </a:extLst>
          </p:cNvPr>
          <p:cNvSpPr/>
          <p:nvPr/>
        </p:nvSpPr>
        <p:spPr>
          <a:xfrm>
            <a:off x="1068512" y="3210156"/>
            <a:ext cx="7846675" cy="782753"/>
          </a:xfrm>
          <a:prstGeom prst="roundRect">
            <a:avLst/>
          </a:prstGeom>
          <a:solidFill>
            <a:srgbClr val="36BCEE"/>
          </a:solidFill>
          <a:ln w="28575">
            <a:solidFill>
              <a:srgbClr val="033F85"/>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lang="en-GB" sz="1400" b="1" dirty="0">
                <a:solidFill>
                  <a:schemeClr val="tx1">
                    <a:lumMod val="95000"/>
                    <a:lumOff val="5000"/>
                  </a:schemeClr>
                </a:solidFill>
                <a:latin typeface="Arial" panose="020B0604020202020204" pitchFamily="34" charset="0"/>
                <a:cs typeface="Arial" panose="020B0604020202020204" pitchFamily="34" charset="0"/>
              </a:rPr>
              <a:t>Respect and dignity: </a:t>
            </a:r>
            <a:r>
              <a:rPr lang="en-GB" sz="1400" dirty="0">
                <a:solidFill>
                  <a:schemeClr val="tx1">
                    <a:lumMod val="95000"/>
                    <a:lumOff val="5000"/>
                  </a:schemeClr>
                </a:solidFill>
                <a:latin typeface="Arial" panose="020B0604020202020204" pitchFamily="34" charset="0"/>
                <a:cs typeface="Arial" panose="020B0604020202020204" pitchFamily="34" charset="0"/>
              </a:rPr>
              <a:t>every person – whether a patient, their families/carers, or staff – is valued as an individual, and Pharmacists respect their aspirations and commitments in life, and seek to understand their priorities, needs, abilities and limits.</a:t>
            </a:r>
          </a:p>
        </p:txBody>
      </p:sp>
      <p:sp>
        <p:nvSpPr>
          <p:cNvPr id="14" name="Rectangle: Rounded Corners 13">
            <a:extLst>
              <a:ext uri="{FF2B5EF4-FFF2-40B4-BE49-F238E27FC236}">
                <a16:creationId xmlns:a16="http://schemas.microsoft.com/office/drawing/2014/main" id="{55E4FC93-90C7-4137-8E58-3E23CA2574BF}"/>
              </a:ext>
            </a:extLst>
          </p:cNvPr>
          <p:cNvSpPr/>
          <p:nvPr/>
        </p:nvSpPr>
        <p:spPr>
          <a:xfrm>
            <a:off x="1068512" y="1754806"/>
            <a:ext cx="7846675" cy="595658"/>
          </a:xfrm>
          <a:prstGeom prst="roundRect">
            <a:avLst/>
          </a:prstGeom>
          <a:solidFill>
            <a:srgbClr val="A1D8F7"/>
          </a:solidFill>
          <a:ln w="28575">
            <a:solidFill>
              <a:srgbClr val="033F85"/>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lang="en-GB" sz="1400" b="1" dirty="0">
                <a:solidFill>
                  <a:schemeClr val="tx1">
                    <a:lumMod val="95000"/>
                    <a:lumOff val="5000"/>
                  </a:schemeClr>
                </a:solidFill>
                <a:latin typeface="Arial" panose="020B0604020202020204" pitchFamily="34" charset="0"/>
                <a:cs typeface="Arial" panose="020B0604020202020204" pitchFamily="34" charset="0"/>
              </a:rPr>
              <a:t>Working together for patients: </a:t>
            </a:r>
            <a:r>
              <a:rPr lang="en-GB" sz="1400" dirty="0">
                <a:solidFill>
                  <a:schemeClr val="tx1">
                    <a:lumMod val="95000"/>
                    <a:lumOff val="5000"/>
                  </a:schemeClr>
                </a:solidFill>
                <a:latin typeface="Arial" panose="020B0604020202020204" pitchFamily="34" charset="0"/>
                <a:cs typeface="Arial" panose="020B0604020202020204" pitchFamily="34" charset="0"/>
              </a:rPr>
              <a:t>patients come first in everything Pharmacists do.</a:t>
            </a:r>
          </a:p>
        </p:txBody>
      </p:sp>
      <p:pic>
        <p:nvPicPr>
          <p:cNvPr id="15" name="Picture 14" descr="Text&#10;&#10;Description automatically generated">
            <a:extLst>
              <a:ext uri="{FF2B5EF4-FFF2-40B4-BE49-F238E27FC236}">
                <a16:creationId xmlns:a16="http://schemas.microsoft.com/office/drawing/2014/main" id="{E0BEA754-4E70-4E4C-AFD0-33DE53B0AC83}"/>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792472" y="6158653"/>
            <a:ext cx="7559055" cy="975362"/>
          </a:xfrm>
          <a:prstGeom prst="rect">
            <a:avLst/>
          </a:prstGeom>
        </p:spPr>
      </p:pic>
      <p:pic>
        <p:nvPicPr>
          <p:cNvPr id="16" name="Picture 15" descr="A picture containing logo&#10;&#10;Description automatically generated">
            <a:extLst>
              <a:ext uri="{FF2B5EF4-FFF2-40B4-BE49-F238E27FC236}">
                <a16:creationId xmlns:a16="http://schemas.microsoft.com/office/drawing/2014/main" id="{9C9FBA5C-C0A4-40A0-AB0D-515361D2C639}"/>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6668814" y="171985"/>
            <a:ext cx="2106894" cy="484586"/>
          </a:xfrm>
          <a:prstGeom prst="rect">
            <a:avLst/>
          </a:prstGeom>
        </p:spPr>
      </p:pic>
      <p:sp>
        <p:nvSpPr>
          <p:cNvPr id="17" name="Rectangle: Rounded Corners 33" descr="An activity box for the teacher to read out the class task and time frame. ">
            <a:extLst>
              <a:ext uri="{FF2B5EF4-FFF2-40B4-BE49-F238E27FC236}">
                <a16:creationId xmlns:a16="http://schemas.microsoft.com/office/drawing/2014/main" id="{ABA4C448-A4D1-4F58-9FA6-ED4940E13576}"/>
              </a:ext>
            </a:extLst>
          </p:cNvPr>
          <p:cNvSpPr/>
          <p:nvPr/>
        </p:nvSpPr>
        <p:spPr>
          <a:xfrm>
            <a:off x="228811" y="830910"/>
            <a:ext cx="8686376" cy="792407"/>
          </a:xfrm>
          <a:prstGeom prst="roundRect">
            <a:avLst/>
          </a:prstGeom>
          <a:solidFill>
            <a:srgbClr val="00A8D7"/>
          </a:solidFill>
          <a:ln w="28575">
            <a:solidFill>
              <a:srgbClr val="98DDF6"/>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fontAlgn="base"/>
            <a:r>
              <a:rPr lang="en-GB" sz="1400" b="1" dirty="0">
                <a:solidFill>
                  <a:schemeClr val="bg1"/>
                </a:solidFill>
                <a:latin typeface="Arial" panose="020B0604020202020204" pitchFamily="34" charset="0"/>
                <a:cs typeface="Arial" panose="020B0604020202020204" pitchFamily="34" charset="0"/>
              </a:rPr>
              <a:t>Small group activity (3-5 mins)</a:t>
            </a:r>
          </a:p>
          <a:p>
            <a:pPr algn="ctr" fontAlgn="base"/>
            <a:r>
              <a:rPr lang="en-GB" sz="1400" dirty="0">
                <a:solidFill>
                  <a:schemeClr val="bg1"/>
                </a:solidFill>
                <a:latin typeface="Arial" panose="020B0604020202020204" pitchFamily="34" charset="0"/>
                <a:cs typeface="Arial" panose="020B0604020202020204" pitchFamily="34" charset="0"/>
              </a:rPr>
              <a:t>Have a read of the following core values that Pharmacists are trained to deliver. Did any of these ideas come up in your previous discussion? </a:t>
            </a:r>
            <a:endParaRPr lang="en-GB" sz="1400" dirty="0">
              <a:solidFill>
                <a:srgbClr val="FF0000"/>
              </a:solidFill>
              <a:latin typeface="Arial" panose="020B0604020202020204" pitchFamily="34" charset="0"/>
              <a:cs typeface="Arial" panose="020B0604020202020204" pitchFamily="34" charset="0"/>
            </a:endParaRPr>
          </a:p>
        </p:txBody>
      </p:sp>
      <p:sp>
        <p:nvSpPr>
          <p:cNvPr id="24" name="Shape 114">
            <a:extLst>
              <a:ext uri="{FF2B5EF4-FFF2-40B4-BE49-F238E27FC236}">
                <a16:creationId xmlns:a16="http://schemas.microsoft.com/office/drawing/2014/main" id="{46E91D18-9960-4734-8A22-31299C8C2B3D}"/>
              </a:ext>
            </a:extLst>
          </p:cNvPr>
          <p:cNvSpPr/>
          <p:nvPr/>
        </p:nvSpPr>
        <p:spPr>
          <a:xfrm>
            <a:off x="792472" y="183511"/>
            <a:ext cx="5312885" cy="538608"/>
          </a:xfrm>
          <a:prstGeom prst="rect">
            <a:avLst/>
          </a:prstGeom>
          <a:noFill/>
          <a:ln>
            <a:noFill/>
          </a:ln>
        </p:spPr>
        <p:txBody>
          <a:bodyPr lIns="91425" tIns="45700" rIns="91425" bIns="45700" anchor="ctr" anchorCtr="0">
            <a:noAutofit/>
          </a:bodyPr>
          <a:lstStyle/>
          <a:p>
            <a:pPr>
              <a:buSzPct val="25000"/>
            </a:pPr>
            <a:r>
              <a:rPr lang="en-GB" sz="2400" b="1" dirty="0">
                <a:solidFill>
                  <a:srgbClr val="C10069"/>
                </a:solidFill>
                <a:latin typeface="Arial" panose="020B0604020202020204" pitchFamily="34" charset="0"/>
                <a:ea typeface="Helvetica Neue" panose="02000503000000020004" pitchFamily="2" charset="0"/>
                <a:cs typeface="Arial" panose="020B0604020202020204" pitchFamily="34" charset="0"/>
                <a:sym typeface="Lato"/>
              </a:rPr>
              <a:t>Pharmacy &amp; me</a:t>
            </a:r>
          </a:p>
        </p:txBody>
      </p:sp>
      <p:sp>
        <p:nvSpPr>
          <p:cNvPr id="25" name="Pentagon 20">
            <a:extLst>
              <a:ext uri="{FF2B5EF4-FFF2-40B4-BE49-F238E27FC236}">
                <a16:creationId xmlns:a16="http://schemas.microsoft.com/office/drawing/2014/main" id="{555DCE50-C5CC-44BB-88B1-618C355F5ECD}"/>
              </a:ext>
            </a:extLst>
          </p:cNvPr>
          <p:cNvSpPr/>
          <p:nvPr/>
        </p:nvSpPr>
        <p:spPr>
          <a:xfrm>
            <a:off x="0" y="183511"/>
            <a:ext cx="798666" cy="538608"/>
          </a:xfrm>
          <a:prstGeom prst="homePlate">
            <a:avLst/>
          </a:prstGeom>
          <a:solidFill>
            <a:srgbClr val="C1007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b="1" dirty="0">
                <a:solidFill>
                  <a:schemeClr val="bg1"/>
                </a:solidFill>
                <a:latin typeface="Arial" panose="020B0604020202020204" pitchFamily="34" charset="0"/>
                <a:ea typeface="Helvetica Neue" panose="02000503000000020004" pitchFamily="2" charset="0"/>
                <a:cs typeface="Arial" panose="020B0604020202020204" pitchFamily="34" charset="0"/>
              </a:rPr>
              <a:t>8</a:t>
            </a:r>
          </a:p>
        </p:txBody>
      </p:sp>
      <p:pic>
        <p:nvPicPr>
          <p:cNvPr id="3074" name="Picture 2" descr="Out Patient Department icon">
            <a:extLst>
              <a:ext uri="{FF2B5EF4-FFF2-40B4-BE49-F238E27FC236}">
                <a16:creationId xmlns:a16="http://schemas.microsoft.com/office/drawing/2014/main" id="{83363807-F6F6-403D-B375-D5627E005178}"/>
              </a:ext>
            </a:extLst>
          </p:cNvPr>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228810" y="1699508"/>
            <a:ext cx="693505" cy="693505"/>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Pulse icon">
            <a:extLst>
              <a:ext uri="{FF2B5EF4-FFF2-40B4-BE49-F238E27FC236}">
                <a16:creationId xmlns:a16="http://schemas.microsoft.com/office/drawing/2014/main" id="{579F5510-8B88-4EF9-AFDC-BD3238D349C7}"/>
              </a:ext>
            </a:extLst>
          </p:cNvPr>
          <p:cNvPicPr>
            <a:picLocks noChangeAspect="1" noChangeArrowheads="1"/>
          </p:cNvPicPr>
          <p:nvPr/>
        </p:nvPicPr>
        <p:blipFill>
          <a:blip r:embed="rId6">
            <a:extLst>
              <a:ext uri="{28A0092B-C50C-407E-A947-70E740481C1C}">
                <a14:useLocalDpi xmlns:a14="http://schemas.microsoft.com/office/drawing/2010/main"/>
              </a:ext>
            </a:extLst>
          </a:blip>
          <a:srcRect/>
          <a:stretch>
            <a:fillRect/>
          </a:stretch>
        </p:blipFill>
        <p:spPr bwMode="auto">
          <a:xfrm>
            <a:off x="228809" y="3257444"/>
            <a:ext cx="693505" cy="693505"/>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descr="Treatment icon">
            <a:extLst>
              <a:ext uri="{FF2B5EF4-FFF2-40B4-BE49-F238E27FC236}">
                <a16:creationId xmlns:a16="http://schemas.microsoft.com/office/drawing/2014/main" id="{86EDEBF1-59A0-4B23-BA75-D684652BD3BE}"/>
              </a:ext>
            </a:extLst>
          </p:cNvPr>
          <p:cNvPicPr>
            <a:picLocks noChangeAspect="1" noChangeArrowheads="1"/>
          </p:cNvPicPr>
          <p:nvPr/>
        </p:nvPicPr>
        <p:blipFill>
          <a:blip r:embed="rId7">
            <a:extLst>
              <a:ext uri="{28A0092B-C50C-407E-A947-70E740481C1C}">
                <a14:useLocalDpi xmlns:a14="http://schemas.microsoft.com/office/drawing/2010/main"/>
              </a:ext>
            </a:extLst>
          </a:blip>
          <a:srcRect/>
          <a:stretch>
            <a:fillRect/>
          </a:stretch>
        </p:blipFill>
        <p:spPr bwMode="auto">
          <a:xfrm>
            <a:off x="228808" y="4914420"/>
            <a:ext cx="693505" cy="693505"/>
          </a:xfrm>
          <a:prstGeom prst="rect">
            <a:avLst/>
          </a:prstGeom>
          <a:noFill/>
          <a:extLst>
            <a:ext uri="{909E8E84-426E-40DD-AFC4-6F175D3DCCD1}">
              <a14:hiddenFill xmlns:a14="http://schemas.microsoft.com/office/drawing/2010/main">
                <a:solidFill>
                  <a:srgbClr val="FFFFFF"/>
                </a:solidFill>
              </a14:hiddenFill>
            </a:ext>
          </a:extLst>
        </p:spPr>
      </p:pic>
      <p:pic>
        <p:nvPicPr>
          <p:cNvPr id="3080" name="Picture 8" descr="Welfare icon">
            <a:extLst>
              <a:ext uri="{FF2B5EF4-FFF2-40B4-BE49-F238E27FC236}">
                <a16:creationId xmlns:a16="http://schemas.microsoft.com/office/drawing/2014/main" id="{3D7798D4-089D-4D53-999E-40AAA509AACD}"/>
              </a:ext>
            </a:extLst>
          </p:cNvPr>
          <p:cNvPicPr>
            <a:picLocks noChangeAspect="1" noChangeArrowheads="1"/>
          </p:cNvPicPr>
          <p:nvPr/>
        </p:nvPicPr>
        <p:blipFill>
          <a:blip r:embed="rId8">
            <a:extLst>
              <a:ext uri="{28A0092B-C50C-407E-A947-70E740481C1C}">
                <a14:useLocalDpi xmlns:a14="http://schemas.microsoft.com/office/drawing/2010/main"/>
              </a:ext>
            </a:extLst>
          </a:blip>
          <a:srcRect/>
          <a:stretch>
            <a:fillRect/>
          </a:stretch>
        </p:blipFill>
        <p:spPr bwMode="auto">
          <a:xfrm>
            <a:off x="8174669" y="4082376"/>
            <a:ext cx="693505" cy="693505"/>
          </a:xfrm>
          <a:prstGeom prst="rect">
            <a:avLst/>
          </a:prstGeom>
          <a:noFill/>
          <a:extLst>
            <a:ext uri="{909E8E84-426E-40DD-AFC4-6F175D3DCCD1}">
              <a14:hiddenFill xmlns:a14="http://schemas.microsoft.com/office/drawing/2010/main">
                <a:solidFill>
                  <a:srgbClr val="FFFFFF"/>
                </a:solidFill>
              </a14:hiddenFill>
            </a:ext>
          </a:extLst>
        </p:spPr>
      </p:pic>
      <p:pic>
        <p:nvPicPr>
          <p:cNvPr id="3082" name="Picture 10" descr="Mental Health icon">
            <a:extLst>
              <a:ext uri="{FF2B5EF4-FFF2-40B4-BE49-F238E27FC236}">
                <a16:creationId xmlns:a16="http://schemas.microsoft.com/office/drawing/2014/main" id="{73E210E8-372F-4C16-96C7-06D0FBA09ED1}"/>
              </a:ext>
            </a:extLst>
          </p:cNvPr>
          <p:cNvPicPr>
            <a:picLocks noChangeAspect="1" noChangeArrowheads="1"/>
          </p:cNvPicPr>
          <p:nvPr/>
        </p:nvPicPr>
        <p:blipFill>
          <a:blip r:embed="rId9">
            <a:extLst>
              <a:ext uri="{28A0092B-C50C-407E-A947-70E740481C1C}">
                <a14:useLocalDpi xmlns:a14="http://schemas.microsoft.com/office/drawing/2010/main"/>
              </a:ext>
            </a:extLst>
          </a:blip>
          <a:srcRect/>
          <a:stretch>
            <a:fillRect/>
          </a:stretch>
        </p:blipFill>
        <p:spPr bwMode="auto">
          <a:xfrm>
            <a:off x="8174669" y="2434233"/>
            <a:ext cx="693505" cy="693505"/>
          </a:xfrm>
          <a:prstGeom prst="rect">
            <a:avLst/>
          </a:prstGeom>
          <a:noFill/>
          <a:extLst>
            <a:ext uri="{909E8E84-426E-40DD-AFC4-6F175D3DCCD1}">
              <a14:hiddenFill xmlns:a14="http://schemas.microsoft.com/office/drawing/2010/main">
                <a:solidFill>
                  <a:srgbClr val="FFFFFF"/>
                </a:solidFill>
              </a14:hiddenFill>
            </a:ext>
          </a:extLst>
        </p:spPr>
      </p:pic>
      <p:pic>
        <p:nvPicPr>
          <p:cNvPr id="3084" name="Picture 12" descr="User Groups icon">
            <a:extLst>
              <a:ext uri="{FF2B5EF4-FFF2-40B4-BE49-F238E27FC236}">
                <a16:creationId xmlns:a16="http://schemas.microsoft.com/office/drawing/2014/main" id="{EA333BC2-3AB0-450D-88A6-FDC03580C227}"/>
              </a:ext>
            </a:extLst>
          </p:cNvPr>
          <p:cNvPicPr>
            <a:picLocks noChangeAspect="1" noChangeArrowheads="1"/>
          </p:cNvPicPr>
          <p:nvPr/>
        </p:nvPicPr>
        <p:blipFill>
          <a:blip r:embed="rId10">
            <a:extLst>
              <a:ext uri="{28A0092B-C50C-407E-A947-70E740481C1C}">
                <a14:useLocalDpi xmlns:a14="http://schemas.microsoft.com/office/drawing/2010/main"/>
              </a:ext>
            </a:extLst>
          </a:blip>
          <a:srcRect/>
          <a:stretch>
            <a:fillRect/>
          </a:stretch>
        </p:blipFill>
        <p:spPr bwMode="auto">
          <a:xfrm>
            <a:off x="8174668" y="5730669"/>
            <a:ext cx="693505" cy="693505"/>
          </a:xfrm>
          <a:prstGeom prst="rect">
            <a:avLst/>
          </a:prstGeom>
          <a:noFill/>
          <a:extLst>
            <a:ext uri="{909E8E84-426E-40DD-AFC4-6F175D3DCCD1}">
              <a14:hiddenFill xmlns:a14="http://schemas.microsoft.com/office/drawing/2010/main">
                <a:solidFill>
                  <a:srgbClr val="FFFFFF"/>
                </a:solidFill>
              </a14:hiddenFill>
            </a:ext>
          </a:extLst>
        </p:spPr>
      </p:pic>
      <p:sp>
        <p:nvSpPr>
          <p:cNvPr id="19" name="TextBox 13">
            <a:extLst>
              <a:ext uri="{FF2B5EF4-FFF2-40B4-BE49-F238E27FC236}">
                <a16:creationId xmlns:a16="http://schemas.microsoft.com/office/drawing/2014/main" id="{F7FB49B0-E8D5-49C7-B37B-B0F8C6CAF921}"/>
              </a:ext>
            </a:extLst>
          </p:cNvPr>
          <p:cNvSpPr txBox="1"/>
          <p:nvPr/>
        </p:nvSpPr>
        <p:spPr>
          <a:xfrm>
            <a:off x="7189075" y="6646334"/>
            <a:ext cx="2698596" cy="215444"/>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GB" sz="800" dirty="0">
                <a:effectLst/>
                <a:latin typeface="Lato" panose="020F0502020204030203" pitchFamily="34" charset="0"/>
                <a:ea typeface="Calibri" panose="020F0502020204030204" pitchFamily="34" charset="0"/>
                <a:cs typeface="Arial" panose="020B0604020202020204" pitchFamily="34" charset="0"/>
              </a:rPr>
              <a:t>©VotesforSchools The WOW Show 2021</a:t>
            </a:r>
          </a:p>
        </p:txBody>
      </p:sp>
    </p:spTree>
    <p:extLst>
      <p:ext uri="{BB962C8B-B14F-4D97-AF65-F5344CB8AC3E}">
        <p14:creationId xmlns:p14="http://schemas.microsoft.com/office/powerpoint/2010/main" val="11875186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074"/>
                                        </p:tgtEl>
                                        <p:attrNameLst>
                                          <p:attrName>style.visibility</p:attrName>
                                        </p:attrNameLst>
                                      </p:cBhvr>
                                      <p:to>
                                        <p:strVal val="visible"/>
                                      </p:to>
                                    </p:set>
                                    <p:animEffect transition="in" filter="fade">
                                      <p:cBhvr>
                                        <p:cTn id="7" dur="500"/>
                                        <p:tgtEl>
                                          <p:spTgt spid="307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fade">
                                      <p:cBhvr>
                                        <p:cTn id="10" dur="500"/>
                                        <p:tgtEl>
                                          <p:spTgt spid="14"/>
                                        </p:tgtEl>
                                      </p:cBhvr>
                                    </p:animEffect>
                                  </p:childTnLst>
                                </p:cTn>
                              </p:par>
                            </p:childTnLst>
                          </p:cTn>
                        </p:par>
                        <p:par>
                          <p:cTn id="11" fill="hold">
                            <p:stCondLst>
                              <p:cond delay="500"/>
                            </p:stCondLst>
                            <p:childTnLst>
                              <p:par>
                                <p:cTn id="12" presetID="10" presetClass="entr" presetSubtype="0" fill="hold" nodeType="afterEffect">
                                  <p:stCondLst>
                                    <p:cond delay="0"/>
                                  </p:stCondLst>
                                  <p:childTnLst>
                                    <p:set>
                                      <p:cBhvr>
                                        <p:cTn id="13" dur="1" fill="hold">
                                          <p:stCondLst>
                                            <p:cond delay="0"/>
                                          </p:stCondLst>
                                        </p:cTn>
                                        <p:tgtEl>
                                          <p:spTgt spid="3082"/>
                                        </p:tgtEl>
                                        <p:attrNameLst>
                                          <p:attrName>style.visibility</p:attrName>
                                        </p:attrNameLst>
                                      </p:cBhvr>
                                      <p:to>
                                        <p:strVal val="visible"/>
                                      </p:to>
                                    </p:set>
                                    <p:animEffect transition="in" filter="fade">
                                      <p:cBhvr>
                                        <p:cTn id="14" dur="500"/>
                                        <p:tgtEl>
                                          <p:spTgt spid="3082"/>
                                        </p:tgtEl>
                                      </p:cBhvr>
                                    </p:animEffect>
                                  </p:childTnLst>
                                </p:cTn>
                              </p:par>
                              <p:par>
                                <p:cTn id="15" presetID="10" presetClass="entr" presetSubtype="0" fill="hold" grpId="0" nodeType="with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500"/>
                                        <p:tgtEl>
                                          <p:spTgt spid="10"/>
                                        </p:tgtEl>
                                      </p:cBhvr>
                                    </p:animEffect>
                                  </p:childTnLst>
                                </p:cTn>
                              </p:par>
                            </p:childTnLst>
                          </p:cTn>
                        </p:par>
                        <p:par>
                          <p:cTn id="18" fill="hold">
                            <p:stCondLst>
                              <p:cond delay="1000"/>
                            </p:stCondLst>
                            <p:childTnLst>
                              <p:par>
                                <p:cTn id="19" presetID="10" presetClass="entr" presetSubtype="0" fill="hold" grpId="0" nodeType="after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fade">
                                      <p:cBhvr>
                                        <p:cTn id="21" dur="500"/>
                                        <p:tgtEl>
                                          <p:spTgt spid="13"/>
                                        </p:tgtEl>
                                      </p:cBhvr>
                                    </p:animEffect>
                                  </p:childTnLst>
                                </p:cTn>
                              </p:par>
                              <p:par>
                                <p:cTn id="22" presetID="10" presetClass="entr" presetSubtype="0" fill="hold" nodeType="withEffect">
                                  <p:stCondLst>
                                    <p:cond delay="0"/>
                                  </p:stCondLst>
                                  <p:childTnLst>
                                    <p:set>
                                      <p:cBhvr>
                                        <p:cTn id="23" dur="1" fill="hold">
                                          <p:stCondLst>
                                            <p:cond delay="0"/>
                                          </p:stCondLst>
                                        </p:cTn>
                                        <p:tgtEl>
                                          <p:spTgt spid="3076"/>
                                        </p:tgtEl>
                                        <p:attrNameLst>
                                          <p:attrName>style.visibility</p:attrName>
                                        </p:attrNameLst>
                                      </p:cBhvr>
                                      <p:to>
                                        <p:strVal val="visible"/>
                                      </p:to>
                                    </p:set>
                                    <p:animEffect transition="in" filter="fade">
                                      <p:cBhvr>
                                        <p:cTn id="24" dur="500"/>
                                        <p:tgtEl>
                                          <p:spTgt spid="3076"/>
                                        </p:tgtEl>
                                      </p:cBhvr>
                                    </p:animEffect>
                                  </p:childTnLst>
                                </p:cTn>
                              </p:par>
                            </p:childTnLst>
                          </p:cTn>
                        </p:par>
                        <p:par>
                          <p:cTn id="25" fill="hold">
                            <p:stCondLst>
                              <p:cond delay="1500"/>
                            </p:stCondLst>
                            <p:childTnLst>
                              <p:par>
                                <p:cTn id="26" presetID="10" presetClass="entr" presetSubtype="0" fill="hold" grpId="0" nodeType="afterEffect">
                                  <p:stCondLst>
                                    <p:cond delay="0"/>
                                  </p:stCondLst>
                                  <p:childTnLst>
                                    <p:set>
                                      <p:cBhvr>
                                        <p:cTn id="27" dur="1" fill="hold">
                                          <p:stCondLst>
                                            <p:cond delay="0"/>
                                          </p:stCondLst>
                                        </p:cTn>
                                        <p:tgtEl>
                                          <p:spTgt spid="11"/>
                                        </p:tgtEl>
                                        <p:attrNameLst>
                                          <p:attrName>style.visibility</p:attrName>
                                        </p:attrNameLst>
                                      </p:cBhvr>
                                      <p:to>
                                        <p:strVal val="visible"/>
                                      </p:to>
                                    </p:set>
                                    <p:animEffect transition="in" filter="fade">
                                      <p:cBhvr>
                                        <p:cTn id="28" dur="500"/>
                                        <p:tgtEl>
                                          <p:spTgt spid="11"/>
                                        </p:tgtEl>
                                      </p:cBhvr>
                                    </p:animEffect>
                                  </p:childTnLst>
                                </p:cTn>
                              </p:par>
                              <p:par>
                                <p:cTn id="29" presetID="10" presetClass="entr" presetSubtype="0" fill="hold" nodeType="withEffect">
                                  <p:stCondLst>
                                    <p:cond delay="0"/>
                                  </p:stCondLst>
                                  <p:childTnLst>
                                    <p:set>
                                      <p:cBhvr>
                                        <p:cTn id="30" dur="1" fill="hold">
                                          <p:stCondLst>
                                            <p:cond delay="0"/>
                                          </p:stCondLst>
                                        </p:cTn>
                                        <p:tgtEl>
                                          <p:spTgt spid="3080"/>
                                        </p:tgtEl>
                                        <p:attrNameLst>
                                          <p:attrName>style.visibility</p:attrName>
                                        </p:attrNameLst>
                                      </p:cBhvr>
                                      <p:to>
                                        <p:strVal val="visible"/>
                                      </p:to>
                                    </p:set>
                                    <p:animEffect transition="in" filter="fade">
                                      <p:cBhvr>
                                        <p:cTn id="31" dur="500"/>
                                        <p:tgtEl>
                                          <p:spTgt spid="3080"/>
                                        </p:tgtEl>
                                      </p:cBhvr>
                                    </p:animEffect>
                                  </p:childTnLst>
                                </p:cTn>
                              </p:par>
                            </p:childTnLst>
                          </p:cTn>
                        </p:par>
                        <p:par>
                          <p:cTn id="32" fill="hold">
                            <p:stCondLst>
                              <p:cond delay="2000"/>
                            </p:stCondLst>
                            <p:childTnLst>
                              <p:par>
                                <p:cTn id="33" presetID="10" presetClass="entr" presetSubtype="0" fill="hold" grpId="0" nodeType="after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fade">
                                      <p:cBhvr>
                                        <p:cTn id="35" dur="500"/>
                                        <p:tgtEl>
                                          <p:spTgt spid="12"/>
                                        </p:tgtEl>
                                      </p:cBhvr>
                                    </p:animEffect>
                                  </p:childTnLst>
                                </p:cTn>
                              </p:par>
                              <p:par>
                                <p:cTn id="36" presetID="10" presetClass="entr" presetSubtype="0" fill="hold" nodeType="withEffect">
                                  <p:stCondLst>
                                    <p:cond delay="0"/>
                                  </p:stCondLst>
                                  <p:childTnLst>
                                    <p:set>
                                      <p:cBhvr>
                                        <p:cTn id="37" dur="1" fill="hold">
                                          <p:stCondLst>
                                            <p:cond delay="0"/>
                                          </p:stCondLst>
                                        </p:cTn>
                                        <p:tgtEl>
                                          <p:spTgt spid="3078"/>
                                        </p:tgtEl>
                                        <p:attrNameLst>
                                          <p:attrName>style.visibility</p:attrName>
                                        </p:attrNameLst>
                                      </p:cBhvr>
                                      <p:to>
                                        <p:strVal val="visible"/>
                                      </p:to>
                                    </p:set>
                                    <p:animEffect transition="in" filter="fade">
                                      <p:cBhvr>
                                        <p:cTn id="38" dur="500"/>
                                        <p:tgtEl>
                                          <p:spTgt spid="3078"/>
                                        </p:tgtEl>
                                      </p:cBhvr>
                                    </p:animEffect>
                                  </p:childTnLst>
                                </p:cTn>
                              </p:par>
                            </p:childTnLst>
                          </p:cTn>
                        </p:par>
                        <p:par>
                          <p:cTn id="39" fill="hold">
                            <p:stCondLst>
                              <p:cond delay="2500"/>
                            </p:stCondLst>
                            <p:childTnLst>
                              <p:par>
                                <p:cTn id="40" presetID="10" presetClass="entr" presetSubtype="0" fill="hold" grpId="0" nodeType="afterEffect">
                                  <p:stCondLst>
                                    <p:cond delay="0"/>
                                  </p:stCondLst>
                                  <p:childTnLst>
                                    <p:set>
                                      <p:cBhvr>
                                        <p:cTn id="41" dur="1" fill="hold">
                                          <p:stCondLst>
                                            <p:cond delay="0"/>
                                          </p:stCondLst>
                                        </p:cTn>
                                        <p:tgtEl>
                                          <p:spTgt spid="9"/>
                                        </p:tgtEl>
                                        <p:attrNameLst>
                                          <p:attrName>style.visibility</p:attrName>
                                        </p:attrNameLst>
                                      </p:cBhvr>
                                      <p:to>
                                        <p:strVal val="visible"/>
                                      </p:to>
                                    </p:set>
                                    <p:animEffect transition="in" filter="fade">
                                      <p:cBhvr>
                                        <p:cTn id="42" dur="500"/>
                                        <p:tgtEl>
                                          <p:spTgt spid="9"/>
                                        </p:tgtEl>
                                      </p:cBhvr>
                                    </p:animEffect>
                                  </p:childTnLst>
                                </p:cTn>
                              </p:par>
                              <p:par>
                                <p:cTn id="43" presetID="10" presetClass="entr" presetSubtype="0" fill="hold" nodeType="withEffect">
                                  <p:stCondLst>
                                    <p:cond delay="0"/>
                                  </p:stCondLst>
                                  <p:childTnLst>
                                    <p:set>
                                      <p:cBhvr>
                                        <p:cTn id="44" dur="1" fill="hold">
                                          <p:stCondLst>
                                            <p:cond delay="0"/>
                                          </p:stCondLst>
                                        </p:cTn>
                                        <p:tgtEl>
                                          <p:spTgt spid="3084"/>
                                        </p:tgtEl>
                                        <p:attrNameLst>
                                          <p:attrName>style.visibility</p:attrName>
                                        </p:attrNameLst>
                                      </p:cBhvr>
                                      <p:to>
                                        <p:strVal val="visible"/>
                                      </p:to>
                                    </p:set>
                                    <p:animEffect transition="in" filter="fade">
                                      <p:cBhvr>
                                        <p:cTn id="45" dur="500"/>
                                        <p:tgtEl>
                                          <p:spTgt spid="30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2" grpId="0" animBg="1"/>
      <p:bldP spid="13" grpId="0" animBg="1"/>
      <p:bldP spid="14"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Text&#10;&#10;Description automatically generated">
            <a:extLst>
              <a:ext uri="{FF2B5EF4-FFF2-40B4-BE49-F238E27FC236}">
                <a16:creationId xmlns:a16="http://schemas.microsoft.com/office/drawing/2014/main" id="{8D66901B-27DA-4EA4-810F-77A195754EC8}"/>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792472" y="6158653"/>
            <a:ext cx="7559055" cy="975362"/>
          </a:xfrm>
          <a:prstGeom prst="rect">
            <a:avLst/>
          </a:prstGeom>
        </p:spPr>
      </p:pic>
      <p:pic>
        <p:nvPicPr>
          <p:cNvPr id="8" name="Picture 7" descr="A picture containing logo&#10;&#10;Description automatically generated">
            <a:extLst>
              <a:ext uri="{FF2B5EF4-FFF2-40B4-BE49-F238E27FC236}">
                <a16:creationId xmlns:a16="http://schemas.microsoft.com/office/drawing/2014/main" id="{491000A0-1229-4158-965A-D610B92C3067}"/>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6668814" y="171985"/>
            <a:ext cx="2106894" cy="484586"/>
          </a:xfrm>
          <a:prstGeom prst="rect">
            <a:avLst/>
          </a:prstGeom>
        </p:spPr>
      </p:pic>
      <p:pic>
        <p:nvPicPr>
          <p:cNvPr id="9" name="Picture 8">
            <a:hlinkClick r:id="rId5"/>
            <a:extLst>
              <a:ext uri="{FF2B5EF4-FFF2-40B4-BE49-F238E27FC236}">
                <a16:creationId xmlns:a16="http://schemas.microsoft.com/office/drawing/2014/main" id="{46CE6FFC-CB07-4AFA-81E3-76661ABBCDC1}"/>
              </a:ext>
            </a:extLst>
          </p:cNvPr>
          <p:cNvPicPr>
            <a:picLocks noChangeAspect="1"/>
          </p:cNvPicPr>
          <p:nvPr/>
        </p:nvPicPr>
        <p:blipFill>
          <a:blip r:embed="rId6"/>
          <a:stretch>
            <a:fillRect/>
          </a:stretch>
        </p:blipFill>
        <p:spPr>
          <a:xfrm>
            <a:off x="5989562" y="948460"/>
            <a:ext cx="2755105" cy="1521715"/>
          </a:xfrm>
          <a:prstGeom prst="rect">
            <a:avLst/>
          </a:prstGeom>
          <a:effectLst>
            <a:outerShdw blurRad="50800" dist="38100" dir="2700000" algn="tl" rotWithShape="0">
              <a:prstClr val="black">
                <a:alpha val="40000"/>
              </a:prstClr>
            </a:outerShdw>
          </a:effectLst>
        </p:spPr>
      </p:pic>
      <p:pic>
        <p:nvPicPr>
          <p:cNvPr id="11" name="Picture 10">
            <a:hlinkClick r:id="rId7"/>
            <a:extLst>
              <a:ext uri="{FF2B5EF4-FFF2-40B4-BE49-F238E27FC236}">
                <a16:creationId xmlns:a16="http://schemas.microsoft.com/office/drawing/2014/main" id="{0398BBF9-7BA3-4D6D-8D74-8579EE351059}"/>
              </a:ext>
            </a:extLst>
          </p:cNvPr>
          <p:cNvPicPr>
            <a:picLocks noChangeAspect="1"/>
          </p:cNvPicPr>
          <p:nvPr/>
        </p:nvPicPr>
        <p:blipFill>
          <a:blip r:embed="rId8"/>
          <a:stretch>
            <a:fillRect/>
          </a:stretch>
        </p:blipFill>
        <p:spPr>
          <a:xfrm>
            <a:off x="6454185" y="3846101"/>
            <a:ext cx="2290482" cy="806648"/>
          </a:xfrm>
          <a:prstGeom prst="rect">
            <a:avLst/>
          </a:prstGeom>
          <a:effectLst>
            <a:outerShdw blurRad="50800" dist="38100" dir="2700000" algn="tl" rotWithShape="0">
              <a:prstClr val="black">
                <a:alpha val="40000"/>
              </a:prstClr>
            </a:outerShdw>
          </a:effectLst>
        </p:spPr>
      </p:pic>
      <p:pic>
        <p:nvPicPr>
          <p:cNvPr id="13" name="Picture 12">
            <a:hlinkClick r:id="rId9"/>
            <a:extLst>
              <a:ext uri="{FF2B5EF4-FFF2-40B4-BE49-F238E27FC236}">
                <a16:creationId xmlns:a16="http://schemas.microsoft.com/office/drawing/2014/main" id="{4CAFABEA-D7AF-4878-9363-DAF515C6D40E}"/>
              </a:ext>
            </a:extLst>
          </p:cNvPr>
          <p:cNvPicPr>
            <a:picLocks noChangeAspect="1"/>
          </p:cNvPicPr>
          <p:nvPr/>
        </p:nvPicPr>
        <p:blipFill>
          <a:blip r:embed="rId10"/>
          <a:stretch>
            <a:fillRect/>
          </a:stretch>
        </p:blipFill>
        <p:spPr>
          <a:xfrm>
            <a:off x="399333" y="2716335"/>
            <a:ext cx="7362825" cy="781050"/>
          </a:xfrm>
          <a:prstGeom prst="rect">
            <a:avLst/>
          </a:prstGeom>
          <a:effectLst>
            <a:outerShdw blurRad="50800" dist="38100" dir="2700000" algn="tl" rotWithShape="0">
              <a:prstClr val="black">
                <a:alpha val="40000"/>
              </a:prstClr>
            </a:outerShdw>
          </a:effectLst>
        </p:spPr>
      </p:pic>
      <p:pic>
        <p:nvPicPr>
          <p:cNvPr id="25" name="Picture 4" descr="Pill icon">
            <a:extLst>
              <a:ext uri="{FF2B5EF4-FFF2-40B4-BE49-F238E27FC236}">
                <a16:creationId xmlns:a16="http://schemas.microsoft.com/office/drawing/2014/main" id="{F8B30E64-40EE-4A27-BDEB-E95708E1DB83}"/>
              </a:ext>
            </a:extLst>
          </p:cNvPr>
          <p:cNvPicPr>
            <a:picLocks noChangeAspect="1" noChangeArrowheads="1"/>
          </p:cNvPicPr>
          <p:nvPr/>
        </p:nvPicPr>
        <p:blipFill>
          <a:blip r:embed="rId11">
            <a:extLst>
              <a:ext uri="{28A0092B-C50C-407E-A947-70E740481C1C}">
                <a14:useLocalDpi xmlns:a14="http://schemas.microsoft.com/office/drawing/2010/main"/>
              </a:ext>
            </a:extLst>
          </a:blip>
          <a:srcRect/>
          <a:stretch>
            <a:fillRect/>
          </a:stretch>
        </p:blipFill>
        <p:spPr bwMode="auto">
          <a:xfrm>
            <a:off x="7861308" y="2649660"/>
            <a:ext cx="914400" cy="914400"/>
          </a:xfrm>
          <a:prstGeom prst="rect">
            <a:avLst/>
          </a:prstGeom>
          <a:noFill/>
          <a:extLst>
            <a:ext uri="{909E8E84-426E-40DD-AFC4-6F175D3DCCD1}">
              <a14:hiddenFill xmlns:a14="http://schemas.microsoft.com/office/drawing/2010/main">
                <a:solidFill>
                  <a:srgbClr val="FFFFFF"/>
                </a:solidFill>
              </a14:hiddenFill>
            </a:ext>
          </a:extLst>
        </p:spPr>
      </p:pic>
      <p:sp>
        <p:nvSpPr>
          <p:cNvPr id="24" name="Shape 114">
            <a:extLst>
              <a:ext uri="{FF2B5EF4-FFF2-40B4-BE49-F238E27FC236}">
                <a16:creationId xmlns:a16="http://schemas.microsoft.com/office/drawing/2014/main" id="{D8462A79-CEAE-4FE8-B130-30683105CD7B}"/>
              </a:ext>
            </a:extLst>
          </p:cNvPr>
          <p:cNvSpPr/>
          <p:nvPr/>
        </p:nvSpPr>
        <p:spPr>
          <a:xfrm>
            <a:off x="792472" y="183511"/>
            <a:ext cx="5312885" cy="538608"/>
          </a:xfrm>
          <a:prstGeom prst="rect">
            <a:avLst/>
          </a:prstGeom>
          <a:noFill/>
          <a:ln>
            <a:noFill/>
          </a:ln>
        </p:spPr>
        <p:txBody>
          <a:bodyPr lIns="91425" tIns="45700" rIns="91425" bIns="45700" anchor="ctr" anchorCtr="0">
            <a:noAutofit/>
          </a:bodyPr>
          <a:lstStyle/>
          <a:p>
            <a:pPr>
              <a:buSzPct val="25000"/>
            </a:pPr>
            <a:r>
              <a:rPr lang="en-GB" sz="2400" b="1" dirty="0">
                <a:solidFill>
                  <a:srgbClr val="C10069"/>
                </a:solidFill>
                <a:latin typeface="Arial" panose="020B0604020202020204" pitchFamily="34" charset="0"/>
                <a:ea typeface="Helvetica Neue" panose="02000503000000020004" pitchFamily="2" charset="0"/>
                <a:cs typeface="Arial" panose="020B0604020202020204" pitchFamily="34" charset="0"/>
                <a:sym typeface="Lato"/>
              </a:rPr>
              <a:t>Further help &amp; support</a:t>
            </a:r>
          </a:p>
        </p:txBody>
      </p:sp>
      <p:sp>
        <p:nvSpPr>
          <p:cNvPr id="31" name="Pentagon 20">
            <a:extLst>
              <a:ext uri="{FF2B5EF4-FFF2-40B4-BE49-F238E27FC236}">
                <a16:creationId xmlns:a16="http://schemas.microsoft.com/office/drawing/2014/main" id="{34771639-8754-4E91-9FC0-E289CE47F7A5}"/>
              </a:ext>
            </a:extLst>
          </p:cNvPr>
          <p:cNvSpPr/>
          <p:nvPr/>
        </p:nvSpPr>
        <p:spPr>
          <a:xfrm>
            <a:off x="0" y="183511"/>
            <a:ext cx="798666" cy="538608"/>
          </a:xfrm>
          <a:prstGeom prst="homePlate">
            <a:avLst/>
          </a:prstGeom>
          <a:solidFill>
            <a:srgbClr val="C1007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b="1" dirty="0">
              <a:solidFill>
                <a:schemeClr val="bg1"/>
              </a:solidFill>
              <a:latin typeface="Arial" panose="020B0604020202020204" pitchFamily="34" charset="0"/>
              <a:ea typeface="Helvetica Neue" panose="02000503000000020004" pitchFamily="2" charset="0"/>
              <a:cs typeface="Arial" panose="020B0604020202020204" pitchFamily="34" charset="0"/>
            </a:endParaRPr>
          </a:p>
        </p:txBody>
      </p:sp>
      <p:pic>
        <p:nvPicPr>
          <p:cNvPr id="34" name="Graphic 33" descr="Information with solid fill">
            <a:extLst>
              <a:ext uri="{FF2B5EF4-FFF2-40B4-BE49-F238E27FC236}">
                <a16:creationId xmlns:a16="http://schemas.microsoft.com/office/drawing/2014/main" id="{15BA5BE6-F3DA-4103-9F3B-B71A7EED64CE}"/>
              </a:ext>
            </a:extLst>
          </p:cNvPr>
          <p:cNvPicPr>
            <a:picLocks noChangeAspect="1"/>
          </p:cNvPicPr>
          <p:nvPr/>
        </p:nvPicPr>
        <p:blipFill>
          <a:blip r:embed="rId12">
            <a:extLst>
              <a:ext uri="{28A0092B-C50C-407E-A947-70E740481C1C}">
                <a14:useLocalDpi xmlns:a14="http://schemas.microsoft.com/office/drawing/2010/main"/>
              </a:ext>
              <a:ext uri="{96DAC541-7B7A-43D3-8B79-37D633B846F1}">
                <asvg:svgBlip xmlns:asvg="http://schemas.microsoft.com/office/drawing/2016/SVG/main" r:embed="rId13"/>
              </a:ext>
            </a:extLst>
          </a:blip>
          <a:stretch>
            <a:fillRect/>
          </a:stretch>
        </p:blipFill>
        <p:spPr>
          <a:xfrm>
            <a:off x="51710" y="181089"/>
            <a:ext cx="538608" cy="538608"/>
          </a:xfrm>
          <a:prstGeom prst="rect">
            <a:avLst/>
          </a:prstGeom>
        </p:spPr>
      </p:pic>
      <p:pic>
        <p:nvPicPr>
          <p:cNvPr id="33" name="Picture 4">
            <a:hlinkClick r:id="rId14"/>
            <a:extLst>
              <a:ext uri="{FF2B5EF4-FFF2-40B4-BE49-F238E27FC236}">
                <a16:creationId xmlns:a16="http://schemas.microsoft.com/office/drawing/2014/main" id="{F27A8B94-2E21-44D5-A3FC-06C4E9FC692B}"/>
              </a:ext>
            </a:extLst>
          </p:cNvPr>
          <p:cNvPicPr>
            <a:picLocks noChangeAspect="1" noChangeArrowheads="1"/>
          </p:cNvPicPr>
          <p:nvPr/>
        </p:nvPicPr>
        <p:blipFill rotWithShape="1">
          <a:blip r:embed="rId15" cstate="print">
            <a:extLst>
              <a:ext uri="{28A0092B-C50C-407E-A947-70E740481C1C}">
                <a14:useLocalDpi xmlns:a14="http://schemas.microsoft.com/office/drawing/2010/main"/>
              </a:ext>
            </a:extLst>
          </a:blip>
          <a:srcRect/>
          <a:stretch/>
        </p:blipFill>
        <p:spPr bwMode="auto">
          <a:xfrm>
            <a:off x="6180287" y="5131443"/>
            <a:ext cx="2595421" cy="1130451"/>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35" name="Picture 2" descr="UCAS deadline extended by two weeks | tmc.ac.uk">
            <a:hlinkClick r:id="rId16"/>
            <a:extLst>
              <a:ext uri="{FF2B5EF4-FFF2-40B4-BE49-F238E27FC236}">
                <a16:creationId xmlns:a16="http://schemas.microsoft.com/office/drawing/2014/main" id="{4116A7B9-4C39-4276-B591-F354E7209AEA}"/>
              </a:ext>
            </a:extLst>
          </p:cNvPr>
          <p:cNvPicPr>
            <a:picLocks noChangeAspect="1" noChangeArrowheads="1"/>
          </p:cNvPicPr>
          <p:nvPr/>
        </p:nvPicPr>
        <p:blipFill>
          <a:blip r:embed="rId17" cstate="print">
            <a:extLst>
              <a:ext uri="{28A0092B-C50C-407E-A947-70E740481C1C}">
                <a14:useLocalDpi xmlns:a14="http://schemas.microsoft.com/office/drawing/2010/main"/>
              </a:ext>
            </a:extLst>
          </a:blip>
          <a:srcRect/>
          <a:stretch>
            <a:fillRect/>
          </a:stretch>
        </p:blipFill>
        <p:spPr bwMode="auto">
          <a:xfrm>
            <a:off x="4307218" y="5183774"/>
            <a:ext cx="1363636" cy="764441"/>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36" name="Picture 6" descr="CPPE News: Take part in APTUK&amp;#39;s survey">
            <a:hlinkClick r:id="rId18"/>
            <a:extLst>
              <a:ext uri="{FF2B5EF4-FFF2-40B4-BE49-F238E27FC236}">
                <a16:creationId xmlns:a16="http://schemas.microsoft.com/office/drawing/2014/main" id="{657E5E94-E665-4CCD-8FDC-800EEB79038C}"/>
              </a:ext>
            </a:extLst>
          </p:cNvPr>
          <p:cNvPicPr>
            <a:picLocks noChangeAspect="1" noChangeArrowheads="1"/>
          </p:cNvPicPr>
          <p:nvPr/>
        </p:nvPicPr>
        <p:blipFill>
          <a:blip r:embed="rId19" cstate="print">
            <a:extLst>
              <a:ext uri="{28A0092B-C50C-407E-A947-70E740481C1C}">
                <a14:useLocalDpi xmlns:a14="http://schemas.microsoft.com/office/drawing/2010/main"/>
              </a:ext>
            </a:extLst>
          </a:blip>
          <a:srcRect/>
          <a:stretch>
            <a:fillRect/>
          </a:stretch>
        </p:blipFill>
        <p:spPr bwMode="auto">
          <a:xfrm>
            <a:off x="2639202" y="4867212"/>
            <a:ext cx="1158583" cy="1402769"/>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37" name="Picture 2" descr="Royal Pharmaceutical Society | RPS">
            <a:hlinkClick r:id="rId20"/>
            <a:extLst>
              <a:ext uri="{FF2B5EF4-FFF2-40B4-BE49-F238E27FC236}">
                <a16:creationId xmlns:a16="http://schemas.microsoft.com/office/drawing/2014/main" id="{4D5EACE8-CB40-4FEB-81CE-0898C37A5D63}"/>
              </a:ext>
            </a:extLst>
          </p:cNvPr>
          <p:cNvPicPr>
            <a:picLocks noChangeAspect="1" noChangeArrowheads="1"/>
          </p:cNvPicPr>
          <p:nvPr/>
        </p:nvPicPr>
        <p:blipFill>
          <a:blip r:embed="rId21" cstate="print">
            <a:extLst>
              <a:ext uri="{28A0092B-C50C-407E-A947-70E740481C1C}">
                <a14:useLocalDpi xmlns:a14="http://schemas.microsoft.com/office/drawing/2010/main"/>
              </a:ext>
            </a:extLst>
          </a:blip>
          <a:srcRect/>
          <a:stretch>
            <a:fillRect/>
          </a:stretch>
        </p:blipFill>
        <p:spPr bwMode="auto">
          <a:xfrm>
            <a:off x="399333" y="3871592"/>
            <a:ext cx="2429866" cy="707500"/>
          </a:xfrm>
          <a:prstGeom prst="rect">
            <a:avLst/>
          </a:prstGeom>
          <a:noFill/>
          <a:extLst>
            <a:ext uri="{909E8E84-426E-40DD-AFC4-6F175D3DCCD1}">
              <a14:hiddenFill xmlns:a14="http://schemas.microsoft.com/office/drawing/2010/main">
                <a:solidFill>
                  <a:srgbClr val="FFFFFF"/>
                </a:solidFill>
              </a14:hiddenFill>
            </a:ext>
          </a:extLst>
        </p:spPr>
      </p:pic>
      <p:pic>
        <p:nvPicPr>
          <p:cNvPr id="38" name="Picture 4" descr="General Pharmaceutical Council">
            <a:hlinkClick r:id="rId22"/>
            <a:extLst>
              <a:ext uri="{FF2B5EF4-FFF2-40B4-BE49-F238E27FC236}">
                <a16:creationId xmlns:a16="http://schemas.microsoft.com/office/drawing/2014/main" id="{093D030C-E6C8-4E54-9640-4FCB44B113E2}"/>
              </a:ext>
            </a:extLst>
          </p:cNvPr>
          <p:cNvPicPr>
            <a:picLocks noChangeAspect="1" noChangeArrowheads="1"/>
          </p:cNvPicPr>
          <p:nvPr/>
        </p:nvPicPr>
        <p:blipFill>
          <a:blip r:embed="rId23">
            <a:extLst>
              <a:ext uri="{28A0092B-C50C-407E-A947-70E740481C1C}">
                <a14:useLocalDpi xmlns:a14="http://schemas.microsoft.com/office/drawing/2010/main"/>
              </a:ext>
            </a:extLst>
          </a:blip>
          <a:srcRect/>
          <a:stretch>
            <a:fillRect/>
          </a:stretch>
        </p:blipFill>
        <p:spPr bwMode="auto">
          <a:xfrm>
            <a:off x="321014" y="4909639"/>
            <a:ext cx="1963360" cy="1312712"/>
          </a:xfrm>
          <a:prstGeom prst="rect">
            <a:avLst/>
          </a:prstGeom>
          <a:noFill/>
          <a:extLst>
            <a:ext uri="{909E8E84-426E-40DD-AFC4-6F175D3DCCD1}">
              <a14:hiddenFill xmlns:a14="http://schemas.microsoft.com/office/drawing/2010/main">
                <a:solidFill>
                  <a:srgbClr val="FFFFFF"/>
                </a:solidFill>
              </a14:hiddenFill>
            </a:ext>
          </a:extLst>
        </p:spPr>
      </p:pic>
      <p:sp>
        <p:nvSpPr>
          <p:cNvPr id="19" name="Rectangle: Rounded Corners 33" descr="An activity box for the teacher to read out the class task and time frame. ">
            <a:extLst>
              <a:ext uri="{FF2B5EF4-FFF2-40B4-BE49-F238E27FC236}">
                <a16:creationId xmlns:a16="http://schemas.microsoft.com/office/drawing/2014/main" id="{3CF0DEEC-F362-4F81-852D-65BBEACCA91C}"/>
              </a:ext>
            </a:extLst>
          </p:cNvPr>
          <p:cNvSpPr/>
          <p:nvPr/>
        </p:nvSpPr>
        <p:spPr>
          <a:xfrm>
            <a:off x="399333" y="937622"/>
            <a:ext cx="5214389" cy="1521716"/>
          </a:xfrm>
          <a:prstGeom prst="roundRect">
            <a:avLst/>
          </a:prstGeom>
          <a:solidFill>
            <a:srgbClr val="00A8D7"/>
          </a:solidFill>
          <a:ln w="28575">
            <a:solidFill>
              <a:srgbClr val="98DDF6"/>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fontAlgn="base"/>
            <a:r>
              <a:rPr lang="en-GB" sz="1400" dirty="0">
                <a:solidFill>
                  <a:schemeClr val="bg1"/>
                </a:solidFill>
                <a:latin typeface="Arial" panose="020B0604020202020204" pitchFamily="34" charset="0"/>
                <a:cs typeface="Arial" panose="020B0604020202020204" pitchFamily="34" charset="0"/>
              </a:rPr>
              <a:t>If you are interested in a </a:t>
            </a:r>
            <a:r>
              <a:rPr lang="en-GB" sz="1400" b="1" dirty="0">
                <a:solidFill>
                  <a:schemeClr val="bg1"/>
                </a:solidFill>
                <a:latin typeface="Arial" panose="020B0604020202020204" pitchFamily="34" charset="0"/>
                <a:cs typeface="Arial" panose="020B0604020202020204" pitchFamily="34" charset="0"/>
              </a:rPr>
              <a:t>career as a Pharmacist or in Pharmacy</a:t>
            </a:r>
            <a:r>
              <a:rPr lang="en-GB" sz="1400" dirty="0">
                <a:solidFill>
                  <a:schemeClr val="bg1"/>
                </a:solidFill>
                <a:latin typeface="Arial" panose="020B0604020202020204" pitchFamily="34" charset="0"/>
                <a:cs typeface="Arial" panose="020B0604020202020204" pitchFamily="34" charset="0"/>
              </a:rPr>
              <a:t>,</a:t>
            </a:r>
            <a:r>
              <a:rPr lang="en-GB" sz="1400" b="1" dirty="0">
                <a:solidFill>
                  <a:schemeClr val="bg1"/>
                </a:solidFill>
                <a:latin typeface="Arial" panose="020B0604020202020204" pitchFamily="34" charset="0"/>
                <a:cs typeface="Arial" panose="020B0604020202020204" pitchFamily="34" charset="0"/>
              </a:rPr>
              <a:t> </a:t>
            </a:r>
            <a:r>
              <a:rPr lang="en-GB" sz="1400" dirty="0">
                <a:solidFill>
                  <a:schemeClr val="bg1"/>
                </a:solidFill>
                <a:latin typeface="Arial" panose="020B0604020202020204" pitchFamily="34" charset="0"/>
                <a:cs typeface="Arial" panose="020B0604020202020204" pitchFamily="34" charset="0"/>
              </a:rPr>
              <a:t>then Module 4 has all of the links to </a:t>
            </a:r>
            <a:r>
              <a:rPr lang="en-GB" sz="1400" b="1" dirty="0">
                <a:solidFill>
                  <a:schemeClr val="bg1"/>
                </a:solidFill>
                <a:latin typeface="Arial" panose="020B0604020202020204" pitchFamily="34" charset="0"/>
                <a:cs typeface="Arial" panose="020B0604020202020204" pitchFamily="34" charset="0"/>
              </a:rPr>
              <a:t>further information and support </a:t>
            </a:r>
            <a:r>
              <a:rPr lang="en-GB" sz="1400" dirty="0">
                <a:solidFill>
                  <a:schemeClr val="bg1"/>
                </a:solidFill>
                <a:latin typeface="Arial" panose="020B0604020202020204" pitchFamily="34" charset="0"/>
                <a:cs typeface="Arial" panose="020B0604020202020204" pitchFamily="34" charset="0"/>
              </a:rPr>
              <a:t>to help you consider if this profession is for you.  </a:t>
            </a:r>
          </a:p>
        </p:txBody>
      </p:sp>
      <p:sp>
        <p:nvSpPr>
          <p:cNvPr id="20" name="TextBox 13">
            <a:extLst>
              <a:ext uri="{FF2B5EF4-FFF2-40B4-BE49-F238E27FC236}">
                <a16:creationId xmlns:a16="http://schemas.microsoft.com/office/drawing/2014/main" id="{37570844-261A-4BEB-AC28-024518F4DC6B}"/>
              </a:ext>
            </a:extLst>
          </p:cNvPr>
          <p:cNvSpPr txBox="1"/>
          <p:nvPr/>
        </p:nvSpPr>
        <p:spPr>
          <a:xfrm>
            <a:off x="7189075" y="6646334"/>
            <a:ext cx="2698596" cy="215444"/>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GB" sz="800" dirty="0">
                <a:effectLst/>
                <a:latin typeface="Lato" panose="020F0502020204030203" pitchFamily="34" charset="0"/>
                <a:ea typeface="Calibri" panose="020F0502020204030204" pitchFamily="34" charset="0"/>
                <a:cs typeface="Arial" panose="020B0604020202020204" pitchFamily="34" charset="0"/>
              </a:rPr>
              <a:t>©VotesforSchools The WOW Show 2021</a:t>
            </a:r>
          </a:p>
        </p:txBody>
      </p:sp>
      <p:pic>
        <p:nvPicPr>
          <p:cNvPr id="21" name="Picture 20" descr="A picture containing text&#10;&#10;Description automatically generated">
            <a:hlinkClick r:id="rId24"/>
            <a:extLst>
              <a:ext uri="{FF2B5EF4-FFF2-40B4-BE49-F238E27FC236}">
                <a16:creationId xmlns:a16="http://schemas.microsoft.com/office/drawing/2014/main" id="{556E73EB-A9AA-45F0-A586-C30BA495AAAA}"/>
              </a:ext>
            </a:extLst>
          </p:cNvPr>
          <p:cNvPicPr>
            <a:picLocks noChangeAspect="1"/>
          </p:cNvPicPr>
          <p:nvPr/>
        </p:nvPicPr>
        <p:blipFill>
          <a:blip r:embed="rId25"/>
          <a:stretch>
            <a:fillRect/>
          </a:stretch>
        </p:blipFill>
        <p:spPr>
          <a:xfrm>
            <a:off x="3924509" y="3813771"/>
            <a:ext cx="2014789" cy="1014248"/>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33036313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fade">
                                      <p:cBhvr>
                                        <p:cTn id="12" dur="500"/>
                                        <p:tgtEl>
                                          <p:spTgt spid="13"/>
                                        </p:tgtEl>
                                      </p:cBhvr>
                                    </p:animEffect>
                                  </p:childTnLst>
                                </p:cTn>
                              </p:par>
                              <p:par>
                                <p:cTn id="13" presetID="10" presetClass="entr" presetSubtype="0" fill="hold" nodeType="withEffect">
                                  <p:stCondLst>
                                    <p:cond delay="0"/>
                                  </p:stCondLst>
                                  <p:childTnLst>
                                    <p:set>
                                      <p:cBhvr>
                                        <p:cTn id="14" dur="1" fill="hold">
                                          <p:stCondLst>
                                            <p:cond delay="0"/>
                                          </p:stCondLst>
                                        </p:cTn>
                                        <p:tgtEl>
                                          <p:spTgt spid="25"/>
                                        </p:tgtEl>
                                        <p:attrNameLst>
                                          <p:attrName>style.visibility</p:attrName>
                                        </p:attrNameLst>
                                      </p:cBhvr>
                                      <p:to>
                                        <p:strVal val="visible"/>
                                      </p:to>
                                    </p:set>
                                    <p:animEffect transition="in" filter="fade">
                                      <p:cBhvr>
                                        <p:cTn id="15" dur="500"/>
                                        <p:tgtEl>
                                          <p:spTgt spid="25"/>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37"/>
                                        </p:tgtEl>
                                        <p:attrNameLst>
                                          <p:attrName>style.visibility</p:attrName>
                                        </p:attrNameLst>
                                      </p:cBhvr>
                                      <p:to>
                                        <p:strVal val="visible"/>
                                      </p:to>
                                    </p:set>
                                    <p:animEffect transition="in" filter="fade">
                                      <p:cBhvr>
                                        <p:cTn id="20" dur="500"/>
                                        <p:tgtEl>
                                          <p:spTgt spid="37"/>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21"/>
                                        </p:tgtEl>
                                        <p:attrNameLst>
                                          <p:attrName>style.visibility</p:attrName>
                                        </p:attrNameLst>
                                      </p:cBhvr>
                                      <p:to>
                                        <p:strVal val="visible"/>
                                      </p:to>
                                    </p:set>
                                    <p:animEffect transition="in" filter="fade">
                                      <p:cBhvr>
                                        <p:cTn id="25" dur="500"/>
                                        <p:tgtEl>
                                          <p:spTgt spid="21"/>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fade">
                                      <p:cBhvr>
                                        <p:cTn id="30" dur="500"/>
                                        <p:tgtEl>
                                          <p:spTgt spid="11"/>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nodeType="clickEffect">
                                  <p:stCondLst>
                                    <p:cond delay="0"/>
                                  </p:stCondLst>
                                  <p:childTnLst>
                                    <p:set>
                                      <p:cBhvr>
                                        <p:cTn id="34" dur="1" fill="hold">
                                          <p:stCondLst>
                                            <p:cond delay="0"/>
                                          </p:stCondLst>
                                        </p:cTn>
                                        <p:tgtEl>
                                          <p:spTgt spid="38"/>
                                        </p:tgtEl>
                                        <p:attrNameLst>
                                          <p:attrName>style.visibility</p:attrName>
                                        </p:attrNameLst>
                                      </p:cBhvr>
                                      <p:to>
                                        <p:strVal val="visible"/>
                                      </p:to>
                                    </p:set>
                                    <p:animEffect transition="in" filter="fade">
                                      <p:cBhvr>
                                        <p:cTn id="35" dur="500"/>
                                        <p:tgtEl>
                                          <p:spTgt spid="38"/>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nodeType="clickEffect">
                                  <p:stCondLst>
                                    <p:cond delay="0"/>
                                  </p:stCondLst>
                                  <p:childTnLst>
                                    <p:set>
                                      <p:cBhvr>
                                        <p:cTn id="39" dur="1" fill="hold">
                                          <p:stCondLst>
                                            <p:cond delay="0"/>
                                          </p:stCondLst>
                                        </p:cTn>
                                        <p:tgtEl>
                                          <p:spTgt spid="36"/>
                                        </p:tgtEl>
                                        <p:attrNameLst>
                                          <p:attrName>style.visibility</p:attrName>
                                        </p:attrNameLst>
                                      </p:cBhvr>
                                      <p:to>
                                        <p:strVal val="visible"/>
                                      </p:to>
                                    </p:set>
                                    <p:animEffect transition="in" filter="fade">
                                      <p:cBhvr>
                                        <p:cTn id="40" dur="500"/>
                                        <p:tgtEl>
                                          <p:spTgt spid="36"/>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nodeType="clickEffect">
                                  <p:stCondLst>
                                    <p:cond delay="0"/>
                                  </p:stCondLst>
                                  <p:childTnLst>
                                    <p:set>
                                      <p:cBhvr>
                                        <p:cTn id="44" dur="1" fill="hold">
                                          <p:stCondLst>
                                            <p:cond delay="0"/>
                                          </p:stCondLst>
                                        </p:cTn>
                                        <p:tgtEl>
                                          <p:spTgt spid="35"/>
                                        </p:tgtEl>
                                        <p:attrNameLst>
                                          <p:attrName>style.visibility</p:attrName>
                                        </p:attrNameLst>
                                      </p:cBhvr>
                                      <p:to>
                                        <p:strVal val="visible"/>
                                      </p:to>
                                    </p:set>
                                    <p:animEffect transition="in" filter="fade">
                                      <p:cBhvr>
                                        <p:cTn id="45" dur="500"/>
                                        <p:tgtEl>
                                          <p:spTgt spid="35"/>
                                        </p:tgtEl>
                                      </p:cBhvr>
                                    </p:animEffect>
                                  </p:childTnLst>
                                </p:cTn>
                              </p:par>
                            </p:childTnLst>
                          </p:cTn>
                        </p:par>
                      </p:childTnLst>
                    </p:cTn>
                  </p:par>
                  <p:par>
                    <p:cTn id="46" fill="hold">
                      <p:stCondLst>
                        <p:cond delay="indefinite"/>
                      </p:stCondLst>
                      <p:childTnLst>
                        <p:par>
                          <p:cTn id="47" fill="hold">
                            <p:stCondLst>
                              <p:cond delay="0"/>
                            </p:stCondLst>
                            <p:childTnLst>
                              <p:par>
                                <p:cTn id="48" presetID="10" presetClass="entr" presetSubtype="0" fill="hold" nodeType="clickEffect">
                                  <p:stCondLst>
                                    <p:cond delay="0"/>
                                  </p:stCondLst>
                                  <p:childTnLst>
                                    <p:set>
                                      <p:cBhvr>
                                        <p:cTn id="49" dur="1" fill="hold">
                                          <p:stCondLst>
                                            <p:cond delay="0"/>
                                          </p:stCondLst>
                                        </p:cTn>
                                        <p:tgtEl>
                                          <p:spTgt spid="33"/>
                                        </p:tgtEl>
                                        <p:attrNameLst>
                                          <p:attrName>style.visibility</p:attrName>
                                        </p:attrNameLst>
                                      </p:cBhvr>
                                      <p:to>
                                        <p:strVal val="visible"/>
                                      </p:to>
                                    </p:set>
                                    <p:animEffect transition="in" filter="fade">
                                      <p:cBhvr>
                                        <p:cTn id="50"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Google Shape;74;gc1e240347f_0_25" descr="Information outline">
            <a:extLst>
              <a:ext uri="{FF2B5EF4-FFF2-40B4-BE49-F238E27FC236}">
                <a16:creationId xmlns:a16="http://schemas.microsoft.com/office/drawing/2014/main" id="{BEE056C2-DD50-4F1D-9DD6-42C3FC8EAFE4}"/>
              </a:ext>
            </a:extLst>
          </p:cNvPr>
          <p:cNvPicPr preferRelativeResize="0"/>
          <p:nvPr/>
        </p:nvPicPr>
        <p:blipFill rotWithShape="1">
          <a:blip r:embed="rId3">
            <a:alphaModFix/>
          </a:blip>
          <a:srcRect/>
          <a:stretch/>
        </p:blipFill>
        <p:spPr>
          <a:xfrm>
            <a:off x="1816768" y="673768"/>
            <a:ext cx="5510463" cy="5510463"/>
          </a:xfrm>
          <a:prstGeom prst="rect">
            <a:avLst/>
          </a:prstGeom>
          <a:noFill/>
          <a:ln>
            <a:noFill/>
          </a:ln>
        </p:spPr>
      </p:pic>
      <p:pic>
        <p:nvPicPr>
          <p:cNvPr id="12" name="Picture 11" descr="A picture containing logo&#10;&#10;Description automatically generated">
            <a:extLst>
              <a:ext uri="{FF2B5EF4-FFF2-40B4-BE49-F238E27FC236}">
                <a16:creationId xmlns:a16="http://schemas.microsoft.com/office/drawing/2014/main" id="{8B8278CB-6A00-4F22-BFE1-38D4A308621D}"/>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6668814" y="171985"/>
            <a:ext cx="2106894" cy="484586"/>
          </a:xfrm>
          <a:prstGeom prst="rect">
            <a:avLst/>
          </a:prstGeom>
        </p:spPr>
      </p:pic>
      <p:pic>
        <p:nvPicPr>
          <p:cNvPr id="13" name="Picture 12" descr="Text&#10;&#10;Description automatically generated">
            <a:extLst>
              <a:ext uri="{FF2B5EF4-FFF2-40B4-BE49-F238E27FC236}">
                <a16:creationId xmlns:a16="http://schemas.microsoft.com/office/drawing/2014/main" id="{CCB84796-CF77-4BBB-8129-000983436100}"/>
              </a:ext>
            </a:extLst>
          </p:cNvPr>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792472" y="6158653"/>
            <a:ext cx="7559055" cy="975362"/>
          </a:xfrm>
          <a:prstGeom prst="rect">
            <a:avLst/>
          </a:prstGeom>
        </p:spPr>
      </p:pic>
      <p:sp>
        <p:nvSpPr>
          <p:cNvPr id="14" name="Shape 114">
            <a:extLst>
              <a:ext uri="{FF2B5EF4-FFF2-40B4-BE49-F238E27FC236}">
                <a16:creationId xmlns:a16="http://schemas.microsoft.com/office/drawing/2014/main" id="{07C1FB8A-FBD6-4BBF-95C3-A7AF7639C36B}"/>
              </a:ext>
            </a:extLst>
          </p:cNvPr>
          <p:cNvSpPr/>
          <p:nvPr/>
        </p:nvSpPr>
        <p:spPr>
          <a:xfrm>
            <a:off x="792472" y="183511"/>
            <a:ext cx="5312885" cy="538608"/>
          </a:xfrm>
          <a:prstGeom prst="rect">
            <a:avLst/>
          </a:prstGeom>
          <a:noFill/>
          <a:ln>
            <a:noFill/>
          </a:ln>
        </p:spPr>
        <p:txBody>
          <a:bodyPr lIns="91425" tIns="45700" rIns="91425" bIns="45700" anchor="ctr" anchorCtr="0">
            <a:noAutofit/>
          </a:bodyPr>
          <a:lstStyle/>
          <a:p>
            <a:pPr>
              <a:buSzPct val="25000"/>
            </a:pPr>
            <a:r>
              <a:rPr lang="en-GB" sz="2400" b="1" dirty="0">
                <a:solidFill>
                  <a:srgbClr val="C10069"/>
                </a:solidFill>
                <a:latin typeface="Arial" panose="020B0604020202020204" pitchFamily="34" charset="0"/>
                <a:ea typeface="Helvetica Neue" panose="02000503000000020004" pitchFamily="2" charset="0"/>
                <a:cs typeface="Arial" panose="020B0604020202020204" pitchFamily="34" charset="0"/>
                <a:sym typeface="Lato"/>
              </a:rPr>
              <a:t>Further help &amp; support</a:t>
            </a:r>
          </a:p>
        </p:txBody>
      </p:sp>
      <p:sp>
        <p:nvSpPr>
          <p:cNvPr id="15" name="Pentagon 20">
            <a:extLst>
              <a:ext uri="{FF2B5EF4-FFF2-40B4-BE49-F238E27FC236}">
                <a16:creationId xmlns:a16="http://schemas.microsoft.com/office/drawing/2014/main" id="{AD6A8CF4-F7C1-46C3-A34F-74F902EE4BDE}"/>
              </a:ext>
            </a:extLst>
          </p:cNvPr>
          <p:cNvSpPr/>
          <p:nvPr/>
        </p:nvSpPr>
        <p:spPr>
          <a:xfrm>
            <a:off x="0" y="183511"/>
            <a:ext cx="798666" cy="538608"/>
          </a:xfrm>
          <a:prstGeom prst="homePlate">
            <a:avLst/>
          </a:prstGeom>
          <a:solidFill>
            <a:srgbClr val="C1007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b="1" dirty="0">
              <a:solidFill>
                <a:schemeClr val="bg1"/>
              </a:solidFill>
              <a:latin typeface="Arial" panose="020B0604020202020204" pitchFamily="34" charset="0"/>
              <a:ea typeface="Helvetica Neue" panose="02000503000000020004" pitchFamily="2" charset="0"/>
              <a:cs typeface="Arial" panose="020B0604020202020204" pitchFamily="34" charset="0"/>
            </a:endParaRPr>
          </a:p>
        </p:txBody>
      </p:sp>
      <p:pic>
        <p:nvPicPr>
          <p:cNvPr id="16" name="Graphic 15" descr="Information with solid fill">
            <a:extLst>
              <a:ext uri="{FF2B5EF4-FFF2-40B4-BE49-F238E27FC236}">
                <a16:creationId xmlns:a16="http://schemas.microsoft.com/office/drawing/2014/main" id="{D4918596-AD1E-434C-BD20-3658D0B9072D}"/>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51710" y="181089"/>
            <a:ext cx="538608" cy="538608"/>
          </a:xfrm>
          <a:prstGeom prst="rect">
            <a:avLst/>
          </a:prstGeom>
        </p:spPr>
      </p:pic>
      <p:sp>
        <p:nvSpPr>
          <p:cNvPr id="17" name="Rectangle: Rounded Corners 33">
            <a:extLst>
              <a:ext uri="{FF2B5EF4-FFF2-40B4-BE49-F238E27FC236}">
                <a16:creationId xmlns:a16="http://schemas.microsoft.com/office/drawing/2014/main" id="{99709EEF-F1CF-45AE-8FE7-F35EA01B0503}"/>
              </a:ext>
            </a:extLst>
          </p:cNvPr>
          <p:cNvSpPr/>
          <p:nvPr/>
        </p:nvSpPr>
        <p:spPr>
          <a:xfrm>
            <a:off x="4819694" y="5066804"/>
            <a:ext cx="3811602" cy="1270613"/>
          </a:xfrm>
          <a:prstGeom prst="roundRect">
            <a:avLst/>
          </a:prstGeom>
          <a:solidFill>
            <a:srgbClr val="36BCEE"/>
          </a:solidFill>
          <a:ln w="28575">
            <a:solidFill>
              <a:srgbClr val="033F85"/>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fontAlgn="base"/>
            <a:r>
              <a:rPr lang="en-GB" sz="1400" dirty="0">
                <a:solidFill>
                  <a:schemeClr val="tx1"/>
                </a:solidFill>
                <a:latin typeface="Arial" panose="020B0604020202020204" pitchFamily="34" charset="0"/>
                <a:cs typeface="Arial" panose="020B0604020202020204" pitchFamily="34" charset="0"/>
              </a:rPr>
              <a:t>If you are inspired and want a </a:t>
            </a:r>
            <a:r>
              <a:rPr lang="en-GB" sz="1400" b="1" dirty="0">
                <a:solidFill>
                  <a:schemeClr val="tx1"/>
                </a:solidFill>
                <a:latin typeface="Arial" panose="020B0604020202020204" pitchFamily="34" charset="0"/>
                <a:cs typeface="Arial" panose="020B0604020202020204" pitchFamily="34" charset="0"/>
              </a:rPr>
              <a:t>career in Pharmacy </a:t>
            </a:r>
            <a:r>
              <a:rPr lang="en-GB" sz="1400" dirty="0">
                <a:solidFill>
                  <a:schemeClr val="tx1"/>
                </a:solidFill>
                <a:latin typeface="Arial" panose="020B0604020202020204" pitchFamily="34" charset="0"/>
                <a:cs typeface="Arial" panose="020B0604020202020204" pitchFamily="34" charset="0"/>
              </a:rPr>
              <a:t>check out the resources and the </a:t>
            </a:r>
            <a:r>
              <a:rPr lang="en-GB" sz="1400" b="1" dirty="0">
                <a:solidFill>
                  <a:schemeClr val="tx1"/>
                </a:solidFill>
                <a:latin typeface="Arial" panose="020B0604020202020204" pitchFamily="34" charset="0"/>
                <a:cs typeface="Arial" panose="020B0604020202020204" pitchFamily="34" charset="0"/>
              </a:rPr>
              <a:t>case studies about careers and how to get there.  </a:t>
            </a:r>
          </a:p>
        </p:txBody>
      </p:sp>
      <p:sp>
        <p:nvSpPr>
          <p:cNvPr id="18" name="Rectangle: Rounded Corners 33">
            <a:extLst>
              <a:ext uri="{FF2B5EF4-FFF2-40B4-BE49-F238E27FC236}">
                <a16:creationId xmlns:a16="http://schemas.microsoft.com/office/drawing/2014/main" id="{3CABC6CA-61ED-41F8-B643-4218A86A5A97}"/>
              </a:ext>
            </a:extLst>
          </p:cNvPr>
          <p:cNvSpPr/>
          <p:nvPr/>
        </p:nvSpPr>
        <p:spPr>
          <a:xfrm>
            <a:off x="512697" y="5066804"/>
            <a:ext cx="3698240" cy="1270613"/>
          </a:xfrm>
          <a:prstGeom prst="roundRect">
            <a:avLst/>
          </a:prstGeom>
          <a:solidFill>
            <a:srgbClr val="A1D8F7"/>
          </a:solidFill>
          <a:ln w="28575">
            <a:solidFill>
              <a:srgbClr val="033F85"/>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fontAlgn="base"/>
            <a:r>
              <a:rPr lang="en-GB" sz="1400" dirty="0">
                <a:solidFill>
                  <a:schemeClr val="tx1"/>
                </a:solidFill>
                <a:latin typeface="Arial" panose="020B0604020202020204" pitchFamily="34" charset="0"/>
                <a:cs typeface="Arial" panose="020B0604020202020204" pitchFamily="34" charset="0"/>
              </a:rPr>
              <a:t>The website has been </a:t>
            </a:r>
            <a:r>
              <a:rPr lang="en-GB" sz="1400" b="1" dirty="0">
                <a:solidFill>
                  <a:schemeClr val="tx1"/>
                </a:solidFill>
                <a:latin typeface="Arial" panose="020B0604020202020204" pitchFamily="34" charset="0"/>
                <a:cs typeface="Arial" panose="020B0604020202020204" pitchFamily="34" charset="0"/>
              </a:rPr>
              <a:t>developed to support students looking at careers in Pharmacy</a:t>
            </a:r>
            <a:r>
              <a:rPr lang="en-GB" sz="1400" dirty="0">
                <a:solidFill>
                  <a:schemeClr val="tx1"/>
                </a:solidFill>
                <a:latin typeface="Arial" panose="020B0604020202020204" pitchFamily="34" charset="0"/>
                <a:cs typeface="Arial" panose="020B0604020202020204" pitchFamily="34" charset="0"/>
              </a:rPr>
              <a:t>.  It contains an interactive careers map to support your choices.  </a:t>
            </a:r>
          </a:p>
        </p:txBody>
      </p:sp>
      <p:pic>
        <p:nvPicPr>
          <p:cNvPr id="19" name="Picture 18">
            <a:hlinkClick r:id="rId8"/>
            <a:extLst>
              <a:ext uri="{FF2B5EF4-FFF2-40B4-BE49-F238E27FC236}">
                <a16:creationId xmlns:a16="http://schemas.microsoft.com/office/drawing/2014/main" id="{B048D781-44F0-4707-9877-D28F4FC3F352}"/>
              </a:ext>
            </a:extLst>
          </p:cNvPr>
          <p:cNvPicPr>
            <a:picLocks noChangeAspect="1"/>
          </p:cNvPicPr>
          <p:nvPr/>
        </p:nvPicPr>
        <p:blipFill>
          <a:blip r:embed="rId9"/>
          <a:stretch>
            <a:fillRect/>
          </a:stretch>
        </p:blipFill>
        <p:spPr>
          <a:xfrm>
            <a:off x="512695" y="1947612"/>
            <a:ext cx="8118601" cy="2824139"/>
          </a:xfrm>
          <a:prstGeom prst="rect">
            <a:avLst/>
          </a:prstGeom>
        </p:spPr>
      </p:pic>
      <p:sp>
        <p:nvSpPr>
          <p:cNvPr id="20" name="Rectangle: Rounded Corners 33">
            <a:extLst>
              <a:ext uri="{FF2B5EF4-FFF2-40B4-BE49-F238E27FC236}">
                <a16:creationId xmlns:a16="http://schemas.microsoft.com/office/drawing/2014/main" id="{542F1822-B6B6-46B3-AC76-D4426C09929E}"/>
              </a:ext>
            </a:extLst>
          </p:cNvPr>
          <p:cNvSpPr/>
          <p:nvPr/>
        </p:nvSpPr>
        <p:spPr>
          <a:xfrm>
            <a:off x="512698" y="955644"/>
            <a:ext cx="8118601" cy="696915"/>
          </a:xfrm>
          <a:prstGeom prst="roundRect">
            <a:avLst/>
          </a:prstGeom>
          <a:solidFill>
            <a:srgbClr val="D8F2FC"/>
          </a:solidFill>
          <a:ln w="28575">
            <a:solidFill>
              <a:srgbClr val="033F85"/>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fontAlgn="base"/>
            <a:r>
              <a:rPr lang="en-GB" sz="1400" b="1" i="0" dirty="0">
                <a:solidFill>
                  <a:schemeClr val="tx1"/>
                </a:solidFill>
                <a:effectLst/>
                <a:latin typeface="Arial" panose="020B0604020202020204" pitchFamily="34" charset="0"/>
                <a:cs typeface="Arial" panose="020B0604020202020204" pitchFamily="34" charset="0"/>
              </a:rPr>
              <a:t>If you are keen to help others, enjoy science and want a career in healthcare</a:t>
            </a:r>
            <a:r>
              <a:rPr lang="en-GB" sz="1400" b="0" i="0" dirty="0">
                <a:solidFill>
                  <a:schemeClr val="tx1"/>
                </a:solidFill>
                <a:effectLst/>
                <a:latin typeface="Arial" panose="020B0604020202020204" pitchFamily="34" charset="0"/>
                <a:cs typeface="Arial" panose="020B0604020202020204" pitchFamily="34" charset="0"/>
              </a:rPr>
              <a:t>, Pharmacy could be for you.  </a:t>
            </a:r>
            <a:r>
              <a:rPr lang="en-GB" sz="1400" b="0" i="0">
                <a:solidFill>
                  <a:schemeClr val="tx1"/>
                </a:solidFill>
                <a:effectLst/>
                <a:latin typeface="Arial" panose="020B0604020202020204" pitchFamily="34" charset="0"/>
                <a:cs typeface="Arial" panose="020B0604020202020204" pitchFamily="34" charset="0"/>
              </a:rPr>
              <a:t>Check out </a:t>
            </a:r>
            <a:r>
              <a:rPr lang="en-GB" sz="1400" b="0" i="0" dirty="0">
                <a:solidFill>
                  <a:schemeClr val="tx1"/>
                </a:solidFill>
                <a:effectLst/>
                <a:latin typeface="Arial" panose="020B0604020202020204" pitchFamily="34" charset="0"/>
                <a:cs typeface="Arial" panose="020B0604020202020204" pitchFamily="34" charset="0"/>
              </a:rPr>
              <a:t>this website for everything you need to know.  </a:t>
            </a:r>
            <a:endParaRPr lang="en-GB" sz="1400" dirty="0">
              <a:solidFill>
                <a:schemeClr val="tx1"/>
              </a:solidFill>
              <a:latin typeface="Arial" panose="020B0604020202020204" pitchFamily="34" charset="0"/>
              <a:cs typeface="Arial" panose="020B0604020202020204" pitchFamily="34" charset="0"/>
            </a:endParaRPr>
          </a:p>
        </p:txBody>
      </p:sp>
      <p:sp>
        <p:nvSpPr>
          <p:cNvPr id="21" name="TextBox 13">
            <a:extLst>
              <a:ext uri="{FF2B5EF4-FFF2-40B4-BE49-F238E27FC236}">
                <a16:creationId xmlns:a16="http://schemas.microsoft.com/office/drawing/2014/main" id="{DA8E800D-A1FE-4DA5-9D79-034BF98EA6E8}"/>
              </a:ext>
            </a:extLst>
          </p:cNvPr>
          <p:cNvSpPr txBox="1"/>
          <p:nvPr/>
        </p:nvSpPr>
        <p:spPr>
          <a:xfrm>
            <a:off x="7189075" y="6646334"/>
            <a:ext cx="2698596" cy="215444"/>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GB" sz="800" dirty="0">
                <a:effectLst/>
                <a:latin typeface="Lato" panose="020F0502020204030203" pitchFamily="34" charset="0"/>
                <a:ea typeface="Calibri" panose="020F0502020204030204" pitchFamily="34" charset="0"/>
                <a:cs typeface="Arial" panose="020B0604020202020204" pitchFamily="34" charset="0"/>
              </a:rPr>
              <a:t>©VotesforSchools The WOW Show 2021</a:t>
            </a:r>
          </a:p>
        </p:txBody>
      </p:sp>
    </p:spTree>
    <p:extLst>
      <p:ext uri="{BB962C8B-B14F-4D97-AF65-F5344CB8AC3E}">
        <p14:creationId xmlns:p14="http://schemas.microsoft.com/office/powerpoint/2010/main" val="37321781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500"/>
                                        <p:tgtEl>
                                          <p:spTgt spid="1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fade">
                                      <p:cBhvr>
                                        <p:cTn id="12" dur="500"/>
                                        <p:tgtEl>
                                          <p:spTgt spid="1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7"/>
                                        </p:tgtEl>
                                        <p:attrNameLst>
                                          <p:attrName>style.visibility</p:attrName>
                                        </p:attrNameLst>
                                      </p:cBhvr>
                                      <p:to>
                                        <p:strVal val="visible"/>
                                      </p:to>
                                    </p:set>
                                    <p:animEffect transition="in" filter="fade">
                                      <p:cBhvr>
                                        <p:cTn id="17"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Google Shape;74;gc1e240347f_0_25" descr="Information outline">
            <a:extLst>
              <a:ext uri="{FF2B5EF4-FFF2-40B4-BE49-F238E27FC236}">
                <a16:creationId xmlns:a16="http://schemas.microsoft.com/office/drawing/2014/main" id="{BEE056C2-DD50-4F1D-9DD6-42C3FC8EAFE4}"/>
              </a:ext>
            </a:extLst>
          </p:cNvPr>
          <p:cNvPicPr preferRelativeResize="0"/>
          <p:nvPr/>
        </p:nvPicPr>
        <p:blipFill rotWithShape="1">
          <a:blip r:embed="rId3">
            <a:alphaModFix/>
          </a:blip>
          <a:srcRect/>
          <a:stretch/>
        </p:blipFill>
        <p:spPr>
          <a:xfrm>
            <a:off x="1816768" y="673768"/>
            <a:ext cx="5510463" cy="5510463"/>
          </a:xfrm>
          <a:prstGeom prst="rect">
            <a:avLst/>
          </a:prstGeom>
          <a:noFill/>
          <a:ln>
            <a:noFill/>
          </a:ln>
        </p:spPr>
      </p:pic>
      <p:pic>
        <p:nvPicPr>
          <p:cNvPr id="12" name="Picture 11" descr="A picture containing logo&#10;&#10;Description automatically generated">
            <a:extLst>
              <a:ext uri="{FF2B5EF4-FFF2-40B4-BE49-F238E27FC236}">
                <a16:creationId xmlns:a16="http://schemas.microsoft.com/office/drawing/2014/main" id="{8B8278CB-6A00-4F22-BFE1-38D4A308621D}"/>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6668814" y="171985"/>
            <a:ext cx="2106894" cy="484586"/>
          </a:xfrm>
          <a:prstGeom prst="rect">
            <a:avLst/>
          </a:prstGeom>
        </p:spPr>
      </p:pic>
      <p:pic>
        <p:nvPicPr>
          <p:cNvPr id="13" name="Picture 12" descr="Text&#10;&#10;Description automatically generated">
            <a:extLst>
              <a:ext uri="{FF2B5EF4-FFF2-40B4-BE49-F238E27FC236}">
                <a16:creationId xmlns:a16="http://schemas.microsoft.com/office/drawing/2014/main" id="{CCB84796-CF77-4BBB-8129-000983436100}"/>
              </a:ext>
            </a:extLst>
          </p:cNvPr>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792472" y="6158653"/>
            <a:ext cx="7559055" cy="975362"/>
          </a:xfrm>
          <a:prstGeom prst="rect">
            <a:avLst/>
          </a:prstGeom>
        </p:spPr>
      </p:pic>
      <p:sp>
        <p:nvSpPr>
          <p:cNvPr id="14" name="Shape 114">
            <a:extLst>
              <a:ext uri="{FF2B5EF4-FFF2-40B4-BE49-F238E27FC236}">
                <a16:creationId xmlns:a16="http://schemas.microsoft.com/office/drawing/2014/main" id="{07C1FB8A-FBD6-4BBF-95C3-A7AF7639C36B}"/>
              </a:ext>
            </a:extLst>
          </p:cNvPr>
          <p:cNvSpPr/>
          <p:nvPr/>
        </p:nvSpPr>
        <p:spPr>
          <a:xfrm>
            <a:off x="792472" y="183511"/>
            <a:ext cx="5312885" cy="538608"/>
          </a:xfrm>
          <a:prstGeom prst="rect">
            <a:avLst/>
          </a:prstGeom>
          <a:noFill/>
          <a:ln>
            <a:noFill/>
          </a:ln>
        </p:spPr>
        <p:txBody>
          <a:bodyPr lIns="91425" tIns="45700" rIns="91425" bIns="45700" anchor="ctr" anchorCtr="0">
            <a:noAutofit/>
          </a:bodyPr>
          <a:lstStyle/>
          <a:p>
            <a:pPr>
              <a:buSzPct val="25000"/>
            </a:pPr>
            <a:r>
              <a:rPr lang="en-GB" sz="2400" b="1" dirty="0">
                <a:solidFill>
                  <a:srgbClr val="C10069"/>
                </a:solidFill>
                <a:latin typeface="Arial" panose="020B0604020202020204" pitchFamily="34" charset="0"/>
                <a:ea typeface="Helvetica Neue" panose="02000503000000020004" pitchFamily="2" charset="0"/>
                <a:cs typeface="Arial" panose="020B0604020202020204" pitchFamily="34" charset="0"/>
                <a:sym typeface="Lato"/>
              </a:rPr>
              <a:t>Further help &amp; support</a:t>
            </a:r>
          </a:p>
        </p:txBody>
      </p:sp>
      <p:sp>
        <p:nvSpPr>
          <p:cNvPr id="15" name="Pentagon 20">
            <a:extLst>
              <a:ext uri="{FF2B5EF4-FFF2-40B4-BE49-F238E27FC236}">
                <a16:creationId xmlns:a16="http://schemas.microsoft.com/office/drawing/2014/main" id="{AD6A8CF4-F7C1-46C3-A34F-74F902EE4BDE}"/>
              </a:ext>
            </a:extLst>
          </p:cNvPr>
          <p:cNvSpPr/>
          <p:nvPr/>
        </p:nvSpPr>
        <p:spPr>
          <a:xfrm>
            <a:off x="0" y="183511"/>
            <a:ext cx="798666" cy="538608"/>
          </a:xfrm>
          <a:prstGeom prst="homePlate">
            <a:avLst/>
          </a:prstGeom>
          <a:solidFill>
            <a:srgbClr val="C1007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b="1" dirty="0">
              <a:solidFill>
                <a:schemeClr val="bg1"/>
              </a:solidFill>
              <a:latin typeface="Arial" panose="020B0604020202020204" pitchFamily="34" charset="0"/>
              <a:ea typeface="Helvetica Neue" panose="02000503000000020004" pitchFamily="2" charset="0"/>
              <a:cs typeface="Arial" panose="020B0604020202020204" pitchFamily="34" charset="0"/>
            </a:endParaRPr>
          </a:p>
        </p:txBody>
      </p:sp>
      <p:pic>
        <p:nvPicPr>
          <p:cNvPr id="16" name="Graphic 15" descr="Information with solid fill">
            <a:extLst>
              <a:ext uri="{FF2B5EF4-FFF2-40B4-BE49-F238E27FC236}">
                <a16:creationId xmlns:a16="http://schemas.microsoft.com/office/drawing/2014/main" id="{D4918596-AD1E-434C-BD20-3658D0B9072D}"/>
              </a:ext>
            </a:extLst>
          </p:cNvPr>
          <p:cNvPicPr>
            <a:picLocks noChangeAspect="1"/>
          </p:cNvPicPr>
          <p:nvPr/>
        </p:nvPicPr>
        <p:blipFill>
          <a:blip r:embed="rId6">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a:off x="51710" y="181089"/>
            <a:ext cx="538608" cy="538608"/>
          </a:xfrm>
          <a:prstGeom prst="rect">
            <a:avLst/>
          </a:prstGeom>
        </p:spPr>
      </p:pic>
      <p:sp>
        <p:nvSpPr>
          <p:cNvPr id="17" name="Rectangle: Rounded Corners 33">
            <a:extLst>
              <a:ext uri="{FF2B5EF4-FFF2-40B4-BE49-F238E27FC236}">
                <a16:creationId xmlns:a16="http://schemas.microsoft.com/office/drawing/2014/main" id="{99709EEF-F1CF-45AE-8FE7-F35EA01B0503}"/>
              </a:ext>
            </a:extLst>
          </p:cNvPr>
          <p:cNvSpPr/>
          <p:nvPr/>
        </p:nvSpPr>
        <p:spPr>
          <a:xfrm>
            <a:off x="6107114" y="2050023"/>
            <a:ext cx="2524185" cy="1881269"/>
          </a:xfrm>
          <a:prstGeom prst="roundRect">
            <a:avLst/>
          </a:prstGeom>
          <a:solidFill>
            <a:srgbClr val="EDF4F5"/>
          </a:solidFill>
          <a:ln w="28575">
            <a:solidFill>
              <a:srgbClr val="033F85"/>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fontAlgn="base"/>
            <a:r>
              <a:rPr lang="en-GB" sz="1400" dirty="0">
                <a:solidFill>
                  <a:schemeClr val="tx1"/>
                </a:solidFill>
                <a:latin typeface="Arial" panose="020B0604020202020204" pitchFamily="34" charset="0"/>
                <a:cs typeface="Arial" panose="020B0604020202020204" pitchFamily="34" charset="0"/>
              </a:rPr>
              <a:t>The animation contains a summary of the key </a:t>
            </a:r>
            <a:r>
              <a:rPr lang="en-GB" sz="1400" b="1" dirty="0">
                <a:solidFill>
                  <a:schemeClr val="tx1"/>
                </a:solidFill>
                <a:latin typeface="Arial" panose="020B0604020202020204" pitchFamily="34" charset="0"/>
                <a:cs typeface="Arial" panose="020B0604020202020204" pitchFamily="34" charset="0"/>
              </a:rPr>
              <a:t>roles and responsibilities of Pharmacy Professionals </a:t>
            </a:r>
            <a:r>
              <a:rPr lang="en-GB" sz="1400" dirty="0">
                <a:solidFill>
                  <a:schemeClr val="tx1"/>
                </a:solidFill>
                <a:latin typeface="Arial" panose="020B0604020202020204" pitchFamily="34" charset="0"/>
                <a:cs typeface="Arial" panose="020B0604020202020204" pitchFamily="34" charset="0"/>
              </a:rPr>
              <a:t>and how you can help others in this </a:t>
            </a:r>
            <a:r>
              <a:rPr lang="en-GB" sz="1400" b="1" dirty="0">
                <a:solidFill>
                  <a:schemeClr val="tx1"/>
                </a:solidFill>
                <a:latin typeface="Arial" panose="020B0604020202020204" pitchFamily="34" charset="0"/>
                <a:cs typeface="Arial" panose="020B0604020202020204" pitchFamily="34" charset="0"/>
              </a:rPr>
              <a:t>fantastic career.  </a:t>
            </a:r>
          </a:p>
        </p:txBody>
      </p:sp>
      <p:sp>
        <p:nvSpPr>
          <p:cNvPr id="18" name="Rectangle: Rounded Corners 33">
            <a:extLst>
              <a:ext uri="{FF2B5EF4-FFF2-40B4-BE49-F238E27FC236}">
                <a16:creationId xmlns:a16="http://schemas.microsoft.com/office/drawing/2014/main" id="{3CABC6CA-61ED-41F8-B643-4218A86A5A97}"/>
              </a:ext>
            </a:extLst>
          </p:cNvPr>
          <p:cNvSpPr/>
          <p:nvPr/>
        </p:nvSpPr>
        <p:spPr>
          <a:xfrm>
            <a:off x="512697" y="4389185"/>
            <a:ext cx="2320504" cy="1944489"/>
          </a:xfrm>
          <a:prstGeom prst="roundRect">
            <a:avLst/>
          </a:prstGeom>
          <a:solidFill>
            <a:srgbClr val="A1D8F7"/>
          </a:solidFill>
          <a:ln w="28575">
            <a:solidFill>
              <a:srgbClr val="033F85"/>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fontAlgn="base"/>
            <a:r>
              <a:rPr lang="en-GB" sz="1400" dirty="0">
                <a:solidFill>
                  <a:schemeClr val="tx1"/>
                </a:solidFill>
                <a:latin typeface="Arial" panose="020B0604020202020204" pitchFamily="34" charset="0"/>
                <a:cs typeface="Arial" panose="020B0604020202020204" pitchFamily="34" charset="0"/>
              </a:rPr>
              <a:t>The </a:t>
            </a:r>
            <a:r>
              <a:rPr lang="en-GB" sz="1400" dirty="0">
                <a:solidFill>
                  <a:schemeClr val="tx1"/>
                </a:solidFill>
                <a:latin typeface="Arial" panose="020B0604020202020204" pitchFamily="34" charset="0"/>
                <a:cs typeface="Arial" panose="020B0604020202020204" pitchFamily="34" charset="0"/>
                <a:hlinkClick r:id="rId8"/>
              </a:rPr>
              <a:t>NHS Careers website</a:t>
            </a:r>
            <a:r>
              <a:rPr lang="en-GB" sz="1400" dirty="0">
                <a:solidFill>
                  <a:schemeClr val="tx1"/>
                </a:solidFill>
                <a:latin typeface="Arial" panose="020B0604020202020204" pitchFamily="34" charset="0"/>
                <a:cs typeface="Arial" panose="020B0604020202020204" pitchFamily="34" charset="0"/>
              </a:rPr>
              <a:t> has been </a:t>
            </a:r>
            <a:r>
              <a:rPr lang="en-GB" sz="1400" b="1" dirty="0">
                <a:solidFill>
                  <a:schemeClr val="tx1"/>
                </a:solidFill>
                <a:latin typeface="Arial" panose="020B0604020202020204" pitchFamily="34" charset="0"/>
                <a:cs typeface="Arial" panose="020B0604020202020204" pitchFamily="34" charset="0"/>
              </a:rPr>
              <a:t>developed to support students looking at careers in Pharmacy</a:t>
            </a:r>
            <a:r>
              <a:rPr lang="en-GB" sz="1400" dirty="0">
                <a:solidFill>
                  <a:schemeClr val="tx1"/>
                </a:solidFill>
                <a:latin typeface="Arial" panose="020B0604020202020204" pitchFamily="34" charset="0"/>
                <a:cs typeface="Arial" panose="020B0604020202020204" pitchFamily="34" charset="0"/>
              </a:rPr>
              <a:t>. It contains everything you need to know.  </a:t>
            </a:r>
          </a:p>
        </p:txBody>
      </p:sp>
      <p:sp>
        <p:nvSpPr>
          <p:cNvPr id="20" name="Rectangle: Rounded Corners 33">
            <a:extLst>
              <a:ext uri="{FF2B5EF4-FFF2-40B4-BE49-F238E27FC236}">
                <a16:creationId xmlns:a16="http://schemas.microsoft.com/office/drawing/2014/main" id="{542F1822-B6B6-46B3-AC76-D4426C09929E}"/>
              </a:ext>
            </a:extLst>
          </p:cNvPr>
          <p:cNvSpPr/>
          <p:nvPr/>
        </p:nvSpPr>
        <p:spPr>
          <a:xfrm>
            <a:off x="512698" y="955644"/>
            <a:ext cx="8118601" cy="696915"/>
          </a:xfrm>
          <a:prstGeom prst="roundRect">
            <a:avLst/>
          </a:prstGeom>
          <a:solidFill>
            <a:srgbClr val="00A8D7"/>
          </a:solidFill>
          <a:ln w="28575">
            <a:solidFill>
              <a:srgbClr val="98DDF6"/>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fontAlgn="base"/>
            <a:r>
              <a:rPr lang="en-GB" sz="1400" b="1" i="0" dirty="0">
                <a:solidFill>
                  <a:schemeClr val="bg1"/>
                </a:solidFill>
                <a:effectLst/>
                <a:latin typeface="Arial" panose="020B0604020202020204" pitchFamily="34" charset="0"/>
                <a:cs typeface="Arial" panose="020B0604020202020204" pitchFamily="34" charset="0"/>
              </a:rPr>
              <a:t>If you are keen to help others, enjoy science and want a career in healthcare</a:t>
            </a:r>
            <a:r>
              <a:rPr lang="en-GB" sz="1400" b="0" i="0" dirty="0">
                <a:solidFill>
                  <a:schemeClr val="bg1"/>
                </a:solidFill>
                <a:effectLst/>
                <a:latin typeface="Arial" panose="020B0604020202020204" pitchFamily="34" charset="0"/>
                <a:cs typeface="Arial" panose="020B0604020202020204" pitchFamily="34" charset="0"/>
              </a:rPr>
              <a:t>, Pharmacy could be for you. Check out the </a:t>
            </a:r>
            <a:r>
              <a:rPr lang="en-GB" sz="1400" b="1" dirty="0">
                <a:solidFill>
                  <a:schemeClr val="bg1"/>
                </a:solidFill>
                <a:latin typeface="Arial" panose="020B0604020202020204" pitchFamily="34" charset="0"/>
                <a:cs typeface="Arial" panose="020B0604020202020204" pitchFamily="34" charset="0"/>
              </a:rPr>
              <a:t>animation </a:t>
            </a:r>
            <a:r>
              <a:rPr lang="en-GB" sz="1400" dirty="0">
                <a:solidFill>
                  <a:schemeClr val="bg1"/>
                </a:solidFill>
                <a:latin typeface="Arial" panose="020B0604020202020204" pitchFamily="34" charset="0"/>
                <a:cs typeface="Arial" panose="020B0604020202020204" pitchFamily="34" charset="0"/>
              </a:rPr>
              <a:t>below for a quick recap.  </a:t>
            </a:r>
          </a:p>
        </p:txBody>
      </p:sp>
      <p:sp>
        <p:nvSpPr>
          <p:cNvPr id="21" name="TextBox 13">
            <a:extLst>
              <a:ext uri="{FF2B5EF4-FFF2-40B4-BE49-F238E27FC236}">
                <a16:creationId xmlns:a16="http://schemas.microsoft.com/office/drawing/2014/main" id="{DA8E800D-A1FE-4DA5-9D79-034BF98EA6E8}"/>
              </a:ext>
            </a:extLst>
          </p:cNvPr>
          <p:cNvSpPr txBox="1"/>
          <p:nvPr/>
        </p:nvSpPr>
        <p:spPr>
          <a:xfrm>
            <a:off x="7189075" y="6646334"/>
            <a:ext cx="2698596" cy="215444"/>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GB" sz="800" dirty="0">
                <a:effectLst/>
                <a:latin typeface="Lato" panose="020F0502020204030203" pitchFamily="34" charset="0"/>
                <a:ea typeface="Calibri" panose="020F0502020204030204" pitchFamily="34" charset="0"/>
                <a:cs typeface="Arial" panose="020B0604020202020204" pitchFamily="34" charset="0"/>
              </a:rPr>
              <a:t>©VotesforSchools The WOW Show 2021</a:t>
            </a:r>
          </a:p>
        </p:txBody>
      </p:sp>
      <p:pic>
        <p:nvPicPr>
          <p:cNvPr id="3" name="Picture 2" descr="Chart&#10;&#10;Description automatically generated">
            <a:hlinkClick r:id="rId9"/>
            <a:extLst>
              <a:ext uri="{FF2B5EF4-FFF2-40B4-BE49-F238E27FC236}">
                <a16:creationId xmlns:a16="http://schemas.microsoft.com/office/drawing/2014/main" id="{0CD2A9BF-1EC6-4289-874A-044A35904AF9}"/>
              </a:ext>
            </a:extLst>
          </p:cNvPr>
          <p:cNvPicPr>
            <a:picLocks noChangeAspect="1"/>
          </p:cNvPicPr>
          <p:nvPr/>
        </p:nvPicPr>
        <p:blipFill>
          <a:blip r:embed="rId10" cstate="print">
            <a:extLst>
              <a:ext uri="{28A0092B-C50C-407E-A947-70E740481C1C}">
                <a14:useLocalDpi xmlns:a14="http://schemas.microsoft.com/office/drawing/2010/main"/>
              </a:ext>
            </a:extLst>
          </a:blip>
          <a:stretch>
            <a:fillRect/>
          </a:stretch>
        </p:blipFill>
        <p:spPr>
          <a:xfrm>
            <a:off x="512697" y="1886084"/>
            <a:ext cx="3991295" cy="2209149"/>
          </a:xfrm>
          <a:prstGeom prst="rect">
            <a:avLst/>
          </a:prstGeom>
        </p:spPr>
      </p:pic>
      <p:pic>
        <p:nvPicPr>
          <p:cNvPr id="5" name="Picture 4" descr="A picture containing text, screenshot, person, indoor&#10;&#10;Description automatically generated">
            <a:hlinkClick r:id="rId11"/>
            <a:extLst>
              <a:ext uri="{FF2B5EF4-FFF2-40B4-BE49-F238E27FC236}">
                <a16:creationId xmlns:a16="http://schemas.microsoft.com/office/drawing/2014/main" id="{D8D479DD-0B64-45D5-A0AC-05B76185B531}"/>
              </a:ext>
            </a:extLst>
          </p:cNvPr>
          <p:cNvPicPr>
            <a:picLocks noChangeAspect="1"/>
          </p:cNvPicPr>
          <p:nvPr/>
        </p:nvPicPr>
        <p:blipFill rotWithShape="1">
          <a:blip r:embed="rId12" cstate="print">
            <a:extLst>
              <a:ext uri="{28A0092B-C50C-407E-A947-70E740481C1C}">
                <a14:useLocalDpi xmlns:a14="http://schemas.microsoft.com/office/drawing/2010/main"/>
              </a:ext>
            </a:extLst>
          </a:blip>
          <a:srcRect t="969"/>
          <a:stretch/>
        </p:blipFill>
        <p:spPr>
          <a:xfrm>
            <a:off x="4137269" y="4327986"/>
            <a:ext cx="4494030" cy="2087297"/>
          </a:xfrm>
          <a:prstGeom prst="rect">
            <a:avLst/>
          </a:prstGeom>
        </p:spPr>
      </p:pic>
      <p:pic>
        <p:nvPicPr>
          <p:cNvPr id="22" name="Picture 2" descr="Out Patient Department icon">
            <a:extLst>
              <a:ext uri="{FF2B5EF4-FFF2-40B4-BE49-F238E27FC236}">
                <a16:creationId xmlns:a16="http://schemas.microsoft.com/office/drawing/2014/main" id="{2CB6C4A2-F445-4C27-8041-D8A50AADC84C}"/>
              </a:ext>
            </a:extLst>
          </p:cNvPr>
          <p:cNvPicPr>
            <a:picLocks noChangeAspect="1" noChangeArrowheads="1"/>
          </p:cNvPicPr>
          <p:nvPr/>
        </p:nvPicPr>
        <p:blipFill>
          <a:blip r:embed="rId13">
            <a:extLst>
              <a:ext uri="{28A0092B-C50C-407E-A947-70E740481C1C}">
                <a14:useLocalDpi xmlns:a14="http://schemas.microsoft.com/office/drawing/2010/main"/>
              </a:ext>
            </a:extLst>
          </a:blip>
          <a:srcRect/>
          <a:stretch>
            <a:fillRect/>
          </a:stretch>
        </p:blipFill>
        <p:spPr bwMode="auto">
          <a:xfrm>
            <a:off x="4897736" y="1998333"/>
            <a:ext cx="911971" cy="911971"/>
          </a:xfrm>
          <a:prstGeom prst="rect">
            <a:avLst/>
          </a:prstGeom>
          <a:noFill/>
          <a:extLst>
            <a:ext uri="{909E8E84-426E-40DD-AFC4-6F175D3DCCD1}">
              <a14:hiddenFill xmlns:a14="http://schemas.microsoft.com/office/drawing/2010/main">
                <a:solidFill>
                  <a:srgbClr val="FFFFFF"/>
                </a:solidFill>
              </a14:hiddenFill>
            </a:ext>
          </a:extLst>
        </p:spPr>
      </p:pic>
      <p:pic>
        <p:nvPicPr>
          <p:cNvPr id="23" name="Picture 8" descr="Welfare icon">
            <a:extLst>
              <a:ext uri="{FF2B5EF4-FFF2-40B4-BE49-F238E27FC236}">
                <a16:creationId xmlns:a16="http://schemas.microsoft.com/office/drawing/2014/main" id="{4CDC0A44-480D-45F2-B694-4ACC3933ECCB}"/>
              </a:ext>
            </a:extLst>
          </p:cNvPr>
          <p:cNvPicPr>
            <a:picLocks noChangeAspect="1" noChangeArrowheads="1"/>
          </p:cNvPicPr>
          <p:nvPr/>
        </p:nvPicPr>
        <p:blipFill>
          <a:blip r:embed="rId14">
            <a:extLst>
              <a:ext uri="{28A0092B-C50C-407E-A947-70E740481C1C}">
                <a14:useLocalDpi xmlns:a14="http://schemas.microsoft.com/office/drawing/2010/main"/>
              </a:ext>
            </a:extLst>
          </a:blip>
          <a:srcRect/>
          <a:stretch>
            <a:fillRect/>
          </a:stretch>
        </p:blipFill>
        <p:spPr bwMode="auto">
          <a:xfrm>
            <a:off x="4896091" y="2933504"/>
            <a:ext cx="911971" cy="911971"/>
          </a:xfrm>
          <a:prstGeom prst="rect">
            <a:avLst/>
          </a:prstGeom>
          <a:noFill/>
          <a:extLst>
            <a:ext uri="{909E8E84-426E-40DD-AFC4-6F175D3DCCD1}">
              <a14:hiddenFill xmlns:a14="http://schemas.microsoft.com/office/drawing/2010/main">
                <a:solidFill>
                  <a:srgbClr val="FFFFFF"/>
                </a:solidFill>
              </a14:hiddenFill>
            </a:ext>
          </a:extLst>
        </p:spPr>
      </p:pic>
      <p:pic>
        <p:nvPicPr>
          <p:cNvPr id="24" name="Picture 2" descr="Clinic icon">
            <a:extLst>
              <a:ext uri="{FF2B5EF4-FFF2-40B4-BE49-F238E27FC236}">
                <a16:creationId xmlns:a16="http://schemas.microsoft.com/office/drawing/2014/main" id="{56CFAE84-DAA1-4917-A4BA-51A5239DD01A}"/>
              </a:ext>
            </a:extLst>
          </p:cNvPr>
          <p:cNvPicPr>
            <a:picLocks noChangeAspect="1" noChangeArrowheads="1"/>
          </p:cNvPicPr>
          <p:nvPr/>
        </p:nvPicPr>
        <p:blipFill>
          <a:blip r:embed="rId15">
            <a:extLst>
              <a:ext uri="{28A0092B-C50C-407E-A947-70E740481C1C}">
                <a14:useLocalDpi xmlns:a14="http://schemas.microsoft.com/office/drawing/2010/main"/>
              </a:ext>
            </a:extLst>
          </a:blip>
          <a:srcRect/>
          <a:stretch>
            <a:fillRect/>
          </a:stretch>
        </p:blipFill>
        <p:spPr bwMode="auto">
          <a:xfrm>
            <a:off x="3028035" y="4378882"/>
            <a:ext cx="914399" cy="914399"/>
          </a:xfrm>
          <a:prstGeom prst="rect">
            <a:avLst/>
          </a:prstGeom>
          <a:noFill/>
          <a:extLst>
            <a:ext uri="{909E8E84-426E-40DD-AFC4-6F175D3DCCD1}">
              <a14:hiddenFill xmlns:a14="http://schemas.microsoft.com/office/drawing/2010/main">
                <a:solidFill>
                  <a:srgbClr val="FFFFFF"/>
                </a:solidFill>
              </a14:hiddenFill>
            </a:ext>
          </a:extLst>
        </p:spPr>
      </p:pic>
      <p:pic>
        <p:nvPicPr>
          <p:cNvPr id="25" name="Picture 4" descr="Pharmacist Skin Type 5 icon">
            <a:extLst>
              <a:ext uri="{FF2B5EF4-FFF2-40B4-BE49-F238E27FC236}">
                <a16:creationId xmlns:a16="http://schemas.microsoft.com/office/drawing/2014/main" id="{63A87102-8D8E-4E71-9EED-8EA6E50DDF01}"/>
              </a:ext>
            </a:extLst>
          </p:cNvPr>
          <p:cNvPicPr>
            <a:picLocks noChangeAspect="1" noChangeArrowheads="1"/>
          </p:cNvPicPr>
          <p:nvPr/>
        </p:nvPicPr>
        <p:blipFill>
          <a:blip r:embed="rId16">
            <a:extLst>
              <a:ext uri="{28A0092B-C50C-407E-A947-70E740481C1C}">
                <a14:useLocalDpi xmlns:a14="http://schemas.microsoft.com/office/drawing/2010/main"/>
              </a:ext>
            </a:extLst>
          </a:blip>
          <a:srcRect/>
          <a:stretch>
            <a:fillRect/>
          </a:stretch>
        </p:blipFill>
        <p:spPr bwMode="auto">
          <a:xfrm>
            <a:off x="3028034" y="5344553"/>
            <a:ext cx="914399" cy="914399"/>
          </a:xfrm>
          <a:prstGeom prst="rect">
            <a:avLst/>
          </a:prstGeom>
          <a:noFill/>
          <a:extLst>
            <a:ext uri="{909E8E84-426E-40DD-AFC4-6F175D3DCCD1}">
              <a14:hiddenFill xmlns:a14="http://schemas.microsoft.com/office/drawing/2010/main">
                <a:solidFill>
                  <a:srgbClr val="FFFFFF"/>
                </a:solidFill>
              </a14:hiddenFill>
            </a:ext>
          </a:extLst>
        </p:spPr>
      </p:pic>
      <p:sp>
        <p:nvSpPr>
          <p:cNvPr id="26" name="Rectangle: Rounded Corners 33">
            <a:hlinkClick r:id="rId9"/>
            <a:extLst>
              <a:ext uri="{FF2B5EF4-FFF2-40B4-BE49-F238E27FC236}">
                <a16:creationId xmlns:a16="http://schemas.microsoft.com/office/drawing/2014/main" id="{309770CC-BADA-483F-8756-0963DC100F5E}"/>
              </a:ext>
            </a:extLst>
          </p:cNvPr>
          <p:cNvSpPr/>
          <p:nvPr/>
        </p:nvSpPr>
        <p:spPr>
          <a:xfrm>
            <a:off x="4054427" y="1746599"/>
            <a:ext cx="662323" cy="517967"/>
          </a:xfrm>
          <a:prstGeom prst="roundRect">
            <a:avLst/>
          </a:prstGeom>
          <a:solidFill>
            <a:srgbClr val="00A8D7"/>
          </a:solidFill>
          <a:ln w="28575">
            <a:solidFill>
              <a:srgbClr val="98DDF6"/>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fontAlgn="base"/>
            <a:r>
              <a:rPr lang="en-GB" sz="1400" b="1" dirty="0">
                <a:solidFill>
                  <a:schemeClr val="bg1"/>
                </a:solidFill>
                <a:latin typeface="Arial" panose="020B0604020202020204" pitchFamily="34" charset="0"/>
                <a:cs typeface="Arial" panose="020B0604020202020204" pitchFamily="34" charset="0"/>
              </a:rPr>
              <a:t>0:00- 3:47</a:t>
            </a:r>
          </a:p>
        </p:txBody>
      </p:sp>
    </p:spTree>
    <p:extLst>
      <p:ext uri="{BB962C8B-B14F-4D97-AF65-F5344CB8AC3E}">
        <p14:creationId xmlns:p14="http://schemas.microsoft.com/office/powerpoint/2010/main" val="24554453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500"/>
                                        <p:tgtEl>
                                          <p:spTgt spid="18"/>
                                        </p:tgtEl>
                                      </p:cBhvr>
                                    </p:animEffect>
                                  </p:childTnLst>
                                </p:cTn>
                              </p:par>
                              <p:par>
                                <p:cTn id="8" presetID="10" presetClass="entr" presetSubtype="0" fill="hold" nodeType="withEffect">
                                  <p:stCondLst>
                                    <p:cond delay="0"/>
                                  </p:stCondLst>
                                  <p:childTnLst>
                                    <p:set>
                                      <p:cBhvr>
                                        <p:cTn id="9" dur="1" fill="hold">
                                          <p:stCondLst>
                                            <p:cond delay="0"/>
                                          </p:stCondLst>
                                        </p:cTn>
                                        <p:tgtEl>
                                          <p:spTgt spid="24"/>
                                        </p:tgtEl>
                                        <p:attrNameLst>
                                          <p:attrName>style.visibility</p:attrName>
                                        </p:attrNameLst>
                                      </p:cBhvr>
                                      <p:to>
                                        <p:strVal val="visible"/>
                                      </p:to>
                                    </p:set>
                                    <p:animEffect transition="in" filter="fade">
                                      <p:cBhvr>
                                        <p:cTn id="10" dur="500"/>
                                        <p:tgtEl>
                                          <p:spTgt spid="24"/>
                                        </p:tgtEl>
                                      </p:cBhvr>
                                    </p:animEffect>
                                  </p:childTnLst>
                                </p:cTn>
                              </p:par>
                              <p:par>
                                <p:cTn id="11" presetID="10" presetClass="entr" presetSubtype="0" fill="hold" nodeType="withEffect">
                                  <p:stCondLst>
                                    <p:cond delay="0"/>
                                  </p:stCondLst>
                                  <p:childTnLst>
                                    <p:set>
                                      <p:cBhvr>
                                        <p:cTn id="12" dur="1" fill="hold">
                                          <p:stCondLst>
                                            <p:cond delay="0"/>
                                          </p:stCondLst>
                                        </p:cTn>
                                        <p:tgtEl>
                                          <p:spTgt spid="25"/>
                                        </p:tgtEl>
                                        <p:attrNameLst>
                                          <p:attrName>style.visibility</p:attrName>
                                        </p:attrNameLst>
                                      </p:cBhvr>
                                      <p:to>
                                        <p:strVal val="visible"/>
                                      </p:to>
                                    </p:set>
                                    <p:animEffect transition="in" filter="fade">
                                      <p:cBhvr>
                                        <p:cTn id="13" dur="500"/>
                                        <p:tgtEl>
                                          <p:spTgt spid="25"/>
                                        </p:tgtEl>
                                      </p:cBhvr>
                                    </p:animEffect>
                                  </p:childTnLst>
                                </p:cTn>
                              </p:par>
                              <p:par>
                                <p:cTn id="14" presetID="10" presetClass="entr" presetSubtype="0" fill="hold" nodeType="with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fade">
                                      <p:cBhvr>
                                        <p:cTn id="16"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A picture containing logo&#10;&#10;Description automatically generated">
            <a:extLst>
              <a:ext uri="{FF2B5EF4-FFF2-40B4-BE49-F238E27FC236}">
                <a16:creationId xmlns:a16="http://schemas.microsoft.com/office/drawing/2014/main" id="{F5F1425B-4E6B-43F3-9497-8DE6E9FD0409}"/>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6668814" y="171985"/>
            <a:ext cx="2106894" cy="484586"/>
          </a:xfrm>
          <a:prstGeom prst="rect">
            <a:avLst/>
          </a:prstGeom>
        </p:spPr>
      </p:pic>
      <p:pic>
        <p:nvPicPr>
          <p:cNvPr id="6" name="Picture 5" descr="Text&#10;&#10;Description automatically generated">
            <a:extLst>
              <a:ext uri="{FF2B5EF4-FFF2-40B4-BE49-F238E27FC236}">
                <a16:creationId xmlns:a16="http://schemas.microsoft.com/office/drawing/2014/main" id="{ABDAEC2F-98AE-4687-8B6C-1313BDD5EC22}"/>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792472" y="6158653"/>
            <a:ext cx="7559055" cy="975362"/>
          </a:xfrm>
          <a:prstGeom prst="rect">
            <a:avLst/>
          </a:prstGeom>
        </p:spPr>
      </p:pic>
      <p:grpSp>
        <p:nvGrpSpPr>
          <p:cNvPr id="3" name="Group 2">
            <a:extLst>
              <a:ext uri="{FF2B5EF4-FFF2-40B4-BE49-F238E27FC236}">
                <a16:creationId xmlns:a16="http://schemas.microsoft.com/office/drawing/2014/main" id="{D81050DF-01B8-47A0-9C70-1F8B9C551199}"/>
              </a:ext>
            </a:extLst>
          </p:cNvPr>
          <p:cNvGrpSpPr/>
          <p:nvPr/>
        </p:nvGrpSpPr>
        <p:grpSpPr>
          <a:xfrm>
            <a:off x="3215457" y="3785929"/>
            <a:ext cx="2713082" cy="2372724"/>
            <a:chOff x="3215459" y="3785929"/>
            <a:chExt cx="2713082" cy="2372724"/>
          </a:xfrm>
        </p:grpSpPr>
        <p:sp>
          <p:nvSpPr>
            <p:cNvPr id="10" name="Rectangle: Rounded Corners 33" descr="A challenge for the teacher to discuss with the students ">
              <a:extLst>
                <a:ext uri="{FF2B5EF4-FFF2-40B4-BE49-F238E27FC236}">
                  <a16:creationId xmlns:a16="http://schemas.microsoft.com/office/drawing/2014/main" id="{6F6B72AE-9E9F-4DB8-B889-71781455A971}"/>
                </a:ext>
              </a:extLst>
            </p:cNvPr>
            <p:cNvSpPr/>
            <p:nvPr/>
          </p:nvSpPr>
          <p:spPr>
            <a:xfrm>
              <a:off x="3215460" y="3785929"/>
              <a:ext cx="2713081" cy="586946"/>
            </a:xfrm>
            <a:prstGeom prst="roundRect">
              <a:avLst/>
            </a:prstGeom>
            <a:solidFill>
              <a:srgbClr val="033F85"/>
            </a:solidFill>
            <a:ln w="28575">
              <a:solidFill>
                <a:srgbClr val="B7E2FF"/>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fontAlgn="base"/>
              <a:r>
                <a:rPr lang="en-GB" sz="2000" b="1" dirty="0">
                  <a:solidFill>
                    <a:schemeClr val="bg1"/>
                  </a:solidFill>
                  <a:latin typeface="Arial" panose="020B0604020202020204" pitchFamily="34" charset="0"/>
                  <a:cs typeface="Arial" panose="020B0604020202020204" pitchFamily="34" charset="0"/>
                </a:rPr>
                <a:t>Skills</a:t>
              </a:r>
              <a:endParaRPr lang="en-GB" sz="2000" dirty="0">
                <a:solidFill>
                  <a:schemeClr val="bg1"/>
                </a:solidFill>
                <a:latin typeface="Arial" panose="020B0604020202020204" pitchFamily="34" charset="0"/>
                <a:cs typeface="Arial" panose="020B0604020202020204" pitchFamily="34" charset="0"/>
              </a:endParaRPr>
            </a:p>
          </p:txBody>
        </p:sp>
        <p:sp>
          <p:nvSpPr>
            <p:cNvPr id="11" name="Rectangle: Rounded Corners 33">
              <a:extLst>
                <a:ext uri="{FF2B5EF4-FFF2-40B4-BE49-F238E27FC236}">
                  <a16:creationId xmlns:a16="http://schemas.microsoft.com/office/drawing/2014/main" id="{02E959A9-EDFA-43A0-910C-786C90CF8777}"/>
                </a:ext>
              </a:extLst>
            </p:cNvPr>
            <p:cNvSpPr/>
            <p:nvPr/>
          </p:nvSpPr>
          <p:spPr>
            <a:xfrm>
              <a:off x="3215459" y="4654972"/>
              <a:ext cx="2713081" cy="1503681"/>
            </a:xfrm>
            <a:prstGeom prst="roundRect">
              <a:avLst/>
            </a:prstGeom>
            <a:solidFill>
              <a:srgbClr val="B7E2FF"/>
            </a:solidFill>
            <a:ln w="28575">
              <a:solidFill>
                <a:srgbClr val="033F85"/>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fontAlgn="base"/>
              <a:r>
                <a:rPr lang="en-GB" sz="1400" dirty="0">
                  <a:solidFill>
                    <a:schemeClr val="tx1"/>
                  </a:solidFill>
                  <a:latin typeface="Arial" panose="020B0604020202020204" pitchFamily="34" charset="0"/>
                  <a:cs typeface="Arial" panose="020B0604020202020204" pitchFamily="34" charset="0"/>
                </a:rPr>
                <a:t>This resource helps with skills such as </a:t>
              </a:r>
              <a:r>
                <a:rPr lang="en-GB" sz="1400" b="1" dirty="0">
                  <a:solidFill>
                    <a:schemeClr val="tx1"/>
                  </a:solidFill>
                  <a:latin typeface="Arial" panose="020B0604020202020204" pitchFamily="34" charset="0"/>
                  <a:cs typeface="Arial" panose="020B0604020202020204" pitchFamily="34" charset="0"/>
                </a:rPr>
                <a:t>evaluation, teamwork, communication, empathy, organisation and problem solving. </a:t>
              </a:r>
            </a:p>
          </p:txBody>
        </p:sp>
      </p:grpSp>
      <p:grpSp>
        <p:nvGrpSpPr>
          <p:cNvPr id="15" name="Group 14">
            <a:extLst>
              <a:ext uri="{FF2B5EF4-FFF2-40B4-BE49-F238E27FC236}">
                <a16:creationId xmlns:a16="http://schemas.microsoft.com/office/drawing/2014/main" id="{92B73D7E-5882-4AA6-AF30-0FFD80C9DE08}"/>
              </a:ext>
            </a:extLst>
          </p:cNvPr>
          <p:cNvGrpSpPr/>
          <p:nvPr/>
        </p:nvGrpSpPr>
        <p:grpSpPr>
          <a:xfrm>
            <a:off x="321014" y="1188055"/>
            <a:ext cx="2713081" cy="2372726"/>
            <a:chOff x="321014" y="1188055"/>
            <a:chExt cx="2713081" cy="2372726"/>
          </a:xfrm>
        </p:grpSpPr>
        <p:sp>
          <p:nvSpPr>
            <p:cNvPr id="9" name="Rectangle: Rounded Corners 33" descr="An activity box for the teacher to read out the class task and time frame. ">
              <a:extLst>
                <a:ext uri="{FF2B5EF4-FFF2-40B4-BE49-F238E27FC236}">
                  <a16:creationId xmlns:a16="http://schemas.microsoft.com/office/drawing/2014/main" id="{DC6C6451-5060-45F8-AB3E-24F8545BAA8C}"/>
                </a:ext>
              </a:extLst>
            </p:cNvPr>
            <p:cNvSpPr/>
            <p:nvPr/>
          </p:nvSpPr>
          <p:spPr>
            <a:xfrm>
              <a:off x="321014" y="1188055"/>
              <a:ext cx="2713081" cy="586946"/>
            </a:xfrm>
            <a:prstGeom prst="roundRect">
              <a:avLst/>
            </a:prstGeom>
            <a:solidFill>
              <a:srgbClr val="00A8D7"/>
            </a:solidFill>
            <a:ln w="28575">
              <a:solidFill>
                <a:srgbClr val="98DDF6"/>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fontAlgn="base"/>
              <a:r>
                <a:rPr lang="en-GB" sz="2000" b="1" dirty="0">
                  <a:solidFill>
                    <a:schemeClr val="bg1"/>
                  </a:solidFill>
                  <a:latin typeface="Arial" panose="020B0604020202020204" pitchFamily="34" charset="0"/>
                  <a:cs typeface="Arial" panose="020B0604020202020204" pitchFamily="34" charset="0"/>
                </a:rPr>
                <a:t>Subject Links</a:t>
              </a:r>
              <a:endParaRPr lang="en-GB" sz="2000" dirty="0">
                <a:solidFill>
                  <a:schemeClr val="bg1"/>
                </a:solidFill>
                <a:latin typeface="Arial" panose="020B0604020202020204" pitchFamily="34" charset="0"/>
                <a:cs typeface="Arial" panose="020B0604020202020204" pitchFamily="34" charset="0"/>
              </a:endParaRPr>
            </a:p>
          </p:txBody>
        </p:sp>
        <p:sp>
          <p:nvSpPr>
            <p:cNvPr id="12" name="Rectangle: Rounded Corners 33">
              <a:extLst>
                <a:ext uri="{FF2B5EF4-FFF2-40B4-BE49-F238E27FC236}">
                  <a16:creationId xmlns:a16="http://schemas.microsoft.com/office/drawing/2014/main" id="{FF80C512-A4FF-4B4C-8137-D1ACC86735AA}"/>
                </a:ext>
              </a:extLst>
            </p:cNvPr>
            <p:cNvSpPr/>
            <p:nvPr/>
          </p:nvSpPr>
          <p:spPr>
            <a:xfrm>
              <a:off x="321014" y="2057099"/>
              <a:ext cx="2713081" cy="1503682"/>
            </a:xfrm>
            <a:prstGeom prst="roundRect">
              <a:avLst/>
            </a:prstGeom>
            <a:solidFill>
              <a:srgbClr val="98DDF6"/>
            </a:solidFill>
            <a:ln w="28575">
              <a:solidFill>
                <a:srgbClr val="36BCEE"/>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fontAlgn="base"/>
              <a:r>
                <a:rPr lang="en-GB" sz="1400" dirty="0">
                  <a:solidFill>
                    <a:schemeClr val="tx1"/>
                  </a:solidFill>
                  <a:latin typeface="Arial" panose="020B0604020202020204" pitchFamily="34" charset="0"/>
                  <a:cs typeface="Arial" panose="020B0604020202020204" pitchFamily="34" charset="0"/>
                </a:rPr>
                <a:t>This resource may link to topics you study in </a:t>
              </a:r>
              <a:r>
                <a:rPr lang="en-GB" sz="1400" b="1" dirty="0">
                  <a:solidFill>
                    <a:schemeClr val="tx1"/>
                  </a:solidFill>
                  <a:latin typeface="Arial" panose="020B0604020202020204" pitchFamily="34" charset="0"/>
                  <a:cs typeface="Arial" panose="020B0604020202020204" pitchFamily="34" charset="0"/>
                </a:rPr>
                <a:t>PSHCE, Careers, Health &amp; Social Care</a:t>
              </a:r>
              <a:r>
                <a:rPr lang="en-GB" sz="1400" dirty="0">
                  <a:solidFill>
                    <a:schemeClr val="tx1"/>
                  </a:solidFill>
                  <a:latin typeface="Arial" panose="020B0604020202020204" pitchFamily="34" charset="0"/>
                  <a:cs typeface="Arial" panose="020B0604020202020204" pitchFamily="34" charset="0"/>
                </a:rPr>
                <a:t>, </a:t>
              </a:r>
              <a:r>
                <a:rPr lang="en-GB" sz="1400" b="1" dirty="0">
                  <a:solidFill>
                    <a:schemeClr val="tx1"/>
                  </a:solidFill>
                  <a:latin typeface="Arial" panose="020B0604020202020204" pitchFamily="34" charset="0"/>
                  <a:cs typeface="Arial" panose="020B0604020202020204" pitchFamily="34" charset="0"/>
                </a:rPr>
                <a:t>Science</a:t>
              </a:r>
              <a:r>
                <a:rPr lang="en-GB" sz="1400" dirty="0">
                  <a:solidFill>
                    <a:schemeClr val="tx1"/>
                  </a:solidFill>
                  <a:latin typeface="Arial" panose="020B0604020202020204" pitchFamily="34" charset="0"/>
                  <a:cs typeface="Arial" panose="020B0604020202020204" pitchFamily="34" charset="0"/>
                </a:rPr>
                <a:t>, </a:t>
              </a:r>
              <a:r>
                <a:rPr lang="en-GB" sz="1400" b="1" dirty="0">
                  <a:solidFill>
                    <a:schemeClr val="tx1"/>
                  </a:solidFill>
                  <a:latin typeface="Arial" panose="020B0604020202020204" pitchFamily="34" charset="0"/>
                  <a:cs typeface="Arial" panose="020B0604020202020204" pitchFamily="34" charset="0"/>
                </a:rPr>
                <a:t>Critical Thinking </a:t>
              </a:r>
              <a:r>
                <a:rPr lang="en-GB" sz="1400" dirty="0">
                  <a:solidFill>
                    <a:schemeClr val="tx1"/>
                  </a:solidFill>
                  <a:latin typeface="Arial" panose="020B0604020202020204" pitchFamily="34" charset="0"/>
                  <a:cs typeface="Arial" panose="020B0604020202020204" pitchFamily="34" charset="0"/>
                </a:rPr>
                <a:t>and </a:t>
              </a:r>
              <a:r>
                <a:rPr lang="en-GB" sz="1400" b="1" dirty="0">
                  <a:solidFill>
                    <a:schemeClr val="tx1"/>
                  </a:solidFill>
                  <a:latin typeface="Arial" panose="020B0604020202020204" pitchFamily="34" charset="0"/>
                  <a:cs typeface="Arial" panose="020B0604020202020204" pitchFamily="34" charset="0"/>
                </a:rPr>
                <a:t>Self-Assessment</a:t>
              </a:r>
              <a:r>
                <a:rPr lang="en-GB" sz="1400" dirty="0">
                  <a:solidFill>
                    <a:schemeClr val="tx1"/>
                  </a:solidFill>
                  <a:latin typeface="Arial" panose="020B0604020202020204" pitchFamily="34" charset="0"/>
                  <a:cs typeface="Arial" panose="020B0604020202020204" pitchFamily="34" charset="0"/>
                </a:rPr>
                <a:t>. </a:t>
              </a:r>
              <a:endParaRPr lang="en-GB" sz="1400" b="1" dirty="0">
                <a:solidFill>
                  <a:schemeClr val="tx1"/>
                </a:solidFill>
                <a:latin typeface="Arial" panose="020B0604020202020204" pitchFamily="34" charset="0"/>
                <a:cs typeface="Arial" panose="020B0604020202020204" pitchFamily="34" charset="0"/>
              </a:endParaRPr>
            </a:p>
          </p:txBody>
        </p:sp>
      </p:grpSp>
      <p:grpSp>
        <p:nvGrpSpPr>
          <p:cNvPr id="16" name="Group 15">
            <a:extLst>
              <a:ext uri="{FF2B5EF4-FFF2-40B4-BE49-F238E27FC236}">
                <a16:creationId xmlns:a16="http://schemas.microsoft.com/office/drawing/2014/main" id="{2FD04DE7-45F0-4D22-B901-5073C7EA93A7}"/>
              </a:ext>
            </a:extLst>
          </p:cNvPr>
          <p:cNvGrpSpPr/>
          <p:nvPr/>
        </p:nvGrpSpPr>
        <p:grpSpPr>
          <a:xfrm>
            <a:off x="6109902" y="1188055"/>
            <a:ext cx="2713082" cy="2372724"/>
            <a:chOff x="6109902" y="1188055"/>
            <a:chExt cx="2713082" cy="2372724"/>
          </a:xfrm>
        </p:grpSpPr>
        <p:sp>
          <p:nvSpPr>
            <p:cNvPr id="13" name="Rectangle: Rounded Corners 33">
              <a:extLst>
                <a:ext uri="{FF2B5EF4-FFF2-40B4-BE49-F238E27FC236}">
                  <a16:creationId xmlns:a16="http://schemas.microsoft.com/office/drawing/2014/main" id="{F27513E5-8F62-4C8A-8942-B0DA65AF1C5B}"/>
                </a:ext>
              </a:extLst>
            </p:cNvPr>
            <p:cNvSpPr/>
            <p:nvPr/>
          </p:nvSpPr>
          <p:spPr>
            <a:xfrm>
              <a:off x="6109902" y="1188055"/>
              <a:ext cx="2713082" cy="586946"/>
            </a:xfrm>
            <a:prstGeom prst="roundRect">
              <a:avLst/>
            </a:prstGeom>
            <a:solidFill>
              <a:srgbClr val="C10071"/>
            </a:solidFill>
            <a:ln w="28575">
              <a:solidFill>
                <a:srgbClr val="EDF4F5"/>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fontAlgn="base"/>
              <a:r>
                <a:rPr lang="en-GB" sz="2000" b="1" dirty="0">
                  <a:solidFill>
                    <a:schemeClr val="bg1"/>
                  </a:solidFill>
                  <a:latin typeface="Arial" panose="020B0604020202020204" pitchFamily="34" charset="0"/>
                  <a:cs typeface="Arial" panose="020B0604020202020204" pitchFamily="34" charset="0"/>
                </a:rPr>
                <a:t>Learning Intentions</a:t>
              </a:r>
              <a:endParaRPr lang="en-GB" sz="2000" dirty="0">
                <a:solidFill>
                  <a:schemeClr val="bg1"/>
                </a:solidFill>
                <a:latin typeface="Arial" panose="020B0604020202020204" pitchFamily="34" charset="0"/>
                <a:cs typeface="Arial" panose="020B0604020202020204" pitchFamily="34" charset="0"/>
              </a:endParaRPr>
            </a:p>
          </p:txBody>
        </p:sp>
        <p:sp>
          <p:nvSpPr>
            <p:cNvPr id="14" name="Rectangle: Rounded Corners 33">
              <a:extLst>
                <a:ext uri="{FF2B5EF4-FFF2-40B4-BE49-F238E27FC236}">
                  <a16:creationId xmlns:a16="http://schemas.microsoft.com/office/drawing/2014/main" id="{7E0848DA-AAE8-4279-B49A-AA32367F01C0}"/>
                </a:ext>
              </a:extLst>
            </p:cNvPr>
            <p:cNvSpPr/>
            <p:nvPr/>
          </p:nvSpPr>
          <p:spPr>
            <a:xfrm>
              <a:off x="6109903" y="2057099"/>
              <a:ext cx="2713081" cy="1503680"/>
            </a:xfrm>
            <a:prstGeom prst="roundRect">
              <a:avLst/>
            </a:prstGeom>
            <a:solidFill>
              <a:srgbClr val="EDF4F5"/>
            </a:solidFill>
            <a:ln w="28575">
              <a:solidFill>
                <a:srgbClr val="C10071"/>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fontAlgn="base"/>
              <a:r>
                <a:rPr lang="en-GB" sz="1400" dirty="0">
                  <a:solidFill>
                    <a:schemeClr val="tx1"/>
                  </a:solidFill>
                  <a:latin typeface="Arial" panose="020B0604020202020204" pitchFamily="34" charset="0"/>
                  <a:cs typeface="Arial" panose="020B0604020202020204" pitchFamily="34" charset="0"/>
                </a:rPr>
                <a:t>To be able to </a:t>
              </a:r>
              <a:r>
                <a:rPr lang="en-GB" sz="1400" b="1" dirty="0">
                  <a:solidFill>
                    <a:schemeClr val="tx1"/>
                  </a:solidFill>
                  <a:latin typeface="Arial" panose="020B0604020202020204" pitchFamily="34" charset="0"/>
                  <a:cs typeface="Arial" panose="020B0604020202020204" pitchFamily="34" charset="0"/>
                </a:rPr>
                <a:t>explore interests, values, abilities and attitudes </a:t>
              </a:r>
              <a:r>
                <a:rPr lang="en-GB" sz="1400" dirty="0">
                  <a:solidFill>
                    <a:schemeClr val="tx1"/>
                  </a:solidFill>
                  <a:latin typeface="Arial" panose="020B0604020202020204" pitchFamily="34" charset="0"/>
                  <a:cs typeface="Arial" panose="020B0604020202020204" pitchFamily="34" charset="0"/>
                </a:rPr>
                <a:t>in relation to </a:t>
              </a:r>
              <a:r>
                <a:rPr lang="en-GB" sz="1400" b="1" dirty="0">
                  <a:solidFill>
                    <a:schemeClr val="tx1"/>
                  </a:solidFill>
                  <a:latin typeface="Arial" panose="020B0604020202020204" pitchFamily="34" charset="0"/>
                  <a:cs typeface="Arial" panose="020B0604020202020204" pitchFamily="34" charset="0"/>
                </a:rPr>
                <a:t>options in learning</a:t>
              </a:r>
              <a:r>
                <a:rPr lang="en-GB" sz="1400" dirty="0">
                  <a:solidFill>
                    <a:schemeClr val="tx1"/>
                  </a:solidFill>
                  <a:latin typeface="Arial" panose="020B0604020202020204" pitchFamily="34" charset="0"/>
                  <a:cs typeface="Arial" panose="020B0604020202020204" pitchFamily="34" charset="0"/>
                </a:rPr>
                <a:t>, </a:t>
              </a:r>
              <a:r>
                <a:rPr lang="en-GB" sz="1400" b="1" dirty="0">
                  <a:solidFill>
                    <a:schemeClr val="tx1"/>
                  </a:solidFill>
                  <a:latin typeface="Arial" panose="020B0604020202020204" pitchFamily="34" charset="0"/>
                  <a:cs typeface="Arial" panose="020B0604020202020204" pitchFamily="34" charset="0"/>
                </a:rPr>
                <a:t>work</a:t>
              </a:r>
              <a:r>
                <a:rPr lang="en-GB" sz="1400" dirty="0">
                  <a:solidFill>
                    <a:schemeClr val="tx1"/>
                  </a:solidFill>
                  <a:latin typeface="Arial" panose="020B0604020202020204" pitchFamily="34" charset="0"/>
                  <a:cs typeface="Arial" panose="020B0604020202020204" pitchFamily="34" charset="0"/>
                </a:rPr>
                <a:t> and </a:t>
              </a:r>
              <a:r>
                <a:rPr lang="en-GB" sz="1400" b="1" dirty="0">
                  <a:solidFill>
                    <a:schemeClr val="tx1"/>
                  </a:solidFill>
                  <a:latin typeface="Arial" panose="020B0604020202020204" pitchFamily="34" charset="0"/>
                  <a:cs typeface="Arial" panose="020B0604020202020204" pitchFamily="34" charset="0"/>
                </a:rPr>
                <a:t>future careers</a:t>
              </a:r>
              <a:r>
                <a:rPr lang="en-GB" sz="1400" dirty="0">
                  <a:solidFill>
                    <a:schemeClr val="tx1"/>
                  </a:solidFill>
                  <a:latin typeface="Arial" panose="020B0604020202020204" pitchFamily="34" charset="0"/>
                  <a:cs typeface="Arial" panose="020B0604020202020204" pitchFamily="34" charset="0"/>
                </a:rPr>
                <a:t>. </a:t>
              </a:r>
            </a:p>
          </p:txBody>
        </p:sp>
      </p:grpSp>
      <p:pic>
        <p:nvPicPr>
          <p:cNvPr id="17" name="Picture 16" descr="A photograph of a male pharmacist in a pharmacy.">
            <a:extLst>
              <a:ext uri="{FF2B5EF4-FFF2-40B4-BE49-F238E27FC236}">
                <a16:creationId xmlns:a16="http://schemas.microsoft.com/office/drawing/2014/main" id="{8E65BEB2-4CD3-4023-A544-A84C1A72BBF1}"/>
              </a:ext>
            </a:extLst>
          </p:cNvPr>
          <p:cNvPicPr>
            <a:picLocks noChangeAspect="1"/>
          </p:cNvPicPr>
          <p:nvPr/>
        </p:nvPicPr>
        <p:blipFill rotWithShape="1">
          <a:blip r:embed="rId5" cstate="print">
            <a:extLst>
              <a:ext uri="{28A0092B-C50C-407E-A947-70E740481C1C}">
                <a14:useLocalDpi xmlns:a14="http://schemas.microsoft.com/office/drawing/2010/main"/>
              </a:ext>
            </a:extLst>
          </a:blip>
          <a:srcRect/>
          <a:stretch/>
        </p:blipFill>
        <p:spPr>
          <a:xfrm>
            <a:off x="3215457" y="1188055"/>
            <a:ext cx="2713082" cy="2372724"/>
          </a:xfrm>
          <a:prstGeom prst="rect">
            <a:avLst/>
          </a:prstGeom>
          <a:effectLst>
            <a:outerShdw blurRad="50800" dist="38100" dir="2700000" algn="tl" rotWithShape="0">
              <a:prstClr val="black">
                <a:alpha val="40000"/>
              </a:prstClr>
            </a:outerShdw>
          </a:effectLst>
        </p:spPr>
      </p:pic>
      <p:pic>
        <p:nvPicPr>
          <p:cNvPr id="18" name="Picture 17">
            <a:extLst>
              <a:ext uri="{FF2B5EF4-FFF2-40B4-BE49-F238E27FC236}">
                <a16:creationId xmlns:a16="http://schemas.microsoft.com/office/drawing/2014/main" id="{B3579093-228A-4BCD-ACE9-2B1B2BED44FE}"/>
              </a:ext>
            </a:extLst>
          </p:cNvPr>
          <p:cNvPicPr>
            <a:picLocks noChangeAspect="1"/>
          </p:cNvPicPr>
          <p:nvPr/>
        </p:nvPicPr>
        <p:blipFill rotWithShape="1">
          <a:blip r:embed="rId6" cstate="print">
            <a:extLst>
              <a:ext uri="{28A0092B-C50C-407E-A947-70E740481C1C}">
                <a14:useLocalDpi xmlns:a14="http://schemas.microsoft.com/office/drawing/2010/main"/>
              </a:ext>
            </a:extLst>
          </a:blip>
          <a:srcRect/>
          <a:stretch/>
        </p:blipFill>
        <p:spPr>
          <a:xfrm>
            <a:off x="321014" y="3785929"/>
            <a:ext cx="2713081" cy="2372724"/>
          </a:xfrm>
          <a:prstGeom prst="rect">
            <a:avLst/>
          </a:prstGeom>
          <a:effectLst>
            <a:outerShdw blurRad="50800" dist="38100" dir="2700000" algn="tl" rotWithShape="0">
              <a:prstClr val="black">
                <a:alpha val="40000"/>
              </a:prstClr>
            </a:outerShdw>
          </a:effectLst>
        </p:spPr>
      </p:pic>
      <p:pic>
        <p:nvPicPr>
          <p:cNvPr id="19" name="Picture 18">
            <a:extLst>
              <a:ext uri="{FF2B5EF4-FFF2-40B4-BE49-F238E27FC236}">
                <a16:creationId xmlns:a16="http://schemas.microsoft.com/office/drawing/2014/main" id="{52921059-A37A-4E0F-B95A-931573A789E3}"/>
              </a:ext>
            </a:extLst>
          </p:cNvPr>
          <p:cNvPicPr>
            <a:picLocks noChangeAspect="1"/>
          </p:cNvPicPr>
          <p:nvPr/>
        </p:nvPicPr>
        <p:blipFill rotWithShape="1">
          <a:blip r:embed="rId7" cstate="print">
            <a:extLst>
              <a:ext uri="{28A0092B-C50C-407E-A947-70E740481C1C}">
                <a14:useLocalDpi xmlns:a14="http://schemas.microsoft.com/office/drawing/2010/main"/>
              </a:ext>
            </a:extLst>
          </a:blip>
          <a:srcRect/>
          <a:stretch/>
        </p:blipFill>
        <p:spPr>
          <a:xfrm>
            <a:off x="6109900" y="3785929"/>
            <a:ext cx="2713082" cy="2372724"/>
          </a:xfrm>
          <a:prstGeom prst="rect">
            <a:avLst/>
          </a:prstGeom>
          <a:effectLst>
            <a:outerShdw blurRad="50800" dist="38100" dir="2700000" algn="tl" rotWithShape="0">
              <a:prstClr val="black">
                <a:alpha val="40000"/>
              </a:prstClr>
            </a:outerShdw>
          </a:effectLst>
        </p:spPr>
      </p:pic>
      <p:sp>
        <p:nvSpPr>
          <p:cNvPr id="24" name="Pentagon 20">
            <a:extLst>
              <a:ext uri="{FF2B5EF4-FFF2-40B4-BE49-F238E27FC236}">
                <a16:creationId xmlns:a16="http://schemas.microsoft.com/office/drawing/2014/main" id="{969CEA20-993F-40BE-9DBB-3C81F2E33420}"/>
              </a:ext>
            </a:extLst>
          </p:cNvPr>
          <p:cNvSpPr/>
          <p:nvPr/>
        </p:nvSpPr>
        <p:spPr>
          <a:xfrm>
            <a:off x="0" y="183511"/>
            <a:ext cx="798666" cy="538608"/>
          </a:xfrm>
          <a:prstGeom prst="homePlate">
            <a:avLst/>
          </a:prstGeom>
          <a:solidFill>
            <a:srgbClr val="C1007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b="1" dirty="0">
              <a:solidFill>
                <a:schemeClr val="bg1"/>
              </a:solidFill>
              <a:latin typeface="Arial" panose="020B0604020202020204" pitchFamily="34" charset="0"/>
              <a:ea typeface="Helvetica Neue" panose="02000503000000020004" pitchFamily="2" charset="0"/>
              <a:cs typeface="Arial" panose="020B0604020202020204" pitchFamily="34" charset="0"/>
            </a:endParaRPr>
          </a:p>
        </p:txBody>
      </p:sp>
      <p:sp>
        <p:nvSpPr>
          <p:cNvPr id="25" name="Shape 114">
            <a:extLst>
              <a:ext uri="{FF2B5EF4-FFF2-40B4-BE49-F238E27FC236}">
                <a16:creationId xmlns:a16="http://schemas.microsoft.com/office/drawing/2014/main" id="{3A283B35-57CA-41D1-A054-CC3DB3ED1DC5}"/>
              </a:ext>
            </a:extLst>
          </p:cNvPr>
          <p:cNvSpPr/>
          <p:nvPr/>
        </p:nvSpPr>
        <p:spPr>
          <a:xfrm>
            <a:off x="792472" y="182300"/>
            <a:ext cx="5312885" cy="538608"/>
          </a:xfrm>
          <a:prstGeom prst="rect">
            <a:avLst/>
          </a:prstGeom>
          <a:noFill/>
          <a:ln>
            <a:noFill/>
          </a:ln>
        </p:spPr>
        <p:txBody>
          <a:bodyPr lIns="91425" tIns="45700" rIns="91425" bIns="45700" anchor="ctr" anchorCtr="0">
            <a:noAutofit/>
          </a:bodyPr>
          <a:lstStyle/>
          <a:p>
            <a:pPr>
              <a:buSzPct val="25000"/>
            </a:pPr>
            <a:r>
              <a:rPr lang="en-GB" sz="2400" b="1" dirty="0">
                <a:solidFill>
                  <a:srgbClr val="C10069"/>
                </a:solidFill>
                <a:latin typeface="Arial" panose="020B0604020202020204" pitchFamily="34" charset="0"/>
                <a:ea typeface="Helvetica Neue" panose="02000503000000020004" pitchFamily="2" charset="0"/>
                <a:cs typeface="Arial" panose="020B0604020202020204" pitchFamily="34" charset="0"/>
                <a:sym typeface="Lato"/>
              </a:rPr>
              <a:t>Today’s lesson</a:t>
            </a:r>
          </a:p>
        </p:txBody>
      </p:sp>
      <p:pic>
        <p:nvPicPr>
          <p:cNvPr id="5" name="Graphic 4" descr="Route (Two Pins With A Path) with solid fill">
            <a:extLst>
              <a:ext uri="{FF2B5EF4-FFF2-40B4-BE49-F238E27FC236}">
                <a16:creationId xmlns:a16="http://schemas.microsoft.com/office/drawing/2014/main" id="{DD826DA6-460B-4A48-8C02-C25B67C669EE}"/>
              </a:ext>
            </a:extLst>
          </p:cNvPr>
          <p:cNvPicPr>
            <a:picLocks noChangeAspect="1"/>
          </p:cNvPicPr>
          <p:nvPr/>
        </p:nvPicPr>
        <p:blipFill>
          <a:blip r:embed="rId8">
            <a:extLst>
              <a:ext uri="{28A0092B-C50C-407E-A947-70E740481C1C}">
                <a14:useLocalDpi xmlns:a14="http://schemas.microsoft.com/office/drawing/2010/main"/>
              </a:ext>
              <a:ext uri="{96DAC541-7B7A-43D3-8B79-37D633B846F1}">
                <asvg:svgBlip xmlns:asvg="http://schemas.microsoft.com/office/drawing/2016/SVG/main" r:embed="rId9"/>
              </a:ext>
            </a:extLst>
          </a:blip>
          <a:stretch>
            <a:fillRect/>
          </a:stretch>
        </p:blipFill>
        <p:spPr>
          <a:xfrm>
            <a:off x="51710" y="182300"/>
            <a:ext cx="538608" cy="538608"/>
          </a:xfrm>
          <a:prstGeom prst="rect">
            <a:avLst/>
          </a:prstGeom>
        </p:spPr>
      </p:pic>
      <p:sp>
        <p:nvSpPr>
          <p:cNvPr id="20" name="TextBox 13">
            <a:extLst>
              <a:ext uri="{FF2B5EF4-FFF2-40B4-BE49-F238E27FC236}">
                <a16:creationId xmlns:a16="http://schemas.microsoft.com/office/drawing/2014/main" id="{69488209-D1D4-4A02-93FF-86D68ED3978B}"/>
              </a:ext>
            </a:extLst>
          </p:cNvPr>
          <p:cNvSpPr txBox="1"/>
          <p:nvPr/>
        </p:nvSpPr>
        <p:spPr>
          <a:xfrm>
            <a:off x="7189075" y="6646334"/>
            <a:ext cx="2698596" cy="215444"/>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GB" sz="800" dirty="0">
                <a:effectLst/>
                <a:latin typeface="Lato" panose="020F0502020204030203" pitchFamily="34" charset="0"/>
                <a:ea typeface="Calibri" panose="020F0502020204030204" pitchFamily="34" charset="0"/>
                <a:cs typeface="Arial" panose="020B0604020202020204" pitchFamily="34" charset="0"/>
              </a:rPr>
              <a:t>©VotesforSchools The WOW Show 2021</a:t>
            </a:r>
          </a:p>
        </p:txBody>
      </p:sp>
    </p:spTree>
    <p:extLst>
      <p:ext uri="{BB962C8B-B14F-4D97-AF65-F5344CB8AC3E}">
        <p14:creationId xmlns:p14="http://schemas.microsoft.com/office/powerpoint/2010/main" val="386932344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hape 114">
            <a:extLst>
              <a:ext uri="{FF2B5EF4-FFF2-40B4-BE49-F238E27FC236}">
                <a16:creationId xmlns:a16="http://schemas.microsoft.com/office/drawing/2014/main" id="{861D8676-5090-4C59-970B-431EEBF0FC70}"/>
              </a:ext>
            </a:extLst>
          </p:cNvPr>
          <p:cNvSpPr/>
          <p:nvPr/>
        </p:nvSpPr>
        <p:spPr>
          <a:xfrm>
            <a:off x="792472" y="182300"/>
            <a:ext cx="5312885" cy="538608"/>
          </a:xfrm>
          <a:prstGeom prst="rect">
            <a:avLst/>
          </a:prstGeom>
          <a:noFill/>
          <a:ln>
            <a:noFill/>
          </a:ln>
        </p:spPr>
        <p:txBody>
          <a:bodyPr lIns="91425" tIns="45700" rIns="91425" bIns="45700" anchor="ctr" anchorCtr="0">
            <a:noAutofit/>
          </a:bodyPr>
          <a:lstStyle/>
          <a:p>
            <a:pPr>
              <a:buSzPct val="25000"/>
            </a:pPr>
            <a:r>
              <a:rPr lang="en-GB" sz="2400" b="1" dirty="0">
                <a:solidFill>
                  <a:srgbClr val="C10069"/>
                </a:solidFill>
                <a:latin typeface="Arial" panose="020B0604020202020204" pitchFamily="34" charset="0"/>
                <a:ea typeface="Helvetica Neue" panose="02000503000000020004" pitchFamily="2" charset="0"/>
                <a:cs typeface="Arial" panose="020B0604020202020204" pitchFamily="34" charset="0"/>
                <a:sym typeface="Lato"/>
              </a:rPr>
              <a:t>What is Pharmacy?</a:t>
            </a:r>
          </a:p>
        </p:txBody>
      </p:sp>
      <p:sp>
        <p:nvSpPr>
          <p:cNvPr id="6" name="Pentagon 20">
            <a:extLst>
              <a:ext uri="{FF2B5EF4-FFF2-40B4-BE49-F238E27FC236}">
                <a16:creationId xmlns:a16="http://schemas.microsoft.com/office/drawing/2014/main" id="{3CE6DC4F-0DE5-478C-9D51-71812030FA3A}"/>
              </a:ext>
            </a:extLst>
          </p:cNvPr>
          <p:cNvSpPr/>
          <p:nvPr/>
        </p:nvSpPr>
        <p:spPr>
          <a:xfrm>
            <a:off x="0" y="183511"/>
            <a:ext cx="798666" cy="538608"/>
          </a:xfrm>
          <a:prstGeom prst="homePlate">
            <a:avLst/>
          </a:prstGeom>
          <a:solidFill>
            <a:srgbClr val="C1007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b="1" dirty="0">
                <a:solidFill>
                  <a:schemeClr val="bg1"/>
                </a:solidFill>
                <a:latin typeface="Arial" panose="020B0604020202020204" pitchFamily="34" charset="0"/>
                <a:ea typeface="Helvetica Neue" panose="02000503000000020004" pitchFamily="2" charset="0"/>
                <a:cs typeface="Arial" panose="020B0604020202020204" pitchFamily="34" charset="0"/>
              </a:rPr>
              <a:t>1</a:t>
            </a:r>
          </a:p>
        </p:txBody>
      </p:sp>
      <p:sp>
        <p:nvSpPr>
          <p:cNvPr id="21" name="Rectangle: Rounded Corners 33" descr="An activity box for the teacher to read out the class task and time frame. ">
            <a:extLst>
              <a:ext uri="{FF2B5EF4-FFF2-40B4-BE49-F238E27FC236}">
                <a16:creationId xmlns:a16="http://schemas.microsoft.com/office/drawing/2014/main" id="{EBAB5203-5CF0-4DFE-8EB9-E06F1F4F5C17}"/>
              </a:ext>
            </a:extLst>
          </p:cNvPr>
          <p:cNvSpPr/>
          <p:nvPr/>
        </p:nvSpPr>
        <p:spPr>
          <a:xfrm>
            <a:off x="1360490" y="949877"/>
            <a:ext cx="6423020" cy="1148560"/>
          </a:xfrm>
          <a:prstGeom prst="roundRect">
            <a:avLst/>
          </a:prstGeom>
          <a:solidFill>
            <a:srgbClr val="00A8D7"/>
          </a:solidFill>
          <a:ln w="28575">
            <a:solidFill>
              <a:srgbClr val="98DDF6"/>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fontAlgn="base"/>
            <a:r>
              <a:rPr lang="en-GB" sz="1400" b="1" dirty="0">
                <a:solidFill>
                  <a:schemeClr val="bg1"/>
                </a:solidFill>
                <a:latin typeface="Arial" panose="020B0604020202020204" pitchFamily="34" charset="0"/>
                <a:cs typeface="Arial" panose="020B0604020202020204" pitchFamily="34" charset="0"/>
              </a:rPr>
              <a:t>Pair activity (2-3 mins)</a:t>
            </a:r>
          </a:p>
          <a:p>
            <a:pPr algn="ctr" fontAlgn="base"/>
            <a:r>
              <a:rPr lang="en-GB" sz="1400" dirty="0">
                <a:solidFill>
                  <a:schemeClr val="bg1"/>
                </a:solidFill>
                <a:latin typeface="Arial" panose="020B0604020202020204" pitchFamily="34" charset="0"/>
                <a:cs typeface="Arial" panose="020B0604020202020204" pitchFamily="34" charset="0"/>
              </a:rPr>
              <a:t>Write down 5 key words that you associate with Pharmacy as a profession. Click to reveal some examples.  </a:t>
            </a:r>
          </a:p>
        </p:txBody>
      </p:sp>
      <p:sp>
        <p:nvSpPr>
          <p:cNvPr id="26" name="Rectangle: Rounded Corners 33" descr="A challenge for the teacher to discuss with the students ">
            <a:extLst>
              <a:ext uri="{FF2B5EF4-FFF2-40B4-BE49-F238E27FC236}">
                <a16:creationId xmlns:a16="http://schemas.microsoft.com/office/drawing/2014/main" id="{771A3A1A-58B1-457E-8B93-997103966E71}"/>
              </a:ext>
            </a:extLst>
          </p:cNvPr>
          <p:cNvSpPr/>
          <p:nvPr/>
        </p:nvSpPr>
        <p:spPr>
          <a:xfrm>
            <a:off x="321014" y="5398268"/>
            <a:ext cx="3396519" cy="867717"/>
          </a:xfrm>
          <a:prstGeom prst="roundRect">
            <a:avLst/>
          </a:prstGeom>
          <a:solidFill>
            <a:srgbClr val="033F85"/>
          </a:solidFill>
          <a:ln w="28575">
            <a:solidFill>
              <a:srgbClr val="B7E2FF"/>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fontAlgn="base"/>
            <a:r>
              <a:rPr lang="en-GB" sz="1400" b="1" dirty="0">
                <a:solidFill>
                  <a:schemeClr val="bg1"/>
                </a:solidFill>
                <a:latin typeface="Arial" panose="020B0604020202020204" pitchFamily="34" charset="0"/>
                <a:cs typeface="Arial" panose="020B0604020202020204" pitchFamily="34" charset="0"/>
              </a:rPr>
              <a:t>Challenge:</a:t>
            </a:r>
          </a:p>
          <a:p>
            <a:pPr algn="ctr" fontAlgn="base"/>
            <a:r>
              <a:rPr lang="en-GB" sz="1400" dirty="0">
                <a:solidFill>
                  <a:schemeClr val="bg1"/>
                </a:solidFill>
                <a:latin typeface="Arial" panose="020B0604020202020204" pitchFamily="34" charset="0"/>
                <a:cs typeface="Arial" panose="020B0604020202020204" pitchFamily="34" charset="0"/>
              </a:rPr>
              <a:t>Compare your words with another pair.  Is there any overlap?</a:t>
            </a:r>
          </a:p>
        </p:txBody>
      </p:sp>
      <p:pic>
        <p:nvPicPr>
          <p:cNvPr id="18" name="Picture 17" descr="Text&#10;&#10;Description automatically generated">
            <a:extLst>
              <a:ext uri="{FF2B5EF4-FFF2-40B4-BE49-F238E27FC236}">
                <a16:creationId xmlns:a16="http://schemas.microsoft.com/office/drawing/2014/main" id="{899AAC3A-16FB-4397-B140-2DD485FC80F3}"/>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792472" y="6158653"/>
            <a:ext cx="7559055" cy="975362"/>
          </a:xfrm>
          <a:prstGeom prst="rect">
            <a:avLst/>
          </a:prstGeom>
        </p:spPr>
      </p:pic>
      <p:pic>
        <p:nvPicPr>
          <p:cNvPr id="19" name="Picture 18" descr="A picture containing logo&#10;&#10;Description automatically generated">
            <a:extLst>
              <a:ext uri="{FF2B5EF4-FFF2-40B4-BE49-F238E27FC236}">
                <a16:creationId xmlns:a16="http://schemas.microsoft.com/office/drawing/2014/main" id="{34E2765D-1E9D-48DF-AEFC-10C81DD0DE11}"/>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6668814" y="171985"/>
            <a:ext cx="2106894" cy="484586"/>
          </a:xfrm>
          <a:prstGeom prst="rect">
            <a:avLst/>
          </a:prstGeom>
        </p:spPr>
      </p:pic>
      <p:pic>
        <p:nvPicPr>
          <p:cNvPr id="1026" name="Picture 2" descr="Supplement Bottle icon">
            <a:extLst>
              <a:ext uri="{FF2B5EF4-FFF2-40B4-BE49-F238E27FC236}">
                <a16:creationId xmlns:a16="http://schemas.microsoft.com/office/drawing/2014/main" id="{9B092487-3B1E-4208-BCEA-0584EAAF81A4}"/>
              </a:ext>
            </a:extLst>
          </p:cNvPr>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7894327" y="1066957"/>
            <a:ext cx="914400" cy="91440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Pill icon">
            <a:extLst>
              <a:ext uri="{FF2B5EF4-FFF2-40B4-BE49-F238E27FC236}">
                <a16:creationId xmlns:a16="http://schemas.microsoft.com/office/drawing/2014/main" id="{3BC7F306-64AF-4F83-A333-FF999938A809}"/>
              </a:ext>
            </a:extLst>
          </p:cNvPr>
          <p:cNvPicPr>
            <a:picLocks noChangeAspect="1" noChangeArrowheads="1"/>
          </p:cNvPicPr>
          <p:nvPr/>
        </p:nvPicPr>
        <p:blipFill>
          <a:blip r:embed="rId6">
            <a:extLst>
              <a:ext uri="{28A0092B-C50C-407E-A947-70E740481C1C}">
                <a14:useLocalDpi xmlns:a14="http://schemas.microsoft.com/office/drawing/2010/main"/>
              </a:ext>
            </a:extLst>
          </a:blip>
          <a:srcRect/>
          <a:stretch>
            <a:fillRect/>
          </a:stretch>
        </p:blipFill>
        <p:spPr bwMode="auto">
          <a:xfrm>
            <a:off x="335273" y="1066957"/>
            <a:ext cx="914400" cy="914400"/>
          </a:xfrm>
          <a:prstGeom prst="rect">
            <a:avLst/>
          </a:prstGeom>
          <a:noFill/>
          <a:extLst>
            <a:ext uri="{909E8E84-426E-40DD-AFC4-6F175D3DCCD1}">
              <a14:hiddenFill xmlns:a14="http://schemas.microsoft.com/office/drawing/2010/main">
                <a:solidFill>
                  <a:srgbClr val="FFFFFF"/>
                </a:solidFill>
              </a14:hiddenFill>
            </a:ext>
          </a:extLst>
        </p:spPr>
      </p:pic>
      <p:sp>
        <p:nvSpPr>
          <p:cNvPr id="32" name="Rectangle: Rounded Corners 33">
            <a:extLst>
              <a:ext uri="{FF2B5EF4-FFF2-40B4-BE49-F238E27FC236}">
                <a16:creationId xmlns:a16="http://schemas.microsoft.com/office/drawing/2014/main" id="{4B318848-8500-4A9F-8CBC-DA46908136FD}"/>
              </a:ext>
            </a:extLst>
          </p:cNvPr>
          <p:cNvSpPr/>
          <p:nvPr/>
        </p:nvSpPr>
        <p:spPr>
          <a:xfrm>
            <a:off x="3996649" y="2364457"/>
            <a:ext cx="4779060" cy="648928"/>
          </a:xfrm>
          <a:prstGeom prst="roundRect">
            <a:avLst/>
          </a:prstGeom>
          <a:solidFill>
            <a:srgbClr val="C10071"/>
          </a:solidFill>
          <a:ln w="28575">
            <a:solidFill>
              <a:srgbClr val="EDF4F5"/>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fontAlgn="base"/>
            <a:r>
              <a:rPr lang="en-GB" sz="1400" b="1" dirty="0">
                <a:solidFill>
                  <a:schemeClr val="bg1"/>
                </a:solidFill>
                <a:latin typeface="Arial" panose="020B0604020202020204" pitchFamily="34" charset="0"/>
                <a:cs typeface="Arial" panose="020B0604020202020204" pitchFamily="34" charset="0"/>
              </a:rPr>
              <a:t>Definition: Pharmacy</a:t>
            </a:r>
          </a:p>
          <a:p>
            <a:pPr algn="ctr" fontAlgn="base"/>
            <a:r>
              <a:rPr lang="en-GB" sz="1400" dirty="0">
                <a:solidFill>
                  <a:schemeClr val="bg1"/>
                </a:solidFill>
                <a:latin typeface="Arial" panose="020B0604020202020204" pitchFamily="34" charset="0"/>
                <a:cs typeface="Arial" panose="020B0604020202020204" pitchFamily="34" charset="0"/>
              </a:rPr>
              <a:t>A place that prepares and sells medicines.</a:t>
            </a:r>
          </a:p>
        </p:txBody>
      </p:sp>
      <p:pic>
        <p:nvPicPr>
          <p:cNvPr id="35" name="Picture 34" descr="A photograph of a male pharmacist in a pharmacy.">
            <a:extLst>
              <a:ext uri="{FF2B5EF4-FFF2-40B4-BE49-F238E27FC236}">
                <a16:creationId xmlns:a16="http://schemas.microsoft.com/office/drawing/2014/main" id="{A90061EF-3585-4ABD-B553-EEAE2023752F}"/>
              </a:ext>
            </a:extLst>
          </p:cNvPr>
          <p:cNvPicPr>
            <a:picLocks noChangeAspect="1"/>
          </p:cNvPicPr>
          <p:nvPr/>
        </p:nvPicPr>
        <p:blipFill>
          <a:blip r:embed="rId7" cstate="print">
            <a:extLst>
              <a:ext uri="{28A0092B-C50C-407E-A947-70E740481C1C}">
                <a14:useLocalDpi xmlns:a14="http://schemas.microsoft.com/office/drawing/2010/main"/>
              </a:ext>
            </a:extLst>
          </a:blip>
          <a:stretch>
            <a:fillRect/>
          </a:stretch>
        </p:blipFill>
        <p:spPr>
          <a:xfrm>
            <a:off x="3996648" y="3130464"/>
            <a:ext cx="4779060" cy="3135521"/>
          </a:xfrm>
          <a:prstGeom prst="rect">
            <a:avLst/>
          </a:prstGeom>
          <a:effectLst>
            <a:outerShdw blurRad="50800" dist="38100" dir="2700000" algn="tl" rotWithShape="0">
              <a:prstClr val="black">
                <a:alpha val="40000"/>
              </a:prstClr>
            </a:outerShdw>
          </a:effectLst>
        </p:spPr>
      </p:pic>
      <p:sp>
        <p:nvSpPr>
          <p:cNvPr id="16" name="Rectangle: Rounded Corners 33">
            <a:extLst>
              <a:ext uri="{FF2B5EF4-FFF2-40B4-BE49-F238E27FC236}">
                <a16:creationId xmlns:a16="http://schemas.microsoft.com/office/drawing/2014/main" id="{97C004CB-7049-4739-9114-2CBC6FADAFBE}"/>
              </a:ext>
            </a:extLst>
          </p:cNvPr>
          <p:cNvSpPr/>
          <p:nvPr/>
        </p:nvSpPr>
        <p:spPr>
          <a:xfrm>
            <a:off x="368292" y="2364456"/>
            <a:ext cx="1563250" cy="586946"/>
          </a:xfrm>
          <a:prstGeom prst="roundRect">
            <a:avLst/>
          </a:prstGeom>
          <a:solidFill>
            <a:srgbClr val="A1D8F7"/>
          </a:solidFill>
          <a:ln w="28575">
            <a:solidFill>
              <a:srgbClr val="033F85"/>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fontAlgn="base"/>
            <a:r>
              <a:rPr lang="en-GB" sz="1400" b="1" dirty="0">
                <a:solidFill>
                  <a:schemeClr val="tx1"/>
                </a:solidFill>
                <a:latin typeface="Arial" panose="020B0604020202020204" pitchFamily="34" charset="0"/>
                <a:cs typeface="Arial" panose="020B0604020202020204" pitchFamily="34" charset="0"/>
              </a:rPr>
              <a:t>Medicines</a:t>
            </a:r>
          </a:p>
        </p:txBody>
      </p:sp>
      <p:sp>
        <p:nvSpPr>
          <p:cNvPr id="20" name="Rectangle: Rounded Corners 33">
            <a:extLst>
              <a:ext uri="{FF2B5EF4-FFF2-40B4-BE49-F238E27FC236}">
                <a16:creationId xmlns:a16="http://schemas.microsoft.com/office/drawing/2014/main" id="{0CA06B37-CF50-4B8E-BC4B-5588BB867BC9}"/>
              </a:ext>
            </a:extLst>
          </p:cNvPr>
          <p:cNvSpPr/>
          <p:nvPr/>
        </p:nvSpPr>
        <p:spPr>
          <a:xfrm>
            <a:off x="2154283" y="2364456"/>
            <a:ext cx="1563250" cy="586946"/>
          </a:xfrm>
          <a:prstGeom prst="roundRect">
            <a:avLst/>
          </a:prstGeom>
          <a:solidFill>
            <a:srgbClr val="DAEFF9"/>
          </a:solidFill>
          <a:ln w="28575">
            <a:solidFill>
              <a:srgbClr val="033F85"/>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fontAlgn="base"/>
            <a:r>
              <a:rPr lang="en-GB" sz="1400" b="1" dirty="0">
                <a:solidFill>
                  <a:schemeClr val="tx1"/>
                </a:solidFill>
                <a:latin typeface="Arial" panose="020B0604020202020204" pitchFamily="34" charset="0"/>
                <a:cs typeface="Arial" panose="020B0604020202020204" pitchFamily="34" charset="0"/>
              </a:rPr>
              <a:t>Safety</a:t>
            </a:r>
          </a:p>
        </p:txBody>
      </p:sp>
      <p:sp>
        <p:nvSpPr>
          <p:cNvPr id="22" name="Rectangle: Rounded Corners 33">
            <a:extLst>
              <a:ext uri="{FF2B5EF4-FFF2-40B4-BE49-F238E27FC236}">
                <a16:creationId xmlns:a16="http://schemas.microsoft.com/office/drawing/2014/main" id="{F4B9FDF4-EC09-48F4-A0AB-29E5250337E3}"/>
              </a:ext>
            </a:extLst>
          </p:cNvPr>
          <p:cNvSpPr/>
          <p:nvPr/>
        </p:nvSpPr>
        <p:spPr>
          <a:xfrm>
            <a:off x="368292" y="3102866"/>
            <a:ext cx="1563250" cy="586946"/>
          </a:xfrm>
          <a:prstGeom prst="roundRect">
            <a:avLst/>
          </a:prstGeom>
          <a:solidFill>
            <a:srgbClr val="DAEFF9"/>
          </a:solidFill>
          <a:ln w="28575">
            <a:solidFill>
              <a:srgbClr val="033F85"/>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fontAlgn="base"/>
            <a:r>
              <a:rPr lang="en-GB" sz="1400" b="1">
                <a:solidFill>
                  <a:schemeClr val="tx1"/>
                </a:solidFill>
                <a:latin typeface="Arial" panose="020B0604020202020204" pitchFamily="34" charset="0"/>
                <a:cs typeface="Arial" panose="020B0604020202020204" pitchFamily="34" charset="0"/>
              </a:rPr>
              <a:t>Prescribing</a:t>
            </a:r>
            <a:endParaRPr lang="en-GB" sz="1400" b="1" dirty="0">
              <a:solidFill>
                <a:schemeClr val="tx1"/>
              </a:solidFill>
              <a:latin typeface="Arial" panose="020B0604020202020204" pitchFamily="34" charset="0"/>
              <a:cs typeface="Arial" panose="020B0604020202020204" pitchFamily="34" charset="0"/>
            </a:endParaRPr>
          </a:p>
        </p:txBody>
      </p:sp>
      <p:sp>
        <p:nvSpPr>
          <p:cNvPr id="23" name="Rectangle: Rounded Corners 33">
            <a:extLst>
              <a:ext uri="{FF2B5EF4-FFF2-40B4-BE49-F238E27FC236}">
                <a16:creationId xmlns:a16="http://schemas.microsoft.com/office/drawing/2014/main" id="{2A9C2BA8-E00C-40F2-B71B-470516D72FDE}"/>
              </a:ext>
            </a:extLst>
          </p:cNvPr>
          <p:cNvSpPr/>
          <p:nvPr/>
        </p:nvSpPr>
        <p:spPr>
          <a:xfrm>
            <a:off x="2154283" y="3102866"/>
            <a:ext cx="1563250" cy="586946"/>
          </a:xfrm>
          <a:prstGeom prst="roundRect">
            <a:avLst/>
          </a:prstGeom>
          <a:solidFill>
            <a:srgbClr val="A1D8F7"/>
          </a:solidFill>
          <a:ln w="28575">
            <a:solidFill>
              <a:srgbClr val="033F85"/>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fontAlgn="base"/>
            <a:r>
              <a:rPr lang="en-GB" sz="1400" b="1">
                <a:solidFill>
                  <a:schemeClr val="tx1"/>
                </a:solidFill>
                <a:latin typeface="Arial" panose="020B0604020202020204" pitchFamily="34" charset="0"/>
                <a:cs typeface="Arial" panose="020B0604020202020204" pitchFamily="34" charset="0"/>
              </a:rPr>
              <a:t>Records</a:t>
            </a:r>
            <a:endParaRPr lang="en-GB" sz="1400" b="1" dirty="0">
              <a:solidFill>
                <a:schemeClr val="tx1"/>
              </a:solidFill>
              <a:latin typeface="Arial" panose="020B0604020202020204" pitchFamily="34" charset="0"/>
              <a:cs typeface="Arial" panose="020B0604020202020204" pitchFamily="34" charset="0"/>
            </a:endParaRPr>
          </a:p>
        </p:txBody>
      </p:sp>
      <p:sp>
        <p:nvSpPr>
          <p:cNvPr id="24" name="Rectangle: Rounded Corners 33">
            <a:extLst>
              <a:ext uri="{FF2B5EF4-FFF2-40B4-BE49-F238E27FC236}">
                <a16:creationId xmlns:a16="http://schemas.microsoft.com/office/drawing/2014/main" id="{C5F77E02-DB54-4C9A-8CCD-7836D52AC1A5}"/>
              </a:ext>
            </a:extLst>
          </p:cNvPr>
          <p:cNvSpPr/>
          <p:nvPr/>
        </p:nvSpPr>
        <p:spPr>
          <a:xfrm>
            <a:off x="368292" y="3846732"/>
            <a:ext cx="1563250" cy="586946"/>
          </a:xfrm>
          <a:prstGeom prst="roundRect">
            <a:avLst/>
          </a:prstGeom>
          <a:solidFill>
            <a:srgbClr val="A1D8F7"/>
          </a:solidFill>
          <a:ln w="28575">
            <a:solidFill>
              <a:srgbClr val="033F85"/>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fontAlgn="base"/>
            <a:r>
              <a:rPr lang="en-GB" sz="1400" b="1">
                <a:solidFill>
                  <a:schemeClr val="tx1"/>
                </a:solidFill>
                <a:latin typeface="Arial" panose="020B0604020202020204" pitchFamily="34" charset="0"/>
                <a:cs typeface="Arial" panose="020B0604020202020204" pitchFamily="34" charset="0"/>
              </a:rPr>
              <a:t>Research</a:t>
            </a:r>
            <a:endParaRPr lang="en-GB" sz="1400" b="1" dirty="0">
              <a:solidFill>
                <a:schemeClr val="tx1"/>
              </a:solidFill>
              <a:latin typeface="Arial" panose="020B0604020202020204" pitchFamily="34" charset="0"/>
              <a:cs typeface="Arial" panose="020B0604020202020204" pitchFamily="34" charset="0"/>
            </a:endParaRPr>
          </a:p>
        </p:txBody>
      </p:sp>
      <p:sp>
        <p:nvSpPr>
          <p:cNvPr id="27" name="Rectangle: Rounded Corners 33">
            <a:extLst>
              <a:ext uri="{FF2B5EF4-FFF2-40B4-BE49-F238E27FC236}">
                <a16:creationId xmlns:a16="http://schemas.microsoft.com/office/drawing/2014/main" id="{574530F4-5EBC-40A8-A685-4945BC3A8E23}"/>
              </a:ext>
            </a:extLst>
          </p:cNvPr>
          <p:cNvSpPr/>
          <p:nvPr/>
        </p:nvSpPr>
        <p:spPr>
          <a:xfrm>
            <a:off x="2154283" y="3846732"/>
            <a:ext cx="1563250" cy="586946"/>
          </a:xfrm>
          <a:prstGeom prst="roundRect">
            <a:avLst/>
          </a:prstGeom>
          <a:solidFill>
            <a:srgbClr val="DAEFF9"/>
          </a:solidFill>
          <a:ln w="28575">
            <a:solidFill>
              <a:srgbClr val="033F85"/>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fontAlgn="base"/>
            <a:r>
              <a:rPr lang="en-GB" sz="1400" b="1">
                <a:solidFill>
                  <a:schemeClr val="tx1"/>
                </a:solidFill>
                <a:latin typeface="Arial" panose="020B0604020202020204" pitchFamily="34" charset="0"/>
                <a:cs typeface="Arial" panose="020B0604020202020204" pitchFamily="34" charset="0"/>
              </a:rPr>
              <a:t>Budgets</a:t>
            </a:r>
            <a:endParaRPr lang="en-GB" sz="1400" b="1" dirty="0">
              <a:solidFill>
                <a:schemeClr val="tx1"/>
              </a:solidFill>
              <a:latin typeface="Arial" panose="020B0604020202020204" pitchFamily="34" charset="0"/>
              <a:cs typeface="Arial" panose="020B0604020202020204" pitchFamily="34" charset="0"/>
            </a:endParaRPr>
          </a:p>
        </p:txBody>
      </p:sp>
      <p:sp>
        <p:nvSpPr>
          <p:cNvPr id="28" name="Rectangle: Rounded Corners 33">
            <a:extLst>
              <a:ext uri="{FF2B5EF4-FFF2-40B4-BE49-F238E27FC236}">
                <a16:creationId xmlns:a16="http://schemas.microsoft.com/office/drawing/2014/main" id="{44E35DEA-F860-4AAE-A834-6AC35AE2E82E}"/>
              </a:ext>
            </a:extLst>
          </p:cNvPr>
          <p:cNvSpPr/>
          <p:nvPr/>
        </p:nvSpPr>
        <p:spPr>
          <a:xfrm>
            <a:off x="368292" y="4622500"/>
            <a:ext cx="1563250" cy="586946"/>
          </a:xfrm>
          <a:prstGeom prst="roundRect">
            <a:avLst/>
          </a:prstGeom>
          <a:solidFill>
            <a:srgbClr val="DAEFF9"/>
          </a:solidFill>
          <a:ln w="28575">
            <a:solidFill>
              <a:srgbClr val="033F85"/>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fontAlgn="base"/>
            <a:r>
              <a:rPr lang="en-GB" sz="1400" b="1" dirty="0">
                <a:solidFill>
                  <a:schemeClr val="tx1"/>
                </a:solidFill>
                <a:latin typeface="Arial" panose="020B0604020202020204" pitchFamily="34" charset="0"/>
                <a:cs typeface="Arial" panose="020B0604020202020204" pitchFamily="34" charset="0"/>
              </a:rPr>
              <a:t>Professional</a:t>
            </a:r>
          </a:p>
        </p:txBody>
      </p:sp>
      <p:sp>
        <p:nvSpPr>
          <p:cNvPr id="29" name="Rectangle: Rounded Corners 33">
            <a:extLst>
              <a:ext uri="{FF2B5EF4-FFF2-40B4-BE49-F238E27FC236}">
                <a16:creationId xmlns:a16="http://schemas.microsoft.com/office/drawing/2014/main" id="{6439D673-81FA-45D6-A9A5-1E4794798DEA}"/>
              </a:ext>
            </a:extLst>
          </p:cNvPr>
          <p:cNvSpPr/>
          <p:nvPr/>
        </p:nvSpPr>
        <p:spPr>
          <a:xfrm>
            <a:off x="2154283" y="4622500"/>
            <a:ext cx="1563250" cy="586946"/>
          </a:xfrm>
          <a:prstGeom prst="roundRect">
            <a:avLst/>
          </a:prstGeom>
          <a:solidFill>
            <a:srgbClr val="A1D8F7"/>
          </a:solidFill>
          <a:ln w="28575">
            <a:solidFill>
              <a:srgbClr val="033F85"/>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fontAlgn="base"/>
            <a:r>
              <a:rPr lang="en-GB" sz="1400" b="1" dirty="0">
                <a:solidFill>
                  <a:schemeClr val="tx1"/>
                </a:solidFill>
                <a:latin typeface="Arial" panose="020B0604020202020204" pitchFamily="34" charset="0"/>
                <a:cs typeface="Arial" panose="020B0604020202020204" pitchFamily="34" charset="0"/>
              </a:rPr>
              <a:t>Advice</a:t>
            </a:r>
          </a:p>
        </p:txBody>
      </p:sp>
      <p:sp>
        <p:nvSpPr>
          <p:cNvPr id="25" name="TextBox 13">
            <a:extLst>
              <a:ext uri="{FF2B5EF4-FFF2-40B4-BE49-F238E27FC236}">
                <a16:creationId xmlns:a16="http://schemas.microsoft.com/office/drawing/2014/main" id="{6FAE38E6-8278-44E5-8C4E-4BA07F245FFD}"/>
              </a:ext>
            </a:extLst>
          </p:cNvPr>
          <p:cNvSpPr txBox="1"/>
          <p:nvPr/>
        </p:nvSpPr>
        <p:spPr>
          <a:xfrm>
            <a:off x="7189075" y="6646334"/>
            <a:ext cx="2698596" cy="215444"/>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GB" sz="800" dirty="0">
                <a:effectLst/>
                <a:latin typeface="Lato" panose="020F0502020204030203" pitchFamily="34" charset="0"/>
                <a:ea typeface="Calibri" panose="020F0502020204030204" pitchFamily="34" charset="0"/>
                <a:cs typeface="Arial" panose="020B0604020202020204" pitchFamily="34" charset="0"/>
              </a:rPr>
              <a:t>©VotesforSchools The WOW Show 2021</a:t>
            </a:r>
          </a:p>
        </p:txBody>
      </p:sp>
    </p:spTree>
    <p:extLst>
      <p:ext uri="{BB962C8B-B14F-4D97-AF65-F5344CB8AC3E}">
        <p14:creationId xmlns:p14="http://schemas.microsoft.com/office/powerpoint/2010/main" val="23244207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fade">
                                      <p:cBhvr>
                                        <p:cTn id="11" dur="500"/>
                                        <p:tgtEl>
                                          <p:spTgt spid="20"/>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22"/>
                                        </p:tgtEl>
                                        <p:attrNameLst>
                                          <p:attrName>style.visibility</p:attrName>
                                        </p:attrNameLst>
                                      </p:cBhvr>
                                      <p:to>
                                        <p:strVal val="visible"/>
                                      </p:to>
                                    </p:set>
                                    <p:animEffect transition="in" filter="fade">
                                      <p:cBhvr>
                                        <p:cTn id="15" dur="500"/>
                                        <p:tgtEl>
                                          <p:spTgt spid="22"/>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23"/>
                                        </p:tgtEl>
                                        <p:attrNameLst>
                                          <p:attrName>style.visibility</p:attrName>
                                        </p:attrNameLst>
                                      </p:cBhvr>
                                      <p:to>
                                        <p:strVal val="visible"/>
                                      </p:to>
                                    </p:set>
                                    <p:animEffect transition="in" filter="fade">
                                      <p:cBhvr>
                                        <p:cTn id="19" dur="500"/>
                                        <p:tgtEl>
                                          <p:spTgt spid="23"/>
                                        </p:tgtEl>
                                      </p:cBhvr>
                                    </p:animEffect>
                                  </p:childTnLst>
                                </p:cTn>
                              </p:par>
                            </p:childTnLst>
                          </p:cTn>
                        </p:par>
                        <p:par>
                          <p:cTn id="20" fill="hold">
                            <p:stCondLst>
                              <p:cond delay="2000"/>
                            </p:stCondLst>
                            <p:childTnLst>
                              <p:par>
                                <p:cTn id="21" presetID="10" presetClass="entr" presetSubtype="0" fill="hold" grpId="0" nodeType="afterEffect">
                                  <p:stCondLst>
                                    <p:cond delay="0"/>
                                  </p:stCondLst>
                                  <p:childTnLst>
                                    <p:set>
                                      <p:cBhvr>
                                        <p:cTn id="22" dur="1" fill="hold">
                                          <p:stCondLst>
                                            <p:cond delay="0"/>
                                          </p:stCondLst>
                                        </p:cTn>
                                        <p:tgtEl>
                                          <p:spTgt spid="24"/>
                                        </p:tgtEl>
                                        <p:attrNameLst>
                                          <p:attrName>style.visibility</p:attrName>
                                        </p:attrNameLst>
                                      </p:cBhvr>
                                      <p:to>
                                        <p:strVal val="visible"/>
                                      </p:to>
                                    </p:set>
                                    <p:animEffect transition="in" filter="fade">
                                      <p:cBhvr>
                                        <p:cTn id="23" dur="500"/>
                                        <p:tgtEl>
                                          <p:spTgt spid="24"/>
                                        </p:tgtEl>
                                      </p:cBhvr>
                                    </p:animEffect>
                                  </p:childTnLst>
                                </p:cTn>
                              </p:par>
                            </p:childTnLst>
                          </p:cTn>
                        </p:par>
                        <p:par>
                          <p:cTn id="24" fill="hold">
                            <p:stCondLst>
                              <p:cond delay="2500"/>
                            </p:stCondLst>
                            <p:childTnLst>
                              <p:par>
                                <p:cTn id="25" presetID="10" presetClass="entr" presetSubtype="0" fill="hold" grpId="0" nodeType="afterEffect">
                                  <p:stCondLst>
                                    <p:cond delay="0"/>
                                  </p:stCondLst>
                                  <p:childTnLst>
                                    <p:set>
                                      <p:cBhvr>
                                        <p:cTn id="26" dur="1" fill="hold">
                                          <p:stCondLst>
                                            <p:cond delay="0"/>
                                          </p:stCondLst>
                                        </p:cTn>
                                        <p:tgtEl>
                                          <p:spTgt spid="27"/>
                                        </p:tgtEl>
                                        <p:attrNameLst>
                                          <p:attrName>style.visibility</p:attrName>
                                        </p:attrNameLst>
                                      </p:cBhvr>
                                      <p:to>
                                        <p:strVal val="visible"/>
                                      </p:to>
                                    </p:set>
                                    <p:animEffect transition="in" filter="fade">
                                      <p:cBhvr>
                                        <p:cTn id="27" dur="500"/>
                                        <p:tgtEl>
                                          <p:spTgt spid="27"/>
                                        </p:tgtEl>
                                      </p:cBhvr>
                                    </p:animEffect>
                                  </p:childTnLst>
                                </p:cTn>
                              </p:par>
                            </p:childTnLst>
                          </p:cTn>
                        </p:par>
                        <p:par>
                          <p:cTn id="28" fill="hold">
                            <p:stCondLst>
                              <p:cond delay="3000"/>
                            </p:stCondLst>
                            <p:childTnLst>
                              <p:par>
                                <p:cTn id="29" presetID="10" presetClass="entr" presetSubtype="0" fill="hold" grpId="0" nodeType="afterEffect">
                                  <p:stCondLst>
                                    <p:cond delay="0"/>
                                  </p:stCondLst>
                                  <p:childTnLst>
                                    <p:set>
                                      <p:cBhvr>
                                        <p:cTn id="30" dur="1" fill="hold">
                                          <p:stCondLst>
                                            <p:cond delay="0"/>
                                          </p:stCondLst>
                                        </p:cTn>
                                        <p:tgtEl>
                                          <p:spTgt spid="28"/>
                                        </p:tgtEl>
                                        <p:attrNameLst>
                                          <p:attrName>style.visibility</p:attrName>
                                        </p:attrNameLst>
                                      </p:cBhvr>
                                      <p:to>
                                        <p:strVal val="visible"/>
                                      </p:to>
                                    </p:set>
                                    <p:animEffect transition="in" filter="fade">
                                      <p:cBhvr>
                                        <p:cTn id="31" dur="500"/>
                                        <p:tgtEl>
                                          <p:spTgt spid="28"/>
                                        </p:tgtEl>
                                      </p:cBhvr>
                                    </p:animEffect>
                                  </p:childTnLst>
                                </p:cTn>
                              </p:par>
                            </p:childTnLst>
                          </p:cTn>
                        </p:par>
                        <p:par>
                          <p:cTn id="32" fill="hold">
                            <p:stCondLst>
                              <p:cond delay="3500"/>
                            </p:stCondLst>
                            <p:childTnLst>
                              <p:par>
                                <p:cTn id="33" presetID="10" presetClass="entr" presetSubtype="0" fill="hold" grpId="0" nodeType="afterEffect">
                                  <p:stCondLst>
                                    <p:cond delay="0"/>
                                  </p:stCondLst>
                                  <p:childTnLst>
                                    <p:set>
                                      <p:cBhvr>
                                        <p:cTn id="34" dur="1" fill="hold">
                                          <p:stCondLst>
                                            <p:cond delay="0"/>
                                          </p:stCondLst>
                                        </p:cTn>
                                        <p:tgtEl>
                                          <p:spTgt spid="29"/>
                                        </p:tgtEl>
                                        <p:attrNameLst>
                                          <p:attrName>style.visibility</p:attrName>
                                        </p:attrNameLst>
                                      </p:cBhvr>
                                      <p:to>
                                        <p:strVal val="visible"/>
                                      </p:to>
                                    </p:set>
                                    <p:animEffect transition="in" filter="fade">
                                      <p:cBhvr>
                                        <p:cTn id="35" dur="500"/>
                                        <p:tgtEl>
                                          <p:spTgt spid="29"/>
                                        </p:tgtEl>
                                      </p:cBhvr>
                                    </p:animEffect>
                                  </p:childTnLst>
                                </p:cTn>
                              </p:par>
                            </p:childTnLst>
                          </p:cTn>
                        </p:par>
                        <p:par>
                          <p:cTn id="36" fill="hold">
                            <p:stCondLst>
                              <p:cond delay="4000"/>
                            </p:stCondLst>
                            <p:childTnLst>
                              <p:par>
                                <p:cTn id="37" presetID="10" presetClass="entr" presetSubtype="0" fill="hold" grpId="0" nodeType="afterEffect">
                                  <p:stCondLst>
                                    <p:cond delay="0"/>
                                  </p:stCondLst>
                                  <p:childTnLst>
                                    <p:set>
                                      <p:cBhvr>
                                        <p:cTn id="38" dur="1" fill="hold">
                                          <p:stCondLst>
                                            <p:cond delay="0"/>
                                          </p:stCondLst>
                                        </p:cTn>
                                        <p:tgtEl>
                                          <p:spTgt spid="26"/>
                                        </p:tgtEl>
                                        <p:attrNameLst>
                                          <p:attrName>style.visibility</p:attrName>
                                        </p:attrNameLst>
                                      </p:cBhvr>
                                      <p:to>
                                        <p:strVal val="visible"/>
                                      </p:to>
                                    </p:set>
                                    <p:animEffect transition="in" filter="fade">
                                      <p:cBhvr>
                                        <p:cTn id="39"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16" grpId="0" animBg="1"/>
      <p:bldP spid="20" grpId="0" animBg="1"/>
      <p:bldP spid="22" grpId="0" animBg="1"/>
      <p:bldP spid="23" grpId="0" animBg="1"/>
      <p:bldP spid="24" grpId="0" animBg="1"/>
      <p:bldP spid="27" grpId="0" animBg="1"/>
      <p:bldP spid="28" grpId="0" animBg="1"/>
      <p:bldP spid="29"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Rectangle: Rounded Corners 33" descr="An activity box for the teacher to read out the class task and time frame. ">
            <a:extLst>
              <a:ext uri="{FF2B5EF4-FFF2-40B4-BE49-F238E27FC236}">
                <a16:creationId xmlns:a16="http://schemas.microsoft.com/office/drawing/2014/main" id="{C3F9461B-66E9-4891-9CE3-0F286835998A}"/>
              </a:ext>
            </a:extLst>
          </p:cNvPr>
          <p:cNvSpPr/>
          <p:nvPr/>
        </p:nvSpPr>
        <p:spPr>
          <a:xfrm>
            <a:off x="1360490" y="949877"/>
            <a:ext cx="6423020" cy="1148560"/>
          </a:xfrm>
          <a:prstGeom prst="roundRect">
            <a:avLst/>
          </a:prstGeom>
          <a:solidFill>
            <a:srgbClr val="00A8D7"/>
          </a:solidFill>
          <a:ln w="28575">
            <a:solidFill>
              <a:srgbClr val="98DDF6"/>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fontAlgn="base"/>
            <a:r>
              <a:rPr lang="en-GB" sz="1400" b="1" dirty="0">
                <a:solidFill>
                  <a:schemeClr val="bg1"/>
                </a:solidFill>
                <a:latin typeface="Arial" panose="020B0604020202020204" pitchFamily="34" charset="0"/>
                <a:cs typeface="Arial" panose="020B0604020202020204" pitchFamily="34" charset="0"/>
              </a:rPr>
              <a:t>Class activity (2-3 mins)</a:t>
            </a:r>
          </a:p>
          <a:p>
            <a:pPr algn="ctr" fontAlgn="base"/>
            <a:r>
              <a:rPr lang="en-GB" sz="1400" dirty="0">
                <a:solidFill>
                  <a:schemeClr val="bg1"/>
                </a:solidFill>
                <a:latin typeface="Arial" panose="020B0604020202020204" pitchFamily="34" charset="0"/>
                <a:cs typeface="Arial" panose="020B0604020202020204" pitchFamily="34" charset="0"/>
              </a:rPr>
              <a:t>Now, take a look at the key responsibilities in Pharmacy listed below. How do these compare to the words you came up with?</a:t>
            </a:r>
          </a:p>
        </p:txBody>
      </p:sp>
      <p:sp>
        <p:nvSpPr>
          <p:cNvPr id="20" name="Rectangle: Rounded Corners 33">
            <a:extLst>
              <a:ext uri="{FF2B5EF4-FFF2-40B4-BE49-F238E27FC236}">
                <a16:creationId xmlns:a16="http://schemas.microsoft.com/office/drawing/2014/main" id="{A16D038C-41F8-4549-81E5-6F0C581DA2B4}"/>
              </a:ext>
            </a:extLst>
          </p:cNvPr>
          <p:cNvSpPr/>
          <p:nvPr/>
        </p:nvSpPr>
        <p:spPr>
          <a:xfrm>
            <a:off x="304627" y="3116291"/>
            <a:ext cx="2338308" cy="586946"/>
          </a:xfrm>
          <a:prstGeom prst="roundRect">
            <a:avLst/>
          </a:prstGeom>
          <a:solidFill>
            <a:srgbClr val="DAEFF9"/>
          </a:solidFill>
          <a:ln w="28575">
            <a:solidFill>
              <a:srgbClr val="033F85"/>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fontAlgn="base"/>
            <a:r>
              <a:rPr lang="en-GB" sz="1400" b="1" dirty="0">
                <a:solidFill>
                  <a:schemeClr val="tx1"/>
                </a:solidFill>
                <a:latin typeface="Arial" panose="020B0604020202020204" pitchFamily="34" charset="0"/>
                <a:cs typeface="Arial" panose="020B0604020202020204" pitchFamily="34" charset="0"/>
              </a:rPr>
              <a:t>Helping</a:t>
            </a:r>
            <a:r>
              <a:rPr lang="en-GB" sz="1400" dirty="0">
                <a:solidFill>
                  <a:schemeClr val="tx1"/>
                </a:solidFill>
                <a:latin typeface="Arial" panose="020B0604020202020204" pitchFamily="34" charset="0"/>
                <a:cs typeface="Arial" panose="020B0604020202020204" pitchFamily="34" charset="0"/>
              </a:rPr>
              <a:t> patients </a:t>
            </a:r>
            <a:r>
              <a:rPr lang="en-GB" sz="1400" b="1" dirty="0">
                <a:solidFill>
                  <a:schemeClr val="tx1"/>
                </a:solidFill>
                <a:latin typeface="Arial" panose="020B0604020202020204" pitchFamily="34" charset="0"/>
                <a:cs typeface="Arial" panose="020B0604020202020204" pitchFamily="34" charset="0"/>
              </a:rPr>
              <a:t>understand</a:t>
            </a:r>
            <a:r>
              <a:rPr lang="en-GB" sz="1400" dirty="0">
                <a:solidFill>
                  <a:schemeClr val="tx1"/>
                </a:solidFill>
                <a:latin typeface="Arial" panose="020B0604020202020204" pitchFamily="34" charset="0"/>
                <a:cs typeface="Arial" panose="020B0604020202020204" pitchFamily="34" charset="0"/>
              </a:rPr>
              <a:t> their medicines</a:t>
            </a:r>
          </a:p>
        </p:txBody>
      </p:sp>
      <p:sp>
        <p:nvSpPr>
          <p:cNvPr id="23" name="Rectangle: Rounded Corners 33">
            <a:extLst>
              <a:ext uri="{FF2B5EF4-FFF2-40B4-BE49-F238E27FC236}">
                <a16:creationId xmlns:a16="http://schemas.microsoft.com/office/drawing/2014/main" id="{5215F1D0-7C4E-438A-B324-6C15D2B9A89A}"/>
              </a:ext>
            </a:extLst>
          </p:cNvPr>
          <p:cNvSpPr/>
          <p:nvPr/>
        </p:nvSpPr>
        <p:spPr>
          <a:xfrm>
            <a:off x="304627" y="2364898"/>
            <a:ext cx="2338308" cy="586946"/>
          </a:xfrm>
          <a:prstGeom prst="roundRect">
            <a:avLst/>
          </a:prstGeom>
          <a:solidFill>
            <a:srgbClr val="A1D8F7"/>
          </a:solidFill>
          <a:ln w="28575">
            <a:solidFill>
              <a:srgbClr val="033F85"/>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fontAlgn="base"/>
            <a:r>
              <a:rPr lang="en-GB" sz="1400" dirty="0">
                <a:solidFill>
                  <a:schemeClr val="tx1"/>
                </a:solidFill>
                <a:latin typeface="Arial" panose="020B0604020202020204" pitchFamily="34" charset="0"/>
                <a:cs typeface="Arial" panose="020B0604020202020204" pitchFamily="34" charset="0"/>
              </a:rPr>
              <a:t>Making sure </a:t>
            </a:r>
            <a:r>
              <a:rPr lang="en-GB" sz="1400" b="1" dirty="0">
                <a:solidFill>
                  <a:schemeClr val="tx1"/>
                </a:solidFill>
                <a:latin typeface="Arial" panose="020B0604020202020204" pitchFamily="34" charset="0"/>
                <a:cs typeface="Arial" panose="020B0604020202020204" pitchFamily="34" charset="0"/>
              </a:rPr>
              <a:t>medicines</a:t>
            </a:r>
            <a:r>
              <a:rPr lang="en-GB" sz="1400" dirty="0">
                <a:solidFill>
                  <a:schemeClr val="tx1"/>
                </a:solidFill>
                <a:latin typeface="Arial" panose="020B0604020202020204" pitchFamily="34" charset="0"/>
                <a:cs typeface="Arial" panose="020B0604020202020204" pitchFamily="34" charset="0"/>
              </a:rPr>
              <a:t> are used </a:t>
            </a:r>
            <a:r>
              <a:rPr lang="en-GB" sz="1400" b="1" dirty="0">
                <a:solidFill>
                  <a:schemeClr val="tx1"/>
                </a:solidFill>
                <a:latin typeface="Arial" panose="020B0604020202020204" pitchFamily="34" charset="0"/>
                <a:cs typeface="Arial" panose="020B0604020202020204" pitchFamily="34" charset="0"/>
              </a:rPr>
              <a:t>safely</a:t>
            </a:r>
          </a:p>
        </p:txBody>
      </p:sp>
      <p:sp>
        <p:nvSpPr>
          <p:cNvPr id="24" name="Rectangle: Rounded Corners 33">
            <a:extLst>
              <a:ext uri="{FF2B5EF4-FFF2-40B4-BE49-F238E27FC236}">
                <a16:creationId xmlns:a16="http://schemas.microsoft.com/office/drawing/2014/main" id="{7118F695-E876-4547-A616-A406F47C30B3}"/>
              </a:ext>
            </a:extLst>
          </p:cNvPr>
          <p:cNvSpPr/>
          <p:nvPr/>
        </p:nvSpPr>
        <p:spPr>
          <a:xfrm>
            <a:off x="304627" y="4619078"/>
            <a:ext cx="2338308" cy="586946"/>
          </a:xfrm>
          <a:prstGeom prst="roundRect">
            <a:avLst/>
          </a:prstGeom>
          <a:solidFill>
            <a:srgbClr val="DAEFF9"/>
          </a:solidFill>
          <a:ln w="28575">
            <a:solidFill>
              <a:srgbClr val="033F85"/>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fontAlgn="base"/>
            <a:r>
              <a:rPr lang="en-GB" sz="1400" b="1" dirty="0">
                <a:solidFill>
                  <a:schemeClr val="tx1"/>
                </a:solidFill>
                <a:latin typeface="Arial" panose="020B0604020202020204" pitchFamily="34" charset="0"/>
                <a:cs typeface="Arial" panose="020B0604020202020204" pitchFamily="34" charset="0"/>
              </a:rPr>
              <a:t>Noting</a:t>
            </a:r>
            <a:r>
              <a:rPr lang="en-GB" sz="1400" dirty="0">
                <a:solidFill>
                  <a:schemeClr val="tx1"/>
                </a:solidFill>
                <a:latin typeface="Arial" panose="020B0604020202020204" pitchFamily="34" charset="0"/>
                <a:cs typeface="Arial" panose="020B0604020202020204" pitchFamily="34" charset="0"/>
              </a:rPr>
              <a:t> patients’ histories and </a:t>
            </a:r>
            <a:r>
              <a:rPr lang="en-GB" sz="1400" b="1" dirty="0">
                <a:solidFill>
                  <a:schemeClr val="tx1"/>
                </a:solidFill>
                <a:latin typeface="Arial" panose="020B0604020202020204" pitchFamily="34" charset="0"/>
                <a:cs typeface="Arial" panose="020B0604020202020204" pitchFamily="34" charset="0"/>
              </a:rPr>
              <a:t>updating</a:t>
            </a:r>
            <a:r>
              <a:rPr lang="en-GB" sz="1400" dirty="0">
                <a:solidFill>
                  <a:schemeClr val="tx1"/>
                </a:solidFill>
                <a:latin typeface="Arial" panose="020B0604020202020204" pitchFamily="34" charset="0"/>
                <a:cs typeface="Arial" panose="020B0604020202020204" pitchFamily="34" charset="0"/>
              </a:rPr>
              <a:t> </a:t>
            </a:r>
            <a:r>
              <a:rPr lang="en-GB" sz="1400" b="1" dirty="0">
                <a:solidFill>
                  <a:schemeClr val="tx1"/>
                </a:solidFill>
                <a:latin typeface="Arial" panose="020B0604020202020204" pitchFamily="34" charset="0"/>
                <a:cs typeface="Arial" panose="020B0604020202020204" pitchFamily="34" charset="0"/>
              </a:rPr>
              <a:t>records</a:t>
            </a:r>
          </a:p>
        </p:txBody>
      </p:sp>
      <p:sp>
        <p:nvSpPr>
          <p:cNvPr id="28" name="Rectangle: Rounded Corners 27">
            <a:extLst>
              <a:ext uri="{FF2B5EF4-FFF2-40B4-BE49-F238E27FC236}">
                <a16:creationId xmlns:a16="http://schemas.microsoft.com/office/drawing/2014/main" id="{D1DC5642-6575-4A32-91C3-ADFC26E176C6}"/>
              </a:ext>
            </a:extLst>
          </p:cNvPr>
          <p:cNvSpPr/>
          <p:nvPr/>
        </p:nvSpPr>
        <p:spPr>
          <a:xfrm>
            <a:off x="304627" y="3867684"/>
            <a:ext cx="2338308" cy="586946"/>
          </a:xfrm>
          <a:prstGeom prst="roundRect">
            <a:avLst/>
          </a:prstGeom>
          <a:solidFill>
            <a:srgbClr val="A1D8F7"/>
          </a:solidFill>
          <a:ln w="28575">
            <a:solidFill>
              <a:srgbClr val="033F85"/>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fontAlgn="base"/>
            <a:r>
              <a:rPr lang="en-GB" sz="1400" b="1" dirty="0">
                <a:solidFill>
                  <a:schemeClr val="tx1"/>
                </a:solidFill>
                <a:latin typeface="Arial" panose="020B0604020202020204" pitchFamily="34" charset="0"/>
                <a:cs typeface="Arial" panose="020B0604020202020204" pitchFamily="34" charset="0"/>
              </a:rPr>
              <a:t>Prescribing</a:t>
            </a:r>
            <a:r>
              <a:rPr lang="en-GB" sz="1400" dirty="0">
                <a:solidFill>
                  <a:schemeClr val="tx1"/>
                </a:solidFill>
                <a:latin typeface="Arial" panose="020B0604020202020204" pitchFamily="34" charset="0"/>
                <a:cs typeface="Arial" panose="020B0604020202020204" pitchFamily="34" charset="0"/>
              </a:rPr>
              <a:t> medication for </a:t>
            </a:r>
            <a:r>
              <a:rPr lang="en-GB" sz="1400" b="1" dirty="0">
                <a:solidFill>
                  <a:schemeClr val="tx1"/>
                </a:solidFill>
                <a:latin typeface="Arial" panose="020B0604020202020204" pitchFamily="34" charset="0"/>
                <a:cs typeface="Arial" panose="020B0604020202020204" pitchFamily="34" charset="0"/>
              </a:rPr>
              <a:t>patients</a:t>
            </a:r>
          </a:p>
        </p:txBody>
      </p:sp>
      <p:pic>
        <p:nvPicPr>
          <p:cNvPr id="2" name="Picture 1">
            <a:extLst>
              <a:ext uri="{FF2B5EF4-FFF2-40B4-BE49-F238E27FC236}">
                <a16:creationId xmlns:a16="http://schemas.microsoft.com/office/drawing/2014/main" id="{E99DAB54-7433-4D54-8AA9-1498F19C2D83}"/>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2829247" y="2364898"/>
            <a:ext cx="3463002" cy="2841126"/>
          </a:xfrm>
          <a:prstGeom prst="rect">
            <a:avLst/>
          </a:prstGeom>
          <a:effectLst>
            <a:outerShdw blurRad="50800" dist="38100" dir="2700000" algn="tl" rotWithShape="0">
              <a:prstClr val="black">
                <a:alpha val="40000"/>
              </a:prstClr>
            </a:outerShdw>
          </a:effectLst>
        </p:spPr>
      </p:pic>
      <p:sp>
        <p:nvSpPr>
          <p:cNvPr id="6" name="Pentagon 20">
            <a:extLst>
              <a:ext uri="{FF2B5EF4-FFF2-40B4-BE49-F238E27FC236}">
                <a16:creationId xmlns:a16="http://schemas.microsoft.com/office/drawing/2014/main" id="{3CE6DC4F-0DE5-478C-9D51-71812030FA3A}"/>
              </a:ext>
            </a:extLst>
          </p:cNvPr>
          <p:cNvSpPr/>
          <p:nvPr/>
        </p:nvSpPr>
        <p:spPr>
          <a:xfrm>
            <a:off x="0" y="183511"/>
            <a:ext cx="798666" cy="538608"/>
          </a:xfrm>
          <a:prstGeom prst="homePlate">
            <a:avLst/>
          </a:prstGeom>
          <a:solidFill>
            <a:srgbClr val="C1007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b="1" dirty="0">
                <a:solidFill>
                  <a:schemeClr val="bg1"/>
                </a:solidFill>
                <a:latin typeface="Arial" panose="020B0604020202020204" pitchFamily="34" charset="0"/>
                <a:ea typeface="Helvetica Neue" panose="02000503000000020004" pitchFamily="2" charset="0"/>
                <a:cs typeface="Arial" panose="020B0604020202020204" pitchFamily="34" charset="0"/>
              </a:rPr>
              <a:t>1</a:t>
            </a:r>
          </a:p>
        </p:txBody>
      </p:sp>
      <p:sp>
        <p:nvSpPr>
          <p:cNvPr id="27" name="Rectangle: Rounded Corners 33">
            <a:extLst>
              <a:ext uri="{FF2B5EF4-FFF2-40B4-BE49-F238E27FC236}">
                <a16:creationId xmlns:a16="http://schemas.microsoft.com/office/drawing/2014/main" id="{E91FAD24-23FC-41C1-9118-5B86392AC5A7}"/>
              </a:ext>
            </a:extLst>
          </p:cNvPr>
          <p:cNvSpPr/>
          <p:nvPr/>
        </p:nvSpPr>
        <p:spPr>
          <a:xfrm>
            <a:off x="1360489" y="5565810"/>
            <a:ext cx="6423021" cy="634944"/>
          </a:xfrm>
          <a:prstGeom prst="roundRect">
            <a:avLst/>
          </a:prstGeom>
          <a:solidFill>
            <a:srgbClr val="C10071"/>
          </a:solidFill>
          <a:ln w="28575">
            <a:solidFill>
              <a:srgbClr val="EDF4F5"/>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fontAlgn="base"/>
            <a:r>
              <a:rPr lang="en-GB" sz="1400" b="1" dirty="0">
                <a:solidFill>
                  <a:schemeClr val="bg1"/>
                </a:solidFill>
                <a:latin typeface="Arial" panose="020B0604020202020204" pitchFamily="34" charset="0"/>
                <a:cs typeface="Arial" panose="020B0604020202020204" pitchFamily="34" charset="0"/>
              </a:rPr>
              <a:t>Definition: Pharmacist</a:t>
            </a:r>
          </a:p>
          <a:p>
            <a:pPr algn="ctr" fontAlgn="base"/>
            <a:r>
              <a:rPr lang="en-GB" sz="1400" dirty="0">
                <a:solidFill>
                  <a:schemeClr val="bg1"/>
                </a:solidFill>
                <a:latin typeface="Arial" panose="020B0604020202020204" pitchFamily="34" charset="0"/>
                <a:cs typeface="Arial" panose="020B0604020202020204" pitchFamily="34" charset="0"/>
              </a:rPr>
              <a:t>Someone who is trained as an expert in medicines.</a:t>
            </a:r>
          </a:p>
        </p:txBody>
      </p:sp>
      <p:sp>
        <p:nvSpPr>
          <p:cNvPr id="31" name="Rectangle: Rounded Corners 33">
            <a:extLst>
              <a:ext uri="{FF2B5EF4-FFF2-40B4-BE49-F238E27FC236}">
                <a16:creationId xmlns:a16="http://schemas.microsoft.com/office/drawing/2014/main" id="{74CAF373-9507-4CC7-96F3-C2B403345CFF}"/>
              </a:ext>
            </a:extLst>
          </p:cNvPr>
          <p:cNvSpPr/>
          <p:nvPr/>
        </p:nvSpPr>
        <p:spPr>
          <a:xfrm>
            <a:off x="6489629" y="4619078"/>
            <a:ext cx="2338676" cy="586946"/>
          </a:xfrm>
          <a:prstGeom prst="roundRect">
            <a:avLst/>
          </a:prstGeom>
          <a:solidFill>
            <a:srgbClr val="A1D8F7"/>
          </a:solidFill>
          <a:ln w="28575">
            <a:solidFill>
              <a:srgbClr val="033F85"/>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fontAlgn="base"/>
            <a:r>
              <a:rPr lang="en-GB" sz="1400" dirty="0">
                <a:solidFill>
                  <a:schemeClr val="tx1"/>
                </a:solidFill>
                <a:latin typeface="Arial" panose="020B0604020202020204" pitchFamily="34" charset="0"/>
                <a:cs typeface="Arial" panose="020B0604020202020204" pitchFamily="34" charset="0"/>
              </a:rPr>
              <a:t>Providing </a:t>
            </a:r>
            <a:r>
              <a:rPr lang="en-GB" sz="1400" b="1" dirty="0">
                <a:solidFill>
                  <a:schemeClr val="tx1"/>
                </a:solidFill>
                <a:latin typeface="Arial" panose="020B0604020202020204" pitchFamily="34" charset="0"/>
                <a:cs typeface="Arial" panose="020B0604020202020204" pitchFamily="34" charset="0"/>
              </a:rPr>
              <a:t>advice</a:t>
            </a:r>
            <a:r>
              <a:rPr lang="en-GB" sz="1400" dirty="0">
                <a:solidFill>
                  <a:schemeClr val="tx1"/>
                </a:solidFill>
                <a:latin typeface="Arial" panose="020B0604020202020204" pitchFamily="34" charset="0"/>
                <a:cs typeface="Arial" panose="020B0604020202020204" pitchFamily="34" charset="0"/>
              </a:rPr>
              <a:t> on </a:t>
            </a:r>
            <a:r>
              <a:rPr lang="en-GB" sz="1400" b="1" dirty="0">
                <a:solidFill>
                  <a:schemeClr val="tx1"/>
                </a:solidFill>
                <a:latin typeface="Arial" panose="020B0604020202020204" pitchFamily="34" charset="0"/>
                <a:cs typeface="Arial" panose="020B0604020202020204" pitchFamily="34" charset="0"/>
              </a:rPr>
              <a:t>quitting smoking</a:t>
            </a:r>
          </a:p>
        </p:txBody>
      </p:sp>
      <p:sp>
        <p:nvSpPr>
          <p:cNvPr id="32" name="Rectangle: Rounded Corners 33">
            <a:extLst>
              <a:ext uri="{FF2B5EF4-FFF2-40B4-BE49-F238E27FC236}">
                <a16:creationId xmlns:a16="http://schemas.microsoft.com/office/drawing/2014/main" id="{1B5642D5-A327-4D71-82FE-667652237178}"/>
              </a:ext>
            </a:extLst>
          </p:cNvPr>
          <p:cNvSpPr/>
          <p:nvPr/>
        </p:nvSpPr>
        <p:spPr>
          <a:xfrm>
            <a:off x="6489629" y="3872707"/>
            <a:ext cx="2338676" cy="586946"/>
          </a:xfrm>
          <a:prstGeom prst="roundRect">
            <a:avLst/>
          </a:prstGeom>
          <a:solidFill>
            <a:srgbClr val="DAEFF9"/>
          </a:solidFill>
          <a:ln w="28575">
            <a:solidFill>
              <a:srgbClr val="033F85"/>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fontAlgn="base"/>
            <a:r>
              <a:rPr lang="en-GB" sz="1400" b="1" dirty="0">
                <a:solidFill>
                  <a:schemeClr val="tx1"/>
                </a:solidFill>
                <a:latin typeface="Arial" panose="020B0604020202020204" pitchFamily="34" charset="0"/>
                <a:cs typeface="Arial" panose="020B0604020202020204" pitchFamily="34" charset="0"/>
              </a:rPr>
              <a:t>Working</a:t>
            </a:r>
            <a:r>
              <a:rPr lang="en-GB" sz="1400" dirty="0">
                <a:solidFill>
                  <a:schemeClr val="tx1"/>
                </a:solidFill>
                <a:latin typeface="Arial" panose="020B0604020202020204" pitchFamily="34" charset="0"/>
                <a:cs typeface="Arial" panose="020B0604020202020204" pitchFamily="34" charset="0"/>
              </a:rPr>
              <a:t> alongside other </a:t>
            </a:r>
            <a:r>
              <a:rPr lang="en-GB" sz="1400" b="1" dirty="0">
                <a:solidFill>
                  <a:schemeClr val="tx1"/>
                </a:solidFill>
                <a:latin typeface="Arial" panose="020B0604020202020204" pitchFamily="34" charset="0"/>
                <a:cs typeface="Arial" panose="020B0604020202020204" pitchFamily="34" charset="0"/>
              </a:rPr>
              <a:t>professionals</a:t>
            </a:r>
          </a:p>
        </p:txBody>
      </p:sp>
      <p:sp>
        <p:nvSpPr>
          <p:cNvPr id="35" name="Rectangle: Rounded Corners 33">
            <a:extLst>
              <a:ext uri="{FF2B5EF4-FFF2-40B4-BE49-F238E27FC236}">
                <a16:creationId xmlns:a16="http://schemas.microsoft.com/office/drawing/2014/main" id="{54B20E34-53D1-40B7-9757-33E145E5AD3B}"/>
              </a:ext>
            </a:extLst>
          </p:cNvPr>
          <p:cNvSpPr/>
          <p:nvPr/>
        </p:nvSpPr>
        <p:spPr>
          <a:xfrm>
            <a:off x="6500697" y="3115438"/>
            <a:ext cx="2338676" cy="597844"/>
          </a:xfrm>
          <a:prstGeom prst="roundRect">
            <a:avLst/>
          </a:prstGeom>
          <a:solidFill>
            <a:srgbClr val="A1D8F7"/>
          </a:solidFill>
          <a:ln w="28575">
            <a:solidFill>
              <a:srgbClr val="033F85"/>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fontAlgn="base"/>
            <a:r>
              <a:rPr lang="en-GB" sz="1400" b="1" dirty="0">
                <a:solidFill>
                  <a:schemeClr val="tx1"/>
                </a:solidFill>
                <a:latin typeface="Arial" panose="020B0604020202020204" pitchFamily="34" charset="0"/>
                <a:cs typeface="Arial" panose="020B0604020202020204" pitchFamily="34" charset="0"/>
              </a:rPr>
              <a:t>Managing budgets </a:t>
            </a:r>
            <a:r>
              <a:rPr lang="en-GB" sz="1400" dirty="0">
                <a:solidFill>
                  <a:schemeClr val="tx1"/>
                </a:solidFill>
                <a:latin typeface="Arial" panose="020B0604020202020204" pitchFamily="34" charset="0"/>
                <a:cs typeface="Arial" panose="020B0604020202020204" pitchFamily="34" charset="0"/>
              </a:rPr>
              <a:t>and Pharmacy </a:t>
            </a:r>
            <a:r>
              <a:rPr lang="en-GB" sz="1400" b="1" dirty="0">
                <a:solidFill>
                  <a:schemeClr val="tx1"/>
                </a:solidFill>
                <a:latin typeface="Arial" panose="020B0604020202020204" pitchFamily="34" charset="0"/>
                <a:cs typeface="Arial" panose="020B0604020202020204" pitchFamily="34" charset="0"/>
              </a:rPr>
              <a:t>staff</a:t>
            </a:r>
          </a:p>
        </p:txBody>
      </p:sp>
      <p:sp>
        <p:nvSpPr>
          <p:cNvPr id="36" name="Rectangle: Rounded Corners 33">
            <a:extLst>
              <a:ext uri="{FF2B5EF4-FFF2-40B4-BE49-F238E27FC236}">
                <a16:creationId xmlns:a16="http://schemas.microsoft.com/office/drawing/2014/main" id="{3A063B4B-1216-4E09-9473-5D06CC5184C5}"/>
              </a:ext>
            </a:extLst>
          </p:cNvPr>
          <p:cNvSpPr/>
          <p:nvPr/>
        </p:nvSpPr>
        <p:spPr>
          <a:xfrm>
            <a:off x="6489629" y="2369067"/>
            <a:ext cx="2338676" cy="586946"/>
          </a:xfrm>
          <a:prstGeom prst="roundRect">
            <a:avLst/>
          </a:prstGeom>
          <a:solidFill>
            <a:srgbClr val="DAEFF9"/>
          </a:solidFill>
          <a:ln w="28575">
            <a:solidFill>
              <a:srgbClr val="033F85"/>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fontAlgn="base"/>
            <a:r>
              <a:rPr lang="en-GB" sz="1400" b="1" dirty="0">
                <a:solidFill>
                  <a:schemeClr val="tx1"/>
                </a:solidFill>
                <a:latin typeface="Arial" panose="020B0604020202020204" pitchFamily="34" charset="0"/>
                <a:cs typeface="Arial" panose="020B0604020202020204" pitchFamily="34" charset="0"/>
              </a:rPr>
              <a:t>Researching</a:t>
            </a:r>
            <a:r>
              <a:rPr lang="en-GB" sz="1400" dirty="0">
                <a:solidFill>
                  <a:schemeClr val="tx1"/>
                </a:solidFill>
                <a:latin typeface="Arial" panose="020B0604020202020204" pitchFamily="34" charset="0"/>
                <a:cs typeface="Arial" panose="020B0604020202020204" pitchFamily="34" charset="0"/>
              </a:rPr>
              <a:t> new </a:t>
            </a:r>
            <a:r>
              <a:rPr lang="en-GB" sz="1400" b="1" dirty="0">
                <a:solidFill>
                  <a:schemeClr val="tx1"/>
                </a:solidFill>
                <a:latin typeface="Arial" panose="020B0604020202020204" pitchFamily="34" charset="0"/>
                <a:cs typeface="Arial" panose="020B0604020202020204" pitchFamily="34" charset="0"/>
              </a:rPr>
              <a:t>drug therapies</a:t>
            </a:r>
          </a:p>
        </p:txBody>
      </p:sp>
      <p:pic>
        <p:nvPicPr>
          <p:cNvPr id="18" name="Picture 17" descr="Text&#10;&#10;Description automatically generated">
            <a:extLst>
              <a:ext uri="{FF2B5EF4-FFF2-40B4-BE49-F238E27FC236}">
                <a16:creationId xmlns:a16="http://schemas.microsoft.com/office/drawing/2014/main" id="{899AAC3A-16FB-4397-B140-2DD485FC80F3}"/>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792472" y="6158653"/>
            <a:ext cx="7559055" cy="975362"/>
          </a:xfrm>
          <a:prstGeom prst="rect">
            <a:avLst/>
          </a:prstGeom>
        </p:spPr>
      </p:pic>
      <p:pic>
        <p:nvPicPr>
          <p:cNvPr id="19" name="Picture 18" descr="A picture containing logo&#10;&#10;Description automatically generated">
            <a:extLst>
              <a:ext uri="{FF2B5EF4-FFF2-40B4-BE49-F238E27FC236}">
                <a16:creationId xmlns:a16="http://schemas.microsoft.com/office/drawing/2014/main" id="{34E2765D-1E9D-48DF-AEFC-10C81DD0DE11}"/>
              </a:ext>
            </a:extLst>
          </p:cNvPr>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6668814" y="171985"/>
            <a:ext cx="2106894" cy="484586"/>
          </a:xfrm>
          <a:prstGeom prst="rect">
            <a:avLst/>
          </a:prstGeom>
        </p:spPr>
      </p:pic>
      <p:pic>
        <p:nvPicPr>
          <p:cNvPr id="2050" name="Picture 2" descr="Clinic icon">
            <a:extLst>
              <a:ext uri="{FF2B5EF4-FFF2-40B4-BE49-F238E27FC236}">
                <a16:creationId xmlns:a16="http://schemas.microsoft.com/office/drawing/2014/main" id="{9A36BE71-DF1F-49C9-B61C-156275EA3C4D}"/>
              </a:ext>
            </a:extLst>
          </p:cNvPr>
          <p:cNvPicPr>
            <a:picLocks noChangeAspect="1" noChangeArrowheads="1"/>
          </p:cNvPicPr>
          <p:nvPr/>
        </p:nvPicPr>
        <p:blipFill>
          <a:blip r:embed="rId6">
            <a:extLst>
              <a:ext uri="{28A0092B-C50C-407E-A947-70E740481C1C}">
                <a14:useLocalDpi xmlns:a14="http://schemas.microsoft.com/office/drawing/2010/main"/>
              </a:ext>
            </a:extLst>
          </a:blip>
          <a:srcRect/>
          <a:stretch>
            <a:fillRect/>
          </a:stretch>
        </p:blipFill>
        <p:spPr bwMode="auto">
          <a:xfrm>
            <a:off x="306264" y="1061850"/>
            <a:ext cx="914399" cy="914399"/>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Pharmacist Skin Type 5 icon">
            <a:extLst>
              <a:ext uri="{FF2B5EF4-FFF2-40B4-BE49-F238E27FC236}">
                <a16:creationId xmlns:a16="http://schemas.microsoft.com/office/drawing/2014/main" id="{DCFE875C-D1EF-4CB4-AEEB-40710656BA92}"/>
              </a:ext>
            </a:extLst>
          </p:cNvPr>
          <p:cNvPicPr>
            <a:picLocks noChangeAspect="1" noChangeArrowheads="1"/>
          </p:cNvPicPr>
          <p:nvPr/>
        </p:nvPicPr>
        <p:blipFill>
          <a:blip r:embed="rId7">
            <a:extLst>
              <a:ext uri="{28A0092B-C50C-407E-A947-70E740481C1C}">
                <a14:useLocalDpi xmlns:a14="http://schemas.microsoft.com/office/drawing/2010/main"/>
              </a:ext>
            </a:extLst>
          </a:blip>
          <a:srcRect/>
          <a:stretch>
            <a:fillRect/>
          </a:stretch>
        </p:blipFill>
        <p:spPr bwMode="auto">
          <a:xfrm>
            <a:off x="7924974" y="1061849"/>
            <a:ext cx="914399" cy="914399"/>
          </a:xfrm>
          <a:prstGeom prst="rect">
            <a:avLst/>
          </a:prstGeom>
          <a:noFill/>
          <a:extLst>
            <a:ext uri="{909E8E84-426E-40DD-AFC4-6F175D3DCCD1}">
              <a14:hiddenFill xmlns:a14="http://schemas.microsoft.com/office/drawing/2010/main">
                <a:solidFill>
                  <a:srgbClr val="FFFFFF"/>
                </a:solidFill>
              </a14:hiddenFill>
            </a:ext>
          </a:extLst>
        </p:spPr>
      </p:pic>
      <p:sp>
        <p:nvSpPr>
          <p:cNvPr id="41" name="Shape 114">
            <a:extLst>
              <a:ext uri="{FF2B5EF4-FFF2-40B4-BE49-F238E27FC236}">
                <a16:creationId xmlns:a16="http://schemas.microsoft.com/office/drawing/2014/main" id="{EF096998-03AD-4CA5-AF52-37454B1C9922}"/>
              </a:ext>
            </a:extLst>
          </p:cNvPr>
          <p:cNvSpPr/>
          <p:nvPr/>
        </p:nvSpPr>
        <p:spPr>
          <a:xfrm>
            <a:off x="792472" y="182300"/>
            <a:ext cx="5312885" cy="538608"/>
          </a:xfrm>
          <a:prstGeom prst="rect">
            <a:avLst/>
          </a:prstGeom>
          <a:noFill/>
          <a:ln>
            <a:noFill/>
          </a:ln>
        </p:spPr>
        <p:txBody>
          <a:bodyPr lIns="91425" tIns="45700" rIns="91425" bIns="45700" anchor="ctr" anchorCtr="0">
            <a:noAutofit/>
          </a:bodyPr>
          <a:lstStyle/>
          <a:p>
            <a:pPr>
              <a:buSzPct val="25000"/>
            </a:pPr>
            <a:r>
              <a:rPr lang="en-GB" sz="2400" b="1" dirty="0">
                <a:solidFill>
                  <a:srgbClr val="C10069"/>
                </a:solidFill>
                <a:latin typeface="Arial" panose="020B0604020202020204" pitchFamily="34" charset="0"/>
                <a:ea typeface="Helvetica Neue" panose="02000503000000020004" pitchFamily="2" charset="0"/>
                <a:cs typeface="Arial" panose="020B0604020202020204" pitchFamily="34" charset="0"/>
                <a:sym typeface="Lato"/>
              </a:rPr>
              <a:t>What is Pharmacy?</a:t>
            </a:r>
          </a:p>
        </p:txBody>
      </p:sp>
      <p:pic>
        <p:nvPicPr>
          <p:cNvPr id="1026" name="Picture 2" descr="Knee Joint icon">
            <a:extLst>
              <a:ext uri="{FF2B5EF4-FFF2-40B4-BE49-F238E27FC236}">
                <a16:creationId xmlns:a16="http://schemas.microsoft.com/office/drawing/2014/main" id="{17195BE7-5A5F-4F2B-A0E1-4ADCF8817D88}"/>
              </a:ext>
            </a:extLst>
          </p:cNvPr>
          <p:cNvPicPr>
            <a:picLocks noChangeAspect="1" noChangeArrowheads="1"/>
          </p:cNvPicPr>
          <p:nvPr/>
        </p:nvPicPr>
        <p:blipFill>
          <a:blip r:embed="rId8">
            <a:extLst>
              <a:ext uri="{28A0092B-C50C-407E-A947-70E740481C1C}">
                <a14:useLocalDpi xmlns:a14="http://schemas.microsoft.com/office/drawing/2010/main"/>
              </a:ext>
            </a:extLst>
          </a:blip>
          <a:srcRect/>
          <a:stretch>
            <a:fillRect/>
          </a:stretch>
        </p:blipFill>
        <p:spPr bwMode="auto">
          <a:xfrm>
            <a:off x="281478" y="5426082"/>
            <a:ext cx="914400" cy="91440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Treatment icon">
            <a:extLst>
              <a:ext uri="{FF2B5EF4-FFF2-40B4-BE49-F238E27FC236}">
                <a16:creationId xmlns:a16="http://schemas.microsoft.com/office/drawing/2014/main" id="{FF1D3DAF-14AA-4FC9-B25B-EFD518015AD7}"/>
              </a:ext>
            </a:extLst>
          </p:cNvPr>
          <p:cNvPicPr>
            <a:picLocks noChangeAspect="1" noChangeArrowheads="1"/>
          </p:cNvPicPr>
          <p:nvPr/>
        </p:nvPicPr>
        <p:blipFill>
          <a:blip r:embed="rId9">
            <a:extLst>
              <a:ext uri="{28A0092B-C50C-407E-A947-70E740481C1C}">
                <a14:useLocalDpi xmlns:a14="http://schemas.microsoft.com/office/drawing/2010/main"/>
              </a:ext>
            </a:extLst>
          </a:blip>
          <a:srcRect/>
          <a:stretch>
            <a:fillRect/>
          </a:stretch>
        </p:blipFill>
        <p:spPr bwMode="auto">
          <a:xfrm>
            <a:off x="7948121" y="5426082"/>
            <a:ext cx="914400" cy="914400"/>
          </a:xfrm>
          <a:prstGeom prst="rect">
            <a:avLst/>
          </a:prstGeom>
          <a:noFill/>
          <a:extLst>
            <a:ext uri="{909E8E84-426E-40DD-AFC4-6F175D3DCCD1}">
              <a14:hiddenFill xmlns:a14="http://schemas.microsoft.com/office/drawing/2010/main">
                <a:solidFill>
                  <a:srgbClr val="FFFFFF"/>
                </a:solidFill>
              </a14:hiddenFill>
            </a:ext>
          </a:extLst>
        </p:spPr>
      </p:pic>
      <p:sp>
        <p:nvSpPr>
          <p:cNvPr id="21" name="TextBox 13">
            <a:extLst>
              <a:ext uri="{FF2B5EF4-FFF2-40B4-BE49-F238E27FC236}">
                <a16:creationId xmlns:a16="http://schemas.microsoft.com/office/drawing/2014/main" id="{352C7C0F-89E8-4E17-8E56-DDA352C4DABA}"/>
              </a:ext>
            </a:extLst>
          </p:cNvPr>
          <p:cNvSpPr txBox="1"/>
          <p:nvPr/>
        </p:nvSpPr>
        <p:spPr>
          <a:xfrm>
            <a:off x="7189075" y="6646334"/>
            <a:ext cx="2698596" cy="215444"/>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GB" sz="800" dirty="0">
                <a:effectLst/>
                <a:latin typeface="Lato" panose="020F0502020204030203" pitchFamily="34" charset="0"/>
                <a:ea typeface="Calibri" panose="020F0502020204030204" pitchFamily="34" charset="0"/>
                <a:cs typeface="Arial" panose="020B0604020202020204" pitchFamily="34" charset="0"/>
              </a:rPr>
              <a:t>©VotesforSchools The WOW Show 2021</a:t>
            </a:r>
          </a:p>
        </p:txBody>
      </p:sp>
    </p:spTree>
    <p:extLst>
      <p:ext uri="{BB962C8B-B14F-4D97-AF65-F5344CB8AC3E}">
        <p14:creationId xmlns:p14="http://schemas.microsoft.com/office/powerpoint/2010/main" val="16611910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Pentagon 20">
            <a:extLst>
              <a:ext uri="{FF2B5EF4-FFF2-40B4-BE49-F238E27FC236}">
                <a16:creationId xmlns:a16="http://schemas.microsoft.com/office/drawing/2014/main" id="{3CE6DC4F-0DE5-478C-9D51-71812030FA3A}"/>
              </a:ext>
            </a:extLst>
          </p:cNvPr>
          <p:cNvSpPr/>
          <p:nvPr/>
        </p:nvSpPr>
        <p:spPr>
          <a:xfrm>
            <a:off x="0" y="183511"/>
            <a:ext cx="798666" cy="538608"/>
          </a:xfrm>
          <a:prstGeom prst="homePlate">
            <a:avLst/>
          </a:prstGeom>
          <a:solidFill>
            <a:srgbClr val="C1007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b="1" dirty="0">
                <a:solidFill>
                  <a:schemeClr val="bg1"/>
                </a:solidFill>
                <a:latin typeface="Arial" panose="020B0604020202020204" pitchFamily="34" charset="0"/>
                <a:ea typeface="Helvetica Neue" panose="02000503000000020004" pitchFamily="2" charset="0"/>
                <a:cs typeface="Arial" panose="020B0604020202020204" pitchFamily="34" charset="0"/>
              </a:rPr>
              <a:t>2</a:t>
            </a:r>
          </a:p>
        </p:txBody>
      </p:sp>
      <p:sp>
        <p:nvSpPr>
          <p:cNvPr id="24" name="Rectangle: Rounded Corners 33" descr="An activity box for the teacher to read out the class task and time frame. ">
            <a:extLst>
              <a:ext uri="{FF2B5EF4-FFF2-40B4-BE49-F238E27FC236}">
                <a16:creationId xmlns:a16="http://schemas.microsoft.com/office/drawing/2014/main" id="{4B586AE4-EF64-4C92-893D-75D0EC89E0A7}"/>
              </a:ext>
            </a:extLst>
          </p:cNvPr>
          <p:cNvSpPr/>
          <p:nvPr/>
        </p:nvSpPr>
        <p:spPr>
          <a:xfrm>
            <a:off x="275793" y="1015343"/>
            <a:ext cx="4637729" cy="1236389"/>
          </a:xfrm>
          <a:prstGeom prst="roundRect">
            <a:avLst/>
          </a:prstGeom>
          <a:solidFill>
            <a:srgbClr val="00A8D7"/>
          </a:solidFill>
          <a:ln w="28575">
            <a:solidFill>
              <a:srgbClr val="98DDF6"/>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fontAlgn="base"/>
            <a:r>
              <a:rPr lang="en-GB" sz="1400" b="1" dirty="0">
                <a:solidFill>
                  <a:schemeClr val="bg1"/>
                </a:solidFill>
                <a:latin typeface="Arial" panose="020B0604020202020204" pitchFamily="34" charset="0"/>
                <a:cs typeface="Arial" panose="020B0604020202020204" pitchFamily="34" charset="0"/>
              </a:rPr>
              <a:t>Pair activity (2-3 mins)</a:t>
            </a:r>
          </a:p>
          <a:p>
            <a:pPr algn="ctr" fontAlgn="base"/>
            <a:r>
              <a:rPr lang="en-GB" sz="1400" b="0" dirty="0">
                <a:latin typeface="Arial" panose="020B0604020202020204" pitchFamily="34" charset="0"/>
                <a:cs typeface="Arial" panose="020B0604020202020204" pitchFamily="34" charset="0"/>
              </a:rPr>
              <a:t>Like many professions, stereotyping sometimes occurs in Pharmacy. For instance, did you make any </a:t>
            </a:r>
            <a:r>
              <a:rPr lang="en-GB" sz="1400" b="1" dirty="0">
                <a:latin typeface="Arial" panose="020B0604020202020204" pitchFamily="34" charset="0"/>
                <a:cs typeface="Arial" panose="020B0604020202020204" pitchFamily="34" charset="0"/>
              </a:rPr>
              <a:t>assumptions </a:t>
            </a:r>
            <a:r>
              <a:rPr lang="en-GB" sz="1400" b="0" dirty="0">
                <a:latin typeface="Arial" panose="020B0604020202020204" pitchFamily="34" charset="0"/>
                <a:cs typeface="Arial" panose="020B0604020202020204" pitchFamily="34" charset="0"/>
              </a:rPr>
              <a:t>in the previous task? Have a think about what they were. </a:t>
            </a:r>
            <a:endParaRPr lang="en-GB" sz="1400" b="1" dirty="0">
              <a:latin typeface="Arial" panose="020B0604020202020204" pitchFamily="34" charset="0"/>
              <a:cs typeface="Arial" panose="020B0604020202020204" pitchFamily="34" charset="0"/>
            </a:endParaRPr>
          </a:p>
        </p:txBody>
      </p:sp>
      <p:sp>
        <p:nvSpPr>
          <p:cNvPr id="9" name="Rectangle: Rounded Corners 33">
            <a:extLst>
              <a:ext uri="{FF2B5EF4-FFF2-40B4-BE49-F238E27FC236}">
                <a16:creationId xmlns:a16="http://schemas.microsoft.com/office/drawing/2014/main" id="{F44BE3EC-B398-4279-9AA6-40CFC04177A2}"/>
              </a:ext>
            </a:extLst>
          </p:cNvPr>
          <p:cNvSpPr/>
          <p:nvPr/>
        </p:nvSpPr>
        <p:spPr>
          <a:xfrm>
            <a:off x="4081509" y="5096241"/>
            <a:ext cx="4786697" cy="1117366"/>
          </a:xfrm>
          <a:prstGeom prst="roundRect">
            <a:avLst/>
          </a:prstGeom>
          <a:solidFill>
            <a:srgbClr val="DAEFF9"/>
          </a:solidFill>
          <a:ln w="28575">
            <a:solidFill>
              <a:srgbClr val="033F85"/>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fontAlgn="base"/>
            <a:r>
              <a:rPr lang="en-GB" sz="1400" dirty="0">
                <a:solidFill>
                  <a:schemeClr val="tx1"/>
                </a:solidFill>
                <a:latin typeface="Arial" panose="020B0604020202020204" pitchFamily="34" charset="0"/>
                <a:cs typeface="Arial" panose="020B0604020202020204" pitchFamily="34" charset="0"/>
              </a:rPr>
              <a:t>When we hear certain words, </a:t>
            </a:r>
            <a:r>
              <a:rPr lang="en-GB" sz="1400" b="1" dirty="0">
                <a:solidFill>
                  <a:schemeClr val="tx1"/>
                </a:solidFill>
                <a:latin typeface="Arial" panose="020B0604020202020204" pitchFamily="34" charset="0"/>
                <a:cs typeface="Arial" panose="020B0604020202020204" pitchFamily="34" charset="0"/>
              </a:rPr>
              <a:t>stereotypical images </a:t>
            </a:r>
            <a:r>
              <a:rPr lang="en-GB" sz="1400" dirty="0">
                <a:solidFill>
                  <a:schemeClr val="tx1"/>
                </a:solidFill>
                <a:latin typeface="Arial" panose="020B0604020202020204" pitchFamily="34" charset="0"/>
                <a:cs typeface="Arial" panose="020B0604020202020204" pitchFamily="34" charset="0"/>
              </a:rPr>
              <a:t>may come to mind. What these images look like depends on </a:t>
            </a:r>
            <a:r>
              <a:rPr lang="en-GB" sz="1400" b="1" dirty="0">
                <a:solidFill>
                  <a:schemeClr val="tx1"/>
                </a:solidFill>
                <a:latin typeface="Arial" panose="020B0604020202020204" pitchFamily="34" charset="0"/>
                <a:cs typeface="Arial" panose="020B0604020202020204" pitchFamily="34" charset="0"/>
              </a:rPr>
              <a:t>our own experiences </a:t>
            </a:r>
            <a:r>
              <a:rPr lang="en-GB" sz="1400" dirty="0">
                <a:solidFill>
                  <a:schemeClr val="tx1"/>
                </a:solidFill>
                <a:latin typeface="Arial" panose="020B0604020202020204" pitchFamily="34" charset="0"/>
                <a:cs typeface="Arial" panose="020B0604020202020204" pitchFamily="34" charset="0"/>
              </a:rPr>
              <a:t>and</a:t>
            </a:r>
            <a:r>
              <a:rPr lang="en-GB" sz="1400" b="1" dirty="0">
                <a:solidFill>
                  <a:schemeClr val="tx1"/>
                </a:solidFill>
                <a:latin typeface="Arial" panose="020B0604020202020204" pitchFamily="34" charset="0"/>
                <a:cs typeface="Arial" panose="020B0604020202020204" pitchFamily="34" charset="0"/>
              </a:rPr>
              <a:t> </a:t>
            </a:r>
            <a:r>
              <a:rPr lang="en-GB" sz="1400" dirty="0">
                <a:solidFill>
                  <a:schemeClr val="tx1"/>
                </a:solidFill>
                <a:latin typeface="Arial" panose="020B0604020202020204" pitchFamily="34" charset="0"/>
                <a:cs typeface="Arial" panose="020B0604020202020204" pitchFamily="34" charset="0"/>
              </a:rPr>
              <a:t>often</a:t>
            </a:r>
            <a:r>
              <a:rPr lang="en-GB" sz="1400" b="1" dirty="0">
                <a:solidFill>
                  <a:schemeClr val="tx1"/>
                </a:solidFill>
                <a:latin typeface="Arial" panose="020B0604020202020204" pitchFamily="34" charset="0"/>
                <a:cs typeface="Arial" panose="020B0604020202020204" pitchFamily="34" charset="0"/>
              </a:rPr>
              <a:t> what we see in the media</a:t>
            </a:r>
            <a:r>
              <a:rPr lang="en-GB" sz="1400" dirty="0">
                <a:solidFill>
                  <a:schemeClr val="tx1"/>
                </a:solidFill>
                <a:latin typeface="Arial" panose="020B0604020202020204" pitchFamily="34" charset="0"/>
                <a:cs typeface="Arial" panose="020B0604020202020204" pitchFamily="34" charset="0"/>
              </a:rPr>
              <a:t>, too.</a:t>
            </a:r>
            <a:r>
              <a:rPr lang="en-GB" sz="1400" b="1" dirty="0">
                <a:solidFill>
                  <a:schemeClr val="tx1"/>
                </a:solidFill>
                <a:latin typeface="Arial" panose="020B0604020202020204" pitchFamily="34" charset="0"/>
                <a:cs typeface="Arial" panose="020B0604020202020204" pitchFamily="34" charset="0"/>
              </a:rPr>
              <a:t>  </a:t>
            </a:r>
          </a:p>
        </p:txBody>
      </p:sp>
      <p:sp>
        <p:nvSpPr>
          <p:cNvPr id="10" name="Rectangle: Rounded Corners 33">
            <a:extLst>
              <a:ext uri="{FF2B5EF4-FFF2-40B4-BE49-F238E27FC236}">
                <a16:creationId xmlns:a16="http://schemas.microsoft.com/office/drawing/2014/main" id="{E0C31369-AD97-4B03-B409-0C23001A9FEE}"/>
              </a:ext>
            </a:extLst>
          </p:cNvPr>
          <p:cNvSpPr/>
          <p:nvPr/>
        </p:nvSpPr>
        <p:spPr>
          <a:xfrm>
            <a:off x="3745734" y="2474093"/>
            <a:ext cx="5122472" cy="1236389"/>
          </a:xfrm>
          <a:prstGeom prst="roundRect">
            <a:avLst/>
          </a:prstGeom>
          <a:solidFill>
            <a:srgbClr val="A1D8F7"/>
          </a:solidFill>
          <a:ln w="28575">
            <a:solidFill>
              <a:srgbClr val="033F85"/>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fontAlgn="base"/>
            <a:r>
              <a:rPr lang="en-GB" sz="1400" dirty="0">
                <a:solidFill>
                  <a:schemeClr val="tx1"/>
                </a:solidFill>
                <a:latin typeface="Arial" panose="020B0604020202020204" pitchFamily="34" charset="0"/>
                <a:cs typeface="Arial" panose="020B0604020202020204" pitchFamily="34" charset="0"/>
              </a:rPr>
              <a:t>When you heard the word </a:t>
            </a:r>
            <a:r>
              <a:rPr lang="en-GB" sz="1400" b="1" dirty="0">
                <a:solidFill>
                  <a:schemeClr val="tx1"/>
                </a:solidFill>
                <a:latin typeface="Arial" panose="020B0604020202020204" pitchFamily="34" charset="0"/>
                <a:cs typeface="Arial" panose="020B0604020202020204" pitchFamily="34" charset="0"/>
              </a:rPr>
              <a:t>Pharmacist</a:t>
            </a:r>
            <a:r>
              <a:rPr lang="en-GB" sz="1400" dirty="0">
                <a:solidFill>
                  <a:schemeClr val="tx1"/>
                </a:solidFill>
                <a:latin typeface="Arial" panose="020B0604020202020204" pitchFamily="34" charset="0"/>
                <a:cs typeface="Arial" panose="020B0604020202020204" pitchFamily="34" charset="0"/>
              </a:rPr>
              <a:t>, did you think about someone </a:t>
            </a:r>
            <a:r>
              <a:rPr lang="en-GB" sz="1400" b="1" dirty="0">
                <a:solidFill>
                  <a:schemeClr val="tx1"/>
                </a:solidFill>
                <a:latin typeface="Arial" panose="020B0604020202020204" pitchFamily="34" charset="0"/>
                <a:cs typeface="Arial" panose="020B0604020202020204" pitchFamily="34" charset="0"/>
              </a:rPr>
              <a:t>stood behind a counter </a:t>
            </a:r>
            <a:r>
              <a:rPr lang="en-GB" sz="1400" dirty="0">
                <a:solidFill>
                  <a:schemeClr val="tx1"/>
                </a:solidFill>
                <a:latin typeface="Arial" panose="020B0604020202020204" pitchFamily="34" charset="0"/>
                <a:cs typeface="Arial" panose="020B0604020202020204" pitchFamily="34" charset="0"/>
              </a:rPr>
              <a:t>putting </a:t>
            </a:r>
            <a:r>
              <a:rPr lang="en-GB" sz="1400" b="1" dirty="0">
                <a:solidFill>
                  <a:schemeClr val="tx1"/>
                </a:solidFill>
                <a:latin typeface="Arial" panose="020B0604020202020204" pitchFamily="34" charset="0"/>
                <a:cs typeface="Arial" panose="020B0604020202020204" pitchFamily="34" charset="0"/>
              </a:rPr>
              <a:t>medication into paper bags </a:t>
            </a:r>
            <a:r>
              <a:rPr lang="en-GB" sz="1400" dirty="0">
                <a:solidFill>
                  <a:schemeClr val="tx1"/>
                </a:solidFill>
                <a:latin typeface="Arial" panose="020B0604020202020204" pitchFamily="34" charset="0"/>
                <a:cs typeface="Arial" panose="020B0604020202020204" pitchFamily="34" charset="0"/>
              </a:rPr>
              <a:t>for patients? While this </a:t>
            </a:r>
            <a:r>
              <a:rPr lang="en-GB" sz="1400" b="1" dirty="0">
                <a:solidFill>
                  <a:schemeClr val="tx1"/>
                </a:solidFill>
                <a:latin typeface="Arial" panose="020B0604020202020204" pitchFamily="34" charset="0"/>
                <a:cs typeface="Arial" panose="020B0604020202020204" pitchFamily="34" charset="0"/>
              </a:rPr>
              <a:t>does</a:t>
            </a:r>
            <a:r>
              <a:rPr lang="en-GB" sz="1400" dirty="0">
                <a:solidFill>
                  <a:schemeClr val="tx1"/>
                </a:solidFill>
                <a:latin typeface="Arial" panose="020B0604020202020204" pitchFamily="34" charset="0"/>
                <a:cs typeface="Arial" panose="020B0604020202020204" pitchFamily="34" charset="0"/>
              </a:rPr>
              <a:t> happen, let’s understand a bit more about </a:t>
            </a:r>
            <a:r>
              <a:rPr lang="en-GB" sz="1400" b="1" dirty="0">
                <a:solidFill>
                  <a:schemeClr val="tx1"/>
                </a:solidFill>
                <a:latin typeface="Arial" panose="020B0604020202020204" pitchFamily="34" charset="0"/>
                <a:cs typeface="Arial" panose="020B0604020202020204" pitchFamily="34" charset="0"/>
              </a:rPr>
              <a:t>what it is they really do</a:t>
            </a:r>
            <a:r>
              <a:rPr lang="en-GB" sz="1400" dirty="0">
                <a:solidFill>
                  <a:schemeClr val="tx1"/>
                </a:solidFill>
                <a:latin typeface="Arial" panose="020B0604020202020204" pitchFamily="34" charset="0"/>
                <a:cs typeface="Arial" panose="020B0604020202020204" pitchFamily="34" charset="0"/>
              </a:rPr>
              <a:t>…</a:t>
            </a:r>
          </a:p>
        </p:txBody>
      </p:sp>
      <p:sp>
        <p:nvSpPr>
          <p:cNvPr id="11" name="Rectangle: Rounded Corners 33">
            <a:extLst>
              <a:ext uri="{FF2B5EF4-FFF2-40B4-BE49-F238E27FC236}">
                <a16:creationId xmlns:a16="http://schemas.microsoft.com/office/drawing/2014/main" id="{70760D8D-7B51-4C01-B532-B79EAA7F6ADD}"/>
              </a:ext>
            </a:extLst>
          </p:cNvPr>
          <p:cNvSpPr/>
          <p:nvPr/>
        </p:nvSpPr>
        <p:spPr>
          <a:xfrm>
            <a:off x="275792" y="3935317"/>
            <a:ext cx="6393021" cy="1030222"/>
          </a:xfrm>
          <a:prstGeom prst="roundRect">
            <a:avLst/>
          </a:prstGeom>
          <a:solidFill>
            <a:srgbClr val="C10071"/>
          </a:solidFill>
          <a:ln w="28575">
            <a:solidFill>
              <a:srgbClr val="EDF4F5"/>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fontAlgn="base"/>
            <a:r>
              <a:rPr lang="en-GB" sz="1400" b="1" dirty="0">
                <a:solidFill>
                  <a:schemeClr val="bg1"/>
                </a:solidFill>
                <a:latin typeface="Arial" panose="020B0604020202020204" pitchFamily="34" charset="0"/>
                <a:cs typeface="Arial" panose="020B0604020202020204" pitchFamily="34" charset="0"/>
              </a:rPr>
              <a:t>Definition: Pharmacy Technician</a:t>
            </a:r>
          </a:p>
          <a:p>
            <a:pPr algn="ctr" fontAlgn="base"/>
            <a:r>
              <a:rPr lang="en-GB" sz="1400" dirty="0">
                <a:solidFill>
                  <a:schemeClr val="bg1"/>
                </a:solidFill>
                <a:latin typeface="Arial" panose="020B0604020202020204" pitchFamily="34" charset="0"/>
                <a:cs typeface="Arial" panose="020B0604020202020204" pitchFamily="34" charset="0"/>
              </a:rPr>
              <a:t>Someone who may </a:t>
            </a:r>
            <a:r>
              <a:rPr lang="en-GB" sz="1400" dirty="0">
                <a:latin typeface="Arial" panose="020B0604020202020204" pitchFamily="34" charset="0"/>
                <a:cs typeface="Arial" panose="020B0604020202020204" pitchFamily="34" charset="0"/>
              </a:rPr>
              <a:t>supply medicines and medical devices to patients, whether on prescription or over the counter and also provides information on symptoms and products</a:t>
            </a:r>
            <a:r>
              <a:rPr lang="en-GB" sz="1400" dirty="0">
                <a:solidFill>
                  <a:schemeClr val="bg1"/>
                </a:solidFill>
                <a:latin typeface="Arial" panose="020B0604020202020204" pitchFamily="34" charset="0"/>
                <a:cs typeface="Arial" panose="020B0604020202020204" pitchFamily="34" charset="0"/>
              </a:rPr>
              <a:t>.  </a:t>
            </a:r>
          </a:p>
        </p:txBody>
      </p:sp>
      <p:sp>
        <p:nvSpPr>
          <p:cNvPr id="12" name="Rectangle: Rounded Corners 33">
            <a:extLst>
              <a:ext uri="{FF2B5EF4-FFF2-40B4-BE49-F238E27FC236}">
                <a16:creationId xmlns:a16="http://schemas.microsoft.com/office/drawing/2014/main" id="{DD8B69DE-C48F-41D7-92F5-33F4F8E5401C}"/>
              </a:ext>
            </a:extLst>
          </p:cNvPr>
          <p:cNvSpPr/>
          <p:nvPr/>
        </p:nvSpPr>
        <p:spPr>
          <a:xfrm>
            <a:off x="5133860" y="1012869"/>
            <a:ext cx="3734346" cy="1236389"/>
          </a:xfrm>
          <a:prstGeom prst="roundRect">
            <a:avLst/>
          </a:prstGeom>
          <a:solidFill>
            <a:srgbClr val="C10071"/>
          </a:solidFill>
          <a:ln w="28575">
            <a:solidFill>
              <a:srgbClr val="EDF4F5"/>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lang="en-GB" sz="1400" b="1" dirty="0">
                <a:solidFill>
                  <a:schemeClr val="bg1"/>
                </a:solidFill>
                <a:latin typeface="Arial" panose="020B0604020202020204" pitchFamily="34" charset="0"/>
                <a:cs typeface="Arial" panose="020B0604020202020204" pitchFamily="34" charset="0"/>
              </a:rPr>
              <a:t>Definition: </a:t>
            </a:r>
            <a:r>
              <a:rPr lang="en-US" sz="1400" b="1" dirty="0">
                <a:solidFill>
                  <a:schemeClr val="bg1"/>
                </a:solidFill>
                <a:latin typeface="Arial" panose="020B0604020202020204" pitchFamily="34" charset="0"/>
                <a:ea typeface="Helvetica Neue" panose="02000503000000020004" pitchFamily="2" charset="0"/>
                <a:cs typeface="Arial" panose="020B0604020202020204" pitchFamily="34" charset="0"/>
              </a:rPr>
              <a:t>Stereotype</a:t>
            </a:r>
          </a:p>
          <a:p>
            <a:pPr algn="ctr"/>
            <a:r>
              <a:rPr lang="en-GB" sz="1400" dirty="0">
                <a:solidFill>
                  <a:schemeClr val="bg1"/>
                </a:solidFill>
                <a:latin typeface="Arial" panose="020B0604020202020204" pitchFamily="34" charset="0"/>
                <a:ea typeface="Helvetica Neue" panose="02000503000000020004" pitchFamily="2" charset="0"/>
                <a:cs typeface="Arial" panose="020B0604020202020204" pitchFamily="34" charset="0"/>
                <a:sym typeface="Lato"/>
              </a:rPr>
              <a:t>A set idea that people have about what someone or something is like, especially an idea that is wrong.</a:t>
            </a:r>
          </a:p>
        </p:txBody>
      </p:sp>
      <p:pic>
        <p:nvPicPr>
          <p:cNvPr id="13" name="Picture 12" descr="Text&#10;&#10;Description automatically generated">
            <a:extLst>
              <a:ext uri="{FF2B5EF4-FFF2-40B4-BE49-F238E27FC236}">
                <a16:creationId xmlns:a16="http://schemas.microsoft.com/office/drawing/2014/main" id="{4252B374-E9C2-4A93-8900-D56C6B4BBE56}"/>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792472" y="6158653"/>
            <a:ext cx="7559055" cy="975362"/>
          </a:xfrm>
          <a:prstGeom prst="rect">
            <a:avLst/>
          </a:prstGeom>
        </p:spPr>
      </p:pic>
      <p:pic>
        <p:nvPicPr>
          <p:cNvPr id="14" name="Picture 13" descr="A picture containing logo&#10;&#10;Description automatically generated">
            <a:extLst>
              <a:ext uri="{FF2B5EF4-FFF2-40B4-BE49-F238E27FC236}">
                <a16:creationId xmlns:a16="http://schemas.microsoft.com/office/drawing/2014/main" id="{C10232C9-F9CF-47EB-BF61-70F9B60F138D}"/>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6668814" y="171985"/>
            <a:ext cx="2106894" cy="484586"/>
          </a:xfrm>
          <a:prstGeom prst="rect">
            <a:avLst/>
          </a:prstGeom>
        </p:spPr>
      </p:pic>
      <p:sp>
        <p:nvSpPr>
          <p:cNvPr id="29" name="Shape 114">
            <a:extLst>
              <a:ext uri="{FF2B5EF4-FFF2-40B4-BE49-F238E27FC236}">
                <a16:creationId xmlns:a16="http://schemas.microsoft.com/office/drawing/2014/main" id="{2AA089F3-B487-470D-A9B1-54BBAAA2B28B}"/>
              </a:ext>
            </a:extLst>
          </p:cNvPr>
          <p:cNvSpPr/>
          <p:nvPr/>
        </p:nvSpPr>
        <p:spPr>
          <a:xfrm>
            <a:off x="792472" y="188866"/>
            <a:ext cx="5312885" cy="538608"/>
          </a:xfrm>
          <a:prstGeom prst="rect">
            <a:avLst/>
          </a:prstGeom>
          <a:noFill/>
          <a:ln>
            <a:noFill/>
          </a:ln>
        </p:spPr>
        <p:txBody>
          <a:bodyPr lIns="91425" tIns="45700" rIns="91425" bIns="45700" anchor="ctr" anchorCtr="0">
            <a:noAutofit/>
          </a:bodyPr>
          <a:lstStyle/>
          <a:p>
            <a:pPr>
              <a:buSzPct val="25000"/>
            </a:pPr>
            <a:r>
              <a:rPr lang="en-GB" sz="2400" b="1" dirty="0">
                <a:solidFill>
                  <a:srgbClr val="C10069"/>
                </a:solidFill>
                <a:latin typeface="Arial" panose="020B0604020202020204" pitchFamily="34" charset="0"/>
                <a:ea typeface="Helvetica Neue" panose="02000503000000020004" pitchFamily="2" charset="0"/>
                <a:cs typeface="Arial" panose="020B0604020202020204" pitchFamily="34" charset="0"/>
                <a:sym typeface="Lato"/>
              </a:rPr>
              <a:t>Who are Pharmacists?</a:t>
            </a:r>
          </a:p>
        </p:txBody>
      </p:sp>
      <p:pic>
        <p:nvPicPr>
          <p:cNvPr id="3" name="Picture 2">
            <a:extLst>
              <a:ext uri="{FF2B5EF4-FFF2-40B4-BE49-F238E27FC236}">
                <a16:creationId xmlns:a16="http://schemas.microsoft.com/office/drawing/2014/main" id="{41B762FC-4AD9-4D7F-8EE8-FED93465BC4A}"/>
              </a:ext>
            </a:extLst>
          </p:cNvPr>
          <p:cNvPicPr>
            <a:picLocks noChangeAspect="1"/>
          </p:cNvPicPr>
          <p:nvPr/>
        </p:nvPicPr>
        <p:blipFill>
          <a:blip r:embed="rId5"/>
          <a:stretch>
            <a:fillRect/>
          </a:stretch>
        </p:blipFill>
        <p:spPr>
          <a:xfrm>
            <a:off x="279802" y="2413301"/>
            <a:ext cx="2118922" cy="1328375"/>
          </a:xfrm>
          <a:prstGeom prst="rect">
            <a:avLst/>
          </a:prstGeom>
        </p:spPr>
      </p:pic>
      <p:pic>
        <p:nvPicPr>
          <p:cNvPr id="30" name="Picture 2" descr="Clinic icon">
            <a:extLst>
              <a:ext uri="{FF2B5EF4-FFF2-40B4-BE49-F238E27FC236}">
                <a16:creationId xmlns:a16="http://schemas.microsoft.com/office/drawing/2014/main" id="{5423C59A-83FD-4B70-ABFF-6D2B440EB353}"/>
              </a:ext>
            </a:extLst>
          </p:cNvPr>
          <p:cNvPicPr>
            <a:picLocks noChangeAspect="1" noChangeArrowheads="1"/>
          </p:cNvPicPr>
          <p:nvPr/>
        </p:nvPicPr>
        <p:blipFill>
          <a:blip r:embed="rId6">
            <a:extLst>
              <a:ext uri="{28A0092B-C50C-407E-A947-70E740481C1C}">
                <a14:useLocalDpi xmlns:a14="http://schemas.microsoft.com/office/drawing/2010/main"/>
              </a:ext>
            </a:extLst>
          </a:blip>
          <a:srcRect/>
          <a:stretch>
            <a:fillRect/>
          </a:stretch>
        </p:blipFill>
        <p:spPr bwMode="auto">
          <a:xfrm>
            <a:off x="2632775" y="2633024"/>
            <a:ext cx="914399" cy="914399"/>
          </a:xfrm>
          <a:prstGeom prst="rect">
            <a:avLst/>
          </a:prstGeom>
          <a:noFill/>
          <a:extLst>
            <a:ext uri="{909E8E84-426E-40DD-AFC4-6F175D3DCCD1}">
              <a14:hiddenFill xmlns:a14="http://schemas.microsoft.com/office/drawing/2010/main">
                <a:solidFill>
                  <a:srgbClr val="FFFFFF"/>
                </a:solidFill>
              </a14:hiddenFill>
            </a:ext>
          </a:extLst>
        </p:spPr>
      </p:pic>
      <p:pic>
        <p:nvPicPr>
          <p:cNvPr id="31" name="Picture 4" descr="Pharmacist Skin Type 5 icon">
            <a:extLst>
              <a:ext uri="{FF2B5EF4-FFF2-40B4-BE49-F238E27FC236}">
                <a16:creationId xmlns:a16="http://schemas.microsoft.com/office/drawing/2014/main" id="{93B0FF1A-A240-48BF-BA62-7465337C946E}"/>
              </a:ext>
            </a:extLst>
          </p:cNvPr>
          <p:cNvPicPr>
            <a:picLocks noChangeAspect="1" noChangeArrowheads="1"/>
          </p:cNvPicPr>
          <p:nvPr/>
        </p:nvPicPr>
        <p:blipFill>
          <a:blip r:embed="rId7">
            <a:extLst>
              <a:ext uri="{28A0092B-C50C-407E-A947-70E740481C1C}">
                <a14:useLocalDpi xmlns:a14="http://schemas.microsoft.com/office/drawing/2010/main"/>
              </a:ext>
            </a:extLst>
          </a:blip>
          <a:srcRect/>
          <a:stretch>
            <a:fillRect/>
          </a:stretch>
        </p:blipFill>
        <p:spPr bwMode="auto">
          <a:xfrm>
            <a:off x="7953807" y="3990597"/>
            <a:ext cx="914399" cy="914399"/>
          </a:xfrm>
          <a:prstGeom prst="rect">
            <a:avLst/>
          </a:prstGeom>
          <a:noFill/>
          <a:extLst>
            <a:ext uri="{909E8E84-426E-40DD-AFC4-6F175D3DCCD1}">
              <a14:hiddenFill xmlns:a14="http://schemas.microsoft.com/office/drawing/2010/main">
                <a:solidFill>
                  <a:srgbClr val="FFFFFF"/>
                </a:solidFill>
              </a14:hiddenFill>
            </a:ext>
          </a:extLst>
        </p:spPr>
      </p:pic>
      <p:pic>
        <p:nvPicPr>
          <p:cNvPr id="32" name="Picture 4" descr="Treatment icon">
            <a:extLst>
              <a:ext uri="{FF2B5EF4-FFF2-40B4-BE49-F238E27FC236}">
                <a16:creationId xmlns:a16="http://schemas.microsoft.com/office/drawing/2014/main" id="{DA6A6E5E-BF54-4641-AA1B-B3C548B22DA9}"/>
              </a:ext>
            </a:extLst>
          </p:cNvPr>
          <p:cNvPicPr>
            <a:picLocks noChangeAspect="1" noChangeArrowheads="1"/>
          </p:cNvPicPr>
          <p:nvPr/>
        </p:nvPicPr>
        <p:blipFill>
          <a:blip r:embed="rId8">
            <a:extLst>
              <a:ext uri="{28A0092B-C50C-407E-A947-70E740481C1C}">
                <a14:useLocalDpi xmlns:a14="http://schemas.microsoft.com/office/drawing/2010/main"/>
              </a:ext>
            </a:extLst>
          </a:blip>
          <a:srcRect/>
          <a:stretch>
            <a:fillRect/>
          </a:stretch>
        </p:blipFill>
        <p:spPr bwMode="auto">
          <a:xfrm>
            <a:off x="6812446" y="3990596"/>
            <a:ext cx="914400" cy="914400"/>
          </a:xfrm>
          <a:prstGeom prst="rect">
            <a:avLst/>
          </a:prstGeom>
          <a:noFill/>
          <a:extLst>
            <a:ext uri="{909E8E84-426E-40DD-AFC4-6F175D3DCCD1}">
              <a14:hiddenFill xmlns:a14="http://schemas.microsoft.com/office/drawing/2010/main">
                <a:solidFill>
                  <a:srgbClr val="FFFFFF"/>
                </a:solidFill>
              </a14:hiddenFill>
            </a:ext>
          </a:extLst>
        </p:spPr>
      </p:pic>
      <p:sp>
        <p:nvSpPr>
          <p:cNvPr id="17" name="Rectangle: Rounded Corners 33">
            <a:extLst>
              <a:ext uri="{FF2B5EF4-FFF2-40B4-BE49-F238E27FC236}">
                <a16:creationId xmlns:a16="http://schemas.microsoft.com/office/drawing/2014/main" id="{E53DDD22-398F-41C2-AC49-48F67D3E32E6}"/>
              </a:ext>
            </a:extLst>
          </p:cNvPr>
          <p:cNvSpPr/>
          <p:nvPr/>
        </p:nvSpPr>
        <p:spPr>
          <a:xfrm>
            <a:off x="275792" y="5096241"/>
            <a:ext cx="3567003" cy="1148561"/>
          </a:xfrm>
          <a:prstGeom prst="roundRect">
            <a:avLst/>
          </a:prstGeom>
          <a:solidFill>
            <a:srgbClr val="A1D8F7"/>
          </a:solidFill>
          <a:ln w="28575">
            <a:solidFill>
              <a:srgbClr val="033F85"/>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fontAlgn="base"/>
            <a:r>
              <a:rPr lang="en-GB" sz="1400" dirty="0">
                <a:solidFill>
                  <a:schemeClr val="tx1"/>
                </a:solidFill>
                <a:latin typeface="Arial" panose="020B0604020202020204" pitchFamily="34" charset="0"/>
                <a:cs typeface="Arial" panose="020B0604020202020204" pitchFamily="34" charset="0"/>
              </a:rPr>
              <a:t>In addition to Pharmacists, </a:t>
            </a:r>
            <a:r>
              <a:rPr lang="en-GB" sz="1400" b="1" dirty="0">
                <a:solidFill>
                  <a:schemeClr val="tx1"/>
                </a:solidFill>
                <a:latin typeface="Arial" panose="020B0604020202020204" pitchFamily="34" charset="0"/>
                <a:cs typeface="Arial" panose="020B0604020202020204" pitchFamily="34" charset="0"/>
              </a:rPr>
              <a:t>Pharmacy Technicians work in Pharmacies </a:t>
            </a:r>
            <a:r>
              <a:rPr lang="en-GB" sz="1400" dirty="0">
                <a:solidFill>
                  <a:schemeClr val="tx1"/>
                </a:solidFill>
                <a:latin typeface="Arial" panose="020B0604020202020204" pitchFamily="34" charset="0"/>
                <a:cs typeface="Arial" panose="020B0604020202020204" pitchFamily="34" charset="0"/>
              </a:rPr>
              <a:t>and other environments to support patients.   </a:t>
            </a:r>
          </a:p>
        </p:txBody>
      </p:sp>
      <p:sp>
        <p:nvSpPr>
          <p:cNvPr id="16" name="TextBox 13">
            <a:extLst>
              <a:ext uri="{FF2B5EF4-FFF2-40B4-BE49-F238E27FC236}">
                <a16:creationId xmlns:a16="http://schemas.microsoft.com/office/drawing/2014/main" id="{B8DC1564-3B32-4CAB-A8E2-1A9E0A7D48B4}"/>
              </a:ext>
            </a:extLst>
          </p:cNvPr>
          <p:cNvSpPr txBox="1"/>
          <p:nvPr/>
        </p:nvSpPr>
        <p:spPr>
          <a:xfrm>
            <a:off x="7189075" y="6646334"/>
            <a:ext cx="2698596" cy="215444"/>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GB" sz="800" dirty="0">
                <a:effectLst/>
                <a:latin typeface="Lato" panose="020F0502020204030203" pitchFamily="34" charset="0"/>
                <a:ea typeface="Calibri" panose="020F0502020204030204" pitchFamily="34" charset="0"/>
                <a:cs typeface="Arial" panose="020B0604020202020204" pitchFamily="34" charset="0"/>
              </a:rPr>
              <a:t>©VotesforSchools The WOW Show 2021</a:t>
            </a:r>
          </a:p>
        </p:txBody>
      </p:sp>
    </p:spTree>
    <p:extLst>
      <p:ext uri="{BB962C8B-B14F-4D97-AF65-F5344CB8AC3E}">
        <p14:creationId xmlns:p14="http://schemas.microsoft.com/office/powerpoint/2010/main" val="36875783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nodeType="withEffect">
                                  <p:stCondLst>
                                    <p:cond delay="0"/>
                                  </p:stCondLst>
                                  <p:childTnLst>
                                    <p:set>
                                      <p:cBhvr>
                                        <p:cTn id="9" dur="1" fill="hold">
                                          <p:stCondLst>
                                            <p:cond delay="0"/>
                                          </p:stCondLst>
                                        </p:cTn>
                                        <p:tgtEl>
                                          <p:spTgt spid="30"/>
                                        </p:tgtEl>
                                        <p:attrNameLst>
                                          <p:attrName>style.visibility</p:attrName>
                                        </p:attrNameLst>
                                      </p:cBhvr>
                                      <p:to>
                                        <p:strVal val="visible"/>
                                      </p:to>
                                    </p:set>
                                    <p:animEffect transition="in" filter="fade">
                                      <p:cBhvr>
                                        <p:cTn id="10" dur="500"/>
                                        <p:tgtEl>
                                          <p:spTgt spid="30"/>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fade">
                                      <p:cBhvr>
                                        <p:cTn id="13" dur="500"/>
                                        <p:tgtEl>
                                          <p:spTgt spid="10"/>
                                        </p:tgtEl>
                                      </p:cBhvr>
                                    </p:animEffect>
                                  </p:childTnLst>
                                </p:cTn>
                              </p:par>
                            </p:childTnLst>
                          </p:cTn>
                        </p:par>
                        <p:par>
                          <p:cTn id="14" fill="hold">
                            <p:stCondLst>
                              <p:cond delay="500"/>
                            </p:stCondLst>
                            <p:childTnLst>
                              <p:par>
                                <p:cTn id="15" presetID="10" presetClass="entr" presetSubtype="0"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fade">
                                      <p:cBhvr>
                                        <p:cTn id="17" dur="500"/>
                                        <p:tgtEl>
                                          <p:spTgt spid="11"/>
                                        </p:tgtEl>
                                      </p:cBhvr>
                                    </p:animEffect>
                                  </p:childTnLst>
                                </p:cTn>
                              </p:par>
                              <p:par>
                                <p:cTn id="18" presetID="10" presetClass="entr" presetSubtype="0" fill="hold" nodeType="withEffect">
                                  <p:stCondLst>
                                    <p:cond delay="0"/>
                                  </p:stCondLst>
                                  <p:childTnLst>
                                    <p:set>
                                      <p:cBhvr>
                                        <p:cTn id="19" dur="1" fill="hold">
                                          <p:stCondLst>
                                            <p:cond delay="0"/>
                                          </p:stCondLst>
                                        </p:cTn>
                                        <p:tgtEl>
                                          <p:spTgt spid="31"/>
                                        </p:tgtEl>
                                        <p:attrNameLst>
                                          <p:attrName>style.visibility</p:attrName>
                                        </p:attrNameLst>
                                      </p:cBhvr>
                                      <p:to>
                                        <p:strVal val="visible"/>
                                      </p:to>
                                    </p:set>
                                    <p:animEffect transition="in" filter="fade">
                                      <p:cBhvr>
                                        <p:cTn id="20" dur="500"/>
                                        <p:tgtEl>
                                          <p:spTgt spid="31"/>
                                        </p:tgtEl>
                                      </p:cBhvr>
                                    </p:animEffect>
                                  </p:childTnLst>
                                </p:cTn>
                              </p:par>
                              <p:par>
                                <p:cTn id="21" presetID="10" presetClass="entr" presetSubtype="0" fill="hold" nodeType="with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fade">
                                      <p:cBhvr>
                                        <p:cTn id="23" dur="500"/>
                                        <p:tgtEl>
                                          <p:spTgt spid="32"/>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9"/>
                                        </p:tgtEl>
                                        <p:attrNameLst>
                                          <p:attrName>style.visibility</p:attrName>
                                        </p:attrNameLst>
                                      </p:cBhvr>
                                      <p:to>
                                        <p:strVal val="visible"/>
                                      </p:to>
                                    </p:set>
                                    <p:animEffect transition="in" filter="fade">
                                      <p:cBhvr>
                                        <p:cTn id="28" dur="500"/>
                                        <p:tgtEl>
                                          <p:spTgt spid="9"/>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17"/>
                                        </p:tgtEl>
                                        <p:attrNameLst>
                                          <p:attrName>style.visibility</p:attrName>
                                        </p:attrNameLst>
                                      </p:cBhvr>
                                      <p:to>
                                        <p:strVal val="visible"/>
                                      </p:to>
                                    </p:set>
                                    <p:animEffect transition="in" filter="fade">
                                      <p:cBhvr>
                                        <p:cTn id="31"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7"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Pharmacist | NHS | What Does A Pharmacist Do - YouTube">
            <a:hlinkClick r:id="rId3"/>
            <a:extLst>
              <a:ext uri="{FF2B5EF4-FFF2-40B4-BE49-F238E27FC236}">
                <a16:creationId xmlns:a16="http://schemas.microsoft.com/office/drawing/2014/main" id="{19519877-7C8A-4929-AE58-B98E5B2DBD29}"/>
              </a:ext>
            </a:extLst>
          </p:cNvPr>
          <p:cNvPicPr>
            <a:picLocks noChangeAspect="1" noChangeArrowheads="1"/>
          </p:cNvPicPr>
          <p:nvPr/>
        </p:nvPicPr>
        <p:blipFill>
          <a:blip r:embed="rId4" cstate="print">
            <a:extLst>
              <a:ext uri="{28A0092B-C50C-407E-A947-70E740481C1C}">
                <a14:useLocalDpi xmlns:a14="http://schemas.microsoft.com/office/drawing/2010/main"/>
              </a:ext>
            </a:extLst>
          </a:blip>
          <a:srcRect/>
          <a:stretch>
            <a:fillRect/>
          </a:stretch>
        </p:blipFill>
        <p:spPr bwMode="auto">
          <a:xfrm>
            <a:off x="303728" y="1003265"/>
            <a:ext cx="5181314" cy="2914489"/>
          </a:xfrm>
          <a:prstGeom prst="rect">
            <a:avLst/>
          </a:prstGeom>
          <a:noFill/>
          <a:extLst>
            <a:ext uri="{909E8E84-426E-40DD-AFC4-6F175D3DCCD1}">
              <a14:hiddenFill xmlns:a14="http://schemas.microsoft.com/office/drawing/2010/main">
                <a:solidFill>
                  <a:srgbClr val="FFFFFF"/>
                </a:solidFill>
              </a14:hiddenFill>
            </a:ext>
          </a:extLst>
        </p:spPr>
      </p:pic>
      <p:sp>
        <p:nvSpPr>
          <p:cNvPr id="5" name="Shape 114">
            <a:extLst>
              <a:ext uri="{FF2B5EF4-FFF2-40B4-BE49-F238E27FC236}">
                <a16:creationId xmlns:a16="http://schemas.microsoft.com/office/drawing/2014/main" id="{861D8676-5090-4C59-970B-431EEBF0FC70}"/>
              </a:ext>
            </a:extLst>
          </p:cNvPr>
          <p:cNvSpPr/>
          <p:nvPr/>
        </p:nvSpPr>
        <p:spPr>
          <a:xfrm>
            <a:off x="792472" y="188866"/>
            <a:ext cx="5312885" cy="538608"/>
          </a:xfrm>
          <a:prstGeom prst="rect">
            <a:avLst/>
          </a:prstGeom>
          <a:noFill/>
          <a:ln>
            <a:noFill/>
          </a:ln>
        </p:spPr>
        <p:txBody>
          <a:bodyPr lIns="91425" tIns="45700" rIns="91425" bIns="45700" anchor="ctr" anchorCtr="0">
            <a:noAutofit/>
          </a:bodyPr>
          <a:lstStyle/>
          <a:p>
            <a:pPr>
              <a:buSzPct val="25000"/>
            </a:pPr>
            <a:r>
              <a:rPr lang="en-GB" sz="2400" b="1" dirty="0">
                <a:solidFill>
                  <a:srgbClr val="C10069"/>
                </a:solidFill>
                <a:latin typeface="Arial" panose="020B0604020202020204" pitchFamily="34" charset="0"/>
                <a:ea typeface="Helvetica Neue" panose="02000503000000020004" pitchFamily="2" charset="0"/>
                <a:cs typeface="Arial" panose="020B0604020202020204" pitchFamily="34" charset="0"/>
                <a:sym typeface="Lato"/>
              </a:rPr>
              <a:t>Who are Pharmacists?</a:t>
            </a:r>
          </a:p>
        </p:txBody>
      </p:sp>
      <p:sp>
        <p:nvSpPr>
          <p:cNvPr id="6" name="Pentagon 20">
            <a:extLst>
              <a:ext uri="{FF2B5EF4-FFF2-40B4-BE49-F238E27FC236}">
                <a16:creationId xmlns:a16="http://schemas.microsoft.com/office/drawing/2014/main" id="{3CE6DC4F-0DE5-478C-9D51-71812030FA3A}"/>
              </a:ext>
            </a:extLst>
          </p:cNvPr>
          <p:cNvSpPr/>
          <p:nvPr/>
        </p:nvSpPr>
        <p:spPr>
          <a:xfrm>
            <a:off x="0" y="183511"/>
            <a:ext cx="798666" cy="538608"/>
          </a:xfrm>
          <a:prstGeom prst="homePlate">
            <a:avLst/>
          </a:prstGeom>
          <a:solidFill>
            <a:srgbClr val="C1007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b="1" dirty="0">
                <a:solidFill>
                  <a:schemeClr val="bg1"/>
                </a:solidFill>
                <a:latin typeface="Arial" panose="020B0604020202020204" pitchFamily="34" charset="0"/>
                <a:ea typeface="Helvetica Neue" panose="02000503000000020004" pitchFamily="2" charset="0"/>
                <a:cs typeface="Arial" panose="020B0604020202020204" pitchFamily="34" charset="0"/>
              </a:rPr>
              <a:t>2</a:t>
            </a:r>
          </a:p>
        </p:txBody>
      </p:sp>
      <p:sp>
        <p:nvSpPr>
          <p:cNvPr id="29" name="Rectangle: Rounded Corners 33" descr="An activity box for the teacher to read out the class task and time frame. ">
            <a:extLst>
              <a:ext uri="{FF2B5EF4-FFF2-40B4-BE49-F238E27FC236}">
                <a16:creationId xmlns:a16="http://schemas.microsoft.com/office/drawing/2014/main" id="{BD6F5F28-A5E0-4559-BB50-A30E13CE7FCD}"/>
              </a:ext>
            </a:extLst>
          </p:cNvPr>
          <p:cNvSpPr/>
          <p:nvPr/>
        </p:nvSpPr>
        <p:spPr>
          <a:xfrm>
            <a:off x="5778357" y="2363056"/>
            <a:ext cx="3061915" cy="1554698"/>
          </a:xfrm>
          <a:prstGeom prst="roundRect">
            <a:avLst/>
          </a:prstGeom>
          <a:solidFill>
            <a:srgbClr val="00A8D7"/>
          </a:solidFill>
          <a:ln w="28575">
            <a:solidFill>
              <a:srgbClr val="98DDF6"/>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fontAlgn="base"/>
            <a:r>
              <a:rPr lang="en-GB" sz="1400" b="1" dirty="0">
                <a:solidFill>
                  <a:schemeClr val="bg1"/>
                </a:solidFill>
                <a:latin typeface="Arial" panose="020B0604020202020204" pitchFamily="34" charset="0"/>
                <a:cs typeface="Arial" panose="020B0604020202020204" pitchFamily="34" charset="0"/>
              </a:rPr>
              <a:t>Watch &amp; discuss (5-6 mins)</a:t>
            </a:r>
          </a:p>
          <a:p>
            <a:pPr algn="ctr" fontAlgn="base"/>
            <a:r>
              <a:rPr lang="en-GB" sz="1400" dirty="0">
                <a:solidFill>
                  <a:schemeClr val="bg1"/>
                </a:solidFill>
                <a:latin typeface="Arial" panose="020B0604020202020204" pitchFamily="34" charset="0"/>
                <a:cs typeface="Arial" panose="020B0604020202020204" pitchFamily="34" charset="0"/>
              </a:rPr>
              <a:t>Click the image to watch the video. Then, as a class, discuss the range of career opportunities in Pharmacy shown in the film. Click for a few questions to consider.</a:t>
            </a:r>
          </a:p>
        </p:txBody>
      </p:sp>
      <p:sp>
        <p:nvSpPr>
          <p:cNvPr id="13" name="Rectangle: Rounded Corners 12">
            <a:hlinkClick r:id="rId3"/>
            <a:extLst>
              <a:ext uri="{FF2B5EF4-FFF2-40B4-BE49-F238E27FC236}">
                <a16:creationId xmlns:a16="http://schemas.microsoft.com/office/drawing/2014/main" id="{C47D8096-9B66-4DBF-A4FE-A8CFD18F46E3}"/>
              </a:ext>
            </a:extLst>
          </p:cNvPr>
          <p:cNvSpPr/>
          <p:nvPr/>
        </p:nvSpPr>
        <p:spPr>
          <a:xfrm>
            <a:off x="4968558" y="897814"/>
            <a:ext cx="663142" cy="538608"/>
          </a:xfrm>
          <a:prstGeom prst="roundRect">
            <a:avLst/>
          </a:prstGeom>
          <a:solidFill>
            <a:srgbClr val="00A8D7"/>
          </a:solidFill>
          <a:ln w="28575">
            <a:solidFill>
              <a:srgbClr val="98DDF6"/>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b="1" dirty="0">
                <a:solidFill>
                  <a:schemeClr val="bg1"/>
                </a:solidFill>
                <a:latin typeface="Arial" panose="020B0604020202020204" pitchFamily="34" charset="0"/>
                <a:ea typeface="Lato" panose="020F0502020204030203" pitchFamily="34" charset="0"/>
                <a:cs typeface="Arial" panose="020B0604020202020204" pitchFamily="34" charset="0"/>
              </a:rPr>
              <a:t>0:00-1:30</a:t>
            </a:r>
            <a:endParaRPr lang="en-GB" sz="1400" dirty="0">
              <a:solidFill>
                <a:schemeClr val="bg1"/>
              </a:solidFill>
              <a:latin typeface="Arial" panose="020B0604020202020204" pitchFamily="34" charset="0"/>
              <a:ea typeface="Lato" panose="020F0502020204030203" pitchFamily="34" charset="0"/>
              <a:cs typeface="Arial" panose="020B0604020202020204" pitchFamily="34" charset="0"/>
            </a:endParaRPr>
          </a:p>
        </p:txBody>
      </p:sp>
      <p:pic>
        <p:nvPicPr>
          <p:cNvPr id="10" name="Picture 9" descr="Text&#10;&#10;Description automatically generated">
            <a:extLst>
              <a:ext uri="{FF2B5EF4-FFF2-40B4-BE49-F238E27FC236}">
                <a16:creationId xmlns:a16="http://schemas.microsoft.com/office/drawing/2014/main" id="{0372C5B5-D75C-4912-8832-277E03FEF1A9}"/>
              </a:ext>
            </a:extLst>
          </p:cNvPr>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792472" y="6158653"/>
            <a:ext cx="7559055" cy="975362"/>
          </a:xfrm>
          <a:prstGeom prst="rect">
            <a:avLst/>
          </a:prstGeom>
        </p:spPr>
      </p:pic>
      <p:pic>
        <p:nvPicPr>
          <p:cNvPr id="11" name="Picture 10" descr="A picture containing logo&#10;&#10;Description automatically generated">
            <a:extLst>
              <a:ext uri="{FF2B5EF4-FFF2-40B4-BE49-F238E27FC236}">
                <a16:creationId xmlns:a16="http://schemas.microsoft.com/office/drawing/2014/main" id="{5A63816E-CC70-4DBC-B8D6-E379DF557E28}"/>
              </a:ext>
            </a:extLst>
          </p:cNvPr>
          <p:cNvPicPr>
            <a:picLocks noChangeAspect="1"/>
          </p:cNvPicPr>
          <p:nvPr/>
        </p:nvPicPr>
        <p:blipFill>
          <a:blip r:embed="rId6" cstate="print">
            <a:extLst>
              <a:ext uri="{28A0092B-C50C-407E-A947-70E740481C1C}">
                <a14:useLocalDpi xmlns:a14="http://schemas.microsoft.com/office/drawing/2010/main"/>
              </a:ext>
            </a:extLst>
          </a:blip>
          <a:stretch>
            <a:fillRect/>
          </a:stretch>
        </p:blipFill>
        <p:spPr>
          <a:xfrm>
            <a:off x="6668814" y="171985"/>
            <a:ext cx="2106894" cy="484586"/>
          </a:xfrm>
          <a:prstGeom prst="rect">
            <a:avLst/>
          </a:prstGeom>
        </p:spPr>
      </p:pic>
      <p:sp>
        <p:nvSpPr>
          <p:cNvPr id="15" name="Rectangle: Rounded Corners 33">
            <a:extLst>
              <a:ext uri="{FF2B5EF4-FFF2-40B4-BE49-F238E27FC236}">
                <a16:creationId xmlns:a16="http://schemas.microsoft.com/office/drawing/2014/main" id="{6A49075C-ED4D-4DDE-BF2F-F7B984ABE180}"/>
              </a:ext>
            </a:extLst>
          </p:cNvPr>
          <p:cNvSpPr/>
          <p:nvPr/>
        </p:nvSpPr>
        <p:spPr>
          <a:xfrm>
            <a:off x="5778357" y="1158826"/>
            <a:ext cx="2997351" cy="1039844"/>
          </a:xfrm>
          <a:prstGeom prst="roundRect">
            <a:avLst/>
          </a:prstGeom>
          <a:solidFill>
            <a:srgbClr val="A1D8F7"/>
          </a:solidFill>
          <a:ln w="28575">
            <a:solidFill>
              <a:srgbClr val="033F85"/>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fontAlgn="base"/>
            <a:r>
              <a:rPr lang="en-GB" sz="1400" dirty="0">
                <a:solidFill>
                  <a:schemeClr val="tx1"/>
                </a:solidFill>
                <a:latin typeface="Arial" panose="020B0604020202020204" pitchFamily="34" charset="0"/>
                <a:cs typeface="Arial" panose="020B0604020202020204" pitchFamily="34" charset="0"/>
              </a:rPr>
              <a:t> The best way to </a:t>
            </a:r>
            <a:r>
              <a:rPr lang="en-GB" sz="1400" b="1" dirty="0">
                <a:solidFill>
                  <a:schemeClr val="tx1"/>
                </a:solidFill>
                <a:latin typeface="Arial" panose="020B0604020202020204" pitchFamily="34" charset="0"/>
                <a:cs typeface="Arial" panose="020B0604020202020204" pitchFamily="34" charset="0"/>
              </a:rPr>
              <a:t>understand </a:t>
            </a:r>
            <a:r>
              <a:rPr lang="en-GB" sz="1400" dirty="0">
                <a:solidFill>
                  <a:schemeClr val="tx1"/>
                </a:solidFill>
                <a:latin typeface="Arial" panose="020B0604020202020204" pitchFamily="34" charset="0"/>
                <a:cs typeface="Arial" panose="020B0604020202020204" pitchFamily="34" charset="0"/>
              </a:rPr>
              <a:t>who </a:t>
            </a:r>
            <a:r>
              <a:rPr lang="en-GB" sz="1400" b="1" dirty="0">
                <a:solidFill>
                  <a:schemeClr val="tx1"/>
                </a:solidFill>
                <a:latin typeface="Arial" panose="020B0604020202020204" pitchFamily="34" charset="0"/>
                <a:cs typeface="Arial" panose="020B0604020202020204" pitchFamily="34" charset="0"/>
              </a:rPr>
              <a:t>Pharmacists</a:t>
            </a:r>
            <a:r>
              <a:rPr lang="en-GB" sz="1400" dirty="0">
                <a:solidFill>
                  <a:schemeClr val="tx1"/>
                </a:solidFill>
                <a:latin typeface="Arial" panose="020B0604020202020204" pitchFamily="34" charset="0"/>
                <a:cs typeface="Arial" panose="020B0604020202020204" pitchFamily="34" charset="0"/>
              </a:rPr>
              <a:t> are and how they can help you is to </a:t>
            </a:r>
            <a:r>
              <a:rPr lang="en-GB" sz="1400" b="1" dirty="0">
                <a:solidFill>
                  <a:schemeClr val="tx1"/>
                </a:solidFill>
                <a:latin typeface="Arial" panose="020B0604020202020204" pitchFamily="34" charset="0"/>
                <a:cs typeface="Arial" panose="020B0604020202020204" pitchFamily="34" charset="0"/>
              </a:rPr>
              <a:t>hear from one</a:t>
            </a:r>
            <a:r>
              <a:rPr lang="en-GB" sz="1400" dirty="0">
                <a:solidFill>
                  <a:schemeClr val="tx1"/>
                </a:solidFill>
                <a:latin typeface="Arial" panose="020B0604020202020204" pitchFamily="34" charset="0"/>
                <a:cs typeface="Arial" panose="020B0604020202020204" pitchFamily="34" charset="0"/>
              </a:rPr>
              <a:t>!</a:t>
            </a:r>
          </a:p>
        </p:txBody>
      </p:sp>
      <p:sp>
        <p:nvSpPr>
          <p:cNvPr id="16" name="Rectangle: Rounded Corners 15">
            <a:extLst>
              <a:ext uri="{FF2B5EF4-FFF2-40B4-BE49-F238E27FC236}">
                <a16:creationId xmlns:a16="http://schemas.microsoft.com/office/drawing/2014/main" id="{FF540EB4-6EAD-4896-9B2A-2E48791ACF39}"/>
              </a:ext>
            </a:extLst>
          </p:cNvPr>
          <p:cNvSpPr/>
          <p:nvPr/>
        </p:nvSpPr>
        <p:spPr>
          <a:xfrm>
            <a:off x="303728" y="4928248"/>
            <a:ext cx="7576550" cy="619641"/>
          </a:xfrm>
          <a:prstGeom prst="roundRect">
            <a:avLst/>
          </a:prstGeom>
          <a:solidFill>
            <a:srgbClr val="A1D8F7"/>
          </a:solidFill>
          <a:ln w="28575">
            <a:solidFill>
              <a:srgbClr val="033F8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chemeClr val="tx1"/>
                </a:solidFill>
                <a:latin typeface="Arial" panose="020B0604020202020204" pitchFamily="34" charset="0"/>
                <a:ea typeface="Helvetica Neue" panose="02000503000000020004" pitchFamily="2" charset="0"/>
                <a:cs typeface="Arial" panose="020B0604020202020204" pitchFamily="34" charset="0"/>
              </a:rPr>
              <a:t> </a:t>
            </a:r>
            <a:r>
              <a:rPr lang="en-GB" sz="1400" b="1" dirty="0">
                <a:solidFill>
                  <a:schemeClr val="tx1"/>
                </a:solidFill>
                <a:latin typeface="Arial" panose="020B0604020202020204" pitchFamily="34" charset="0"/>
                <a:ea typeface="Helvetica Neue" panose="02000503000000020004" pitchFamily="2" charset="0"/>
                <a:cs typeface="Arial" panose="020B0604020202020204" pitchFamily="34" charset="0"/>
              </a:rPr>
              <a:t>What </a:t>
            </a:r>
            <a:r>
              <a:rPr lang="en-GB" sz="1400" dirty="0">
                <a:solidFill>
                  <a:schemeClr val="tx1"/>
                </a:solidFill>
                <a:latin typeface="Arial" panose="020B0604020202020204" pitchFamily="34" charset="0"/>
                <a:ea typeface="Helvetica Neue" panose="02000503000000020004" pitchFamily="2" charset="0"/>
                <a:cs typeface="Arial" panose="020B0604020202020204" pitchFamily="34" charset="0"/>
              </a:rPr>
              <a:t>are the </a:t>
            </a:r>
            <a:r>
              <a:rPr lang="en-GB" sz="1400" b="1" dirty="0">
                <a:solidFill>
                  <a:schemeClr val="tx1"/>
                </a:solidFill>
                <a:latin typeface="Arial" panose="020B0604020202020204" pitchFamily="34" charset="0"/>
                <a:ea typeface="Helvetica Neue" panose="02000503000000020004" pitchFamily="2" charset="0"/>
                <a:cs typeface="Arial" panose="020B0604020202020204" pitchFamily="34" charset="0"/>
              </a:rPr>
              <a:t>benefits </a:t>
            </a:r>
            <a:r>
              <a:rPr lang="en-GB" sz="1400" dirty="0">
                <a:solidFill>
                  <a:schemeClr val="tx1"/>
                </a:solidFill>
                <a:latin typeface="Arial" panose="020B0604020202020204" pitchFamily="34" charset="0"/>
                <a:ea typeface="Helvetica Neue" panose="02000503000000020004" pitchFamily="2" charset="0"/>
                <a:cs typeface="Arial" panose="020B0604020202020204" pitchFamily="34" charset="0"/>
              </a:rPr>
              <a:t>of </a:t>
            </a:r>
            <a:r>
              <a:rPr lang="en-GB" sz="1400" b="1" dirty="0">
                <a:solidFill>
                  <a:schemeClr val="tx1"/>
                </a:solidFill>
                <a:latin typeface="Arial" panose="020B0604020202020204" pitchFamily="34" charset="0"/>
                <a:ea typeface="Helvetica Neue" panose="02000503000000020004" pitchFamily="2" charset="0"/>
                <a:cs typeface="Arial" panose="020B0604020202020204" pitchFamily="34" charset="0"/>
              </a:rPr>
              <a:t>being</a:t>
            </a:r>
            <a:r>
              <a:rPr lang="en-GB" sz="1400" dirty="0">
                <a:solidFill>
                  <a:schemeClr val="tx1"/>
                </a:solidFill>
                <a:latin typeface="Arial" panose="020B0604020202020204" pitchFamily="34" charset="0"/>
                <a:ea typeface="Helvetica Neue" panose="02000503000000020004" pitchFamily="2" charset="0"/>
                <a:cs typeface="Arial" panose="020B0604020202020204" pitchFamily="34" charset="0"/>
              </a:rPr>
              <a:t> a Pharmacist or a Pharmacy Technician? And </a:t>
            </a:r>
            <a:r>
              <a:rPr lang="en-GB" sz="1400" b="1" dirty="0">
                <a:solidFill>
                  <a:schemeClr val="tx1"/>
                </a:solidFill>
                <a:latin typeface="Arial" panose="020B0604020202020204" pitchFamily="34" charset="0"/>
                <a:ea typeface="Helvetica Neue" panose="02000503000000020004" pitchFamily="2" charset="0"/>
                <a:cs typeface="Arial" panose="020B0604020202020204" pitchFamily="34" charset="0"/>
              </a:rPr>
              <a:t>what </a:t>
            </a:r>
            <a:r>
              <a:rPr lang="en-GB" sz="1400" dirty="0">
                <a:solidFill>
                  <a:schemeClr val="tx1"/>
                </a:solidFill>
                <a:latin typeface="Arial" panose="020B0604020202020204" pitchFamily="34" charset="0"/>
                <a:ea typeface="Helvetica Neue" panose="02000503000000020004" pitchFamily="2" charset="0"/>
                <a:cs typeface="Arial" panose="020B0604020202020204" pitchFamily="34" charset="0"/>
              </a:rPr>
              <a:t>are the </a:t>
            </a:r>
            <a:r>
              <a:rPr lang="en-GB" sz="1400" b="1" dirty="0">
                <a:solidFill>
                  <a:schemeClr val="tx1"/>
                </a:solidFill>
                <a:latin typeface="Arial" panose="020B0604020202020204" pitchFamily="34" charset="0"/>
                <a:ea typeface="Helvetica Neue" panose="02000503000000020004" pitchFamily="2" charset="0"/>
                <a:cs typeface="Arial" panose="020B0604020202020204" pitchFamily="34" charset="0"/>
              </a:rPr>
              <a:t>benefits </a:t>
            </a:r>
            <a:r>
              <a:rPr lang="en-GB" sz="1400" dirty="0">
                <a:solidFill>
                  <a:schemeClr val="tx1"/>
                </a:solidFill>
                <a:latin typeface="Arial" panose="020B0604020202020204" pitchFamily="34" charset="0"/>
                <a:ea typeface="Helvetica Neue" panose="02000503000000020004" pitchFamily="2" charset="0"/>
                <a:cs typeface="Arial" panose="020B0604020202020204" pitchFamily="34" charset="0"/>
              </a:rPr>
              <a:t>of </a:t>
            </a:r>
            <a:r>
              <a:rPr lang="en-GB" sz="1400" b="1" dirty="0">
                <a:solidFill>
                  <a:schemeClr val="tx1"/>
                </a:solidFill>
                <a:latin typeface="Arial" panose="020B0604020202020204" pitchFamily="34" charset="0"/>
                <a:ea typeface="Helvetica Neue" panose="02000503000000020004" pitchFamily="2" charset="0"/>
                <a:cs typeface="Arial" panose="020B0604020202020204" pitchFamily="34" charset="0"/>
              </a:rPr>
              <a:t>seeing </a:t>
            </a:r>
            <a:r>
              <a:rPr lang="en-GB" sz="1400" dirty="0">
                <a:solidFill>
                  <a:schemeClr val="tx1"/>
                </a:solidFill>
                <a:latin typeface="Arial" panose="020B0604020202020204" pitchFamily="34" charset="0"/>
                <a:ea typeface="Helvetica Neue" panose="02000503000000020004" pitchFamily="2" charset="0"/>
                <a:cs typeface="Arial" panose="020B0604020202020204" pitchFamily="34" charset="0"/>
              </a:rPr>
              <a:t>a Pharmacist if you are a </a:t>
            </a:r>
            <a:r>
              <a:rPr lang="en-GB" sz="1400" b="1" dirty="0">
                <a:solidFill>
                  <a:schemeClr val="tx1"/>
                </a:solidFill>
                <a:latin typeface="Arial" panose="020B0604020202020204" pitchFamily="34" charset="0"/>
                <a:ea typeface="Helvetica Neue" panose="02000503000000020004" pitchFamily="2" charset="0"/>
                <a:cs typeface="Arial" panose="020B0604020202020204" pitchFamily="34" charset="0"/>
              </a:rPr>
              <a:t>patient</a:t>
            </a:r>
            <a:r>
              <a:rPr lang="en-GB" sz="1400" dirty="0">
                <a:solidFill>
                  <a:schemeClr val="tx1"/>
                </a:solidFill>
                <a:latin typeface="Arial" panose="020B0604020202020204" pitchFamily="34" charset="0"/>
                <a:ea typeface="Helvetica Neue" panose="02000503000000020004" pitchFamily="2" charset="0"/>
                <a:cs typeface="Arial" panose="020B0604020202020204" pitchFamily="34" charset="0"/>
              </a:rPr>
              <a:t>? </a:t>
            </a:r>
          </a:p>
        </p:txBody>
      </p:sp>
      <p:sp>
        <p:nvSpPr>
          <p:cNvPr id="17" name="Rectangle: Rounded Corners 16">
            <a:extLst>
              <a:ext uri="{FF2B5EF4-FFF2-40B4-BE49-F238E27FC236}">
                <a16:creationId xmlns:a16="http://schemas.microsoft.com/office/drawing/2014/main" id="{5CA2F4F5-1A58-485E-A3E0-97D0836CABD1}"/>
              </a:ext>
            </a:extLst>
          </p:cNvPr>
          <p:cNvSpPr/>
          <p:nvPr/>
        </p:nvSpPr>
        <p:spPr>
          <a:xfrm>
            <a:off x="1263721" y="4090921"/>
            <a:ext cx="7576550" cy="619641"/>
          </a:xfrm>
          <a:prstGeom prst="roundRect">
            <a:avLst/>
          </a:prstGeom>
          <a:solidFill>
            <a:srgbClr val="DAEFF9"/>
          </a:solidFill>
          <a:ln w="28575">
            <a:solidFill>
              <a:srgbClr val="033F85"/>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chemeClr val="tx1"/>
                </a:solidFill>
                <a:latin typeface="Arial" panose="020B0604020202020204" pitchFamily="34" charset="0"/>
                <a:ea typeface="Helvetica Neue" panose="02000503000000020004" pitchFamily="2" charset="0"/>
                <a:cs typeface="Arial" panose="020B0604020202020204" pitchFamily="34" charset="0"/>
              </a:rPr>
              <a:t> </a:t>
            </a:r>
            <a:r>
              <a:rPr lang="en-GB" sz="1400" b="1" dirty="0">
                <a:solidFill>
                  <a:schemeClr val="tx1"/>
                </a:solidFill>
                <a:latin typeface="Arial" panose="020B0604020202020204" pitchFamily="34" charset="0"/>
                <a:ea typeface="Helvetica Neue" panose="02000503000000020004" pitchFamily="2" charset="0"/>
                <a:cs typeface="Arial" panose="020B0604020202020204" pitchFamily="34" charset="0"/>
              </a:rPr>
              <a:t>Where</a:t>
            </a:r>
            <a:r>
              <a:rPr lang="en-GB" sz="1400" dirty="0">
                <a:solidFill>
                  <a:schemeClr val="tx1"/>
                </a:solidFill>
                <a:latin typeface="Arial" panose="020B0604020202020204" pitchFamily="34" charset="0"/>
                <a:ea typeface="Helvetica Neue" panose="02000503000000020004" pitchFamily="2" charset="0"/>
                <a:cs typeface="Arial" panose="020B0604020202020204" pitchFamily="34" charset="0"/>
              </a:rPr>
              <a:t> can Pharmacists </a:t>
            </a:r>
            <a:r>
              <a:rPr lang="en-GB" sz="1400" b="1" dirty="0">
                <a:solidFill>
                  <a:schemeClr val="tx1"/>
                </a:solidFill>
                <a:latin typeface="Arial" panose="020B0604020202020204" pitchFamily="34" charset="0"/>
                <a:ea typeface="Helvetica Neue" panose="02000503000000020004" pitchFamily="2" charset="0"/>
                <a:cs typeface="Arial" panose="020B0604020202020204" pitchFamily="34" charset="0"/>
              </a:rPr>
              <a:t>work</a:t>
            </a:r>
            <a:r>
              <a:rPr lang="en-GB" sz="1400" dirty="0">
                <a:solidFill>
                  <a:schemeClr val="tx1"/>
                </a:solidFill>
                <a:latin typeface="Arial" panose="020B0604020202020204" pitchFamily="34" charset="0"/>
                <a:ea typeface="Helvetica Neue" panose="02000503000000020004" pitchFamily="2" charset="0"/>
                <a:cs typeface="Arial" panose="020B0604020202020204" pitchFamily="34" charset="0"/>
              </a:rPr>
              <a:t>?</a:t>
            </a:r>
            <a:r>
              <a:rPr lang="en-GB" sz="1400" b="1" dirty="0">
                <a:solidFill>
                  <a:schemeClr val="tx1"/>
                </a:solidFill>
                <a:latin typeface="Arial" panose="020B0604020202020204" pitchFamily="34" charset="0"/>
                <a:ea typeface="Helvetica Neue" panose="02000503000000020004" pitchFamily="2" charset="0"/>
                <a:cs typeface="Arial" panose="020B0604020202020204" pitchFamily="34" charset="0"/>
              </a:rPr>
              <a:t> </a:t>
            </a:r>
            <a:r>
              <a:rPr lang="en-GB" sz="1400" dirty="0">
                <a:solidFill>
                  <a:schemeClr val="tx1"/>
                </a:solidFill>
                <a:latin typeface="Arial" panose="020B0604020202020204" pitchFamily="34" charset="0"/>
                <a:ea typeface="Helvetica Neue" panose="02000503000000020004" pitchFamily="2" charset="0"/>
                <a:cs typeface="Arial" panose="020B0604020202020204" pitchFamily="34" charset="0"/>
              </a:rPr>
              <a:t>Were any of the </a:t>
            </a:r>
            <a:r>
              <a:rPr lang="en-GB" sz="1400" b="1" dirty="0">
                <a:solidFill>
                  <a:schemeClr val="tx1"/>
                </a:solidFill>
                <a:latin typeface="Arial" panose="020B0604020202020204" pitchFamily="34" charset="0"/>
                <a:ea typeface="Helvetica Neue" panose="02000503000000020004" pitchFamily="2" charset="0"/>
                <a:cs typeface="Arial" panose="020B0604020202020204" pitchFamily="34" charset="0"/>
              </a:rPr>
              <a:t>locations</a:t>
            </a:r>
            <a:r>
              <a:rPr lang="en-GB" sz="1400" dirty="0">
                <a:solidFill>
                  <a:schemeClr val="tx1"/>
                </a:solidFill>
                <a:latin typeface="Arial" panose="020B0604020202020204" pitchFamily="34" charset="0"/>
                <a:ea typeface="Helvetica Neue" panose="02000503000000020004" pitchFamily="2" charset="0"/>
                <a:cs typeface="Arial" panose="020B0604020202020204" pitchFamily="34" charset="0"/>
              </a:rPr>
              <a:t> mentioned </a:t>
            </a:r>
            <a:r>
              <a:rPr lang="en-GB" sz="1400" b="1" dirty="0">
                <a:solidFill>
                  <a:schemeClr val="tx1"/>
                </a:solidFill>
                <a:latin typeface="Arial" panose="020B0604020202020204" pitchFamily="34" charset="0"/>
                <a:ea typeface="Helvetica Neue" panose="02000503000000020004" pitchFamily="2" charset="0"/>
                <a:cs typeface="Arial" panose="020B0604020202020204" pitchFamily="34" charset="0"/>
              </a:rPr>
              <a:t>places you hadn’t thought of</a:t>
            </a:r>
            <a:r>
              <a:rPr lang="en-GB" sz="1400" dirty="0">
                <a:solidFill>
                  <a:schemeClr val="tx1"/>
                </a:solidFill>
                <a:latin typeface="Arial" panose="020B0604020202020204" pitchFamily="34" charset="0"/>
                <a:ea typeface="Helvetica Neue" panose="02000503000000020004" pitchFamily="2" charset="0"/>
                <a:cs typeface="Arial" panose="020B0604020202020204" pitchFamily="34" charset="0"/>
              </a:rPr>
              <a:t>? Did you think about </a:t>
            </a:r>
            <a:r>
              <a:rPr lang="en-GB" sz="1400" b="1" dirty="0">
                <a:solidFill>
                  <a:schemeClr val="tx1"/>
                </a:solidFill>
                <a:latin typeface="Arial" panose="020B0604020202020204" pitchFamily="34" charset="0"/>
                <a:ea typeface="Helvetica Neue" panose="02000503000000020004" pitchFamily="2" charset="0"/>
                <a:cs typeface="Arial" panose="020B0604020202020204" pitchFamily="34" charset="0"/>
              </a:rPr>
              <a:t>drug trials </a:t>
            </a:r>
            <a:r>
              <a:rPr lang="en-GB" sz="1400" dirty="0">
                <a:solidFill>
                  <a:schemeClr val="tx1"/>
                </a:solidFill>
                <a:latin typeface="Arial" panose="020B0604020202020204" pitchFamily="34" charset="0"/>
                <a:ea typeface="Helvetica Neue" panose="02000503000000020004" pitchFamily="2" charset="0"/>
                <a:cs typeface="Arial" panose="020B0604020202020204" pitchFamily="34" charset="0"/>
              </a:rPr>
              <a:t>or changes made during the </a:t>
            </a:r>
            <a:r>
              <a:rPr lang="en-GB" sz="1400" b="1" dirty="0">
                <a:solidFill>
                  <a:schemeClr val="tx1"/>
                </a:solidFill>
                <a:latin typeface="Arial" panose="020B0604020202020204" pitchFamily="34" charset="0"/>
                <a:ea typeface="Helvetica Neue" panose="02000503000000020004" pitchFamily="2" charset="0"/>
                <a:cs typeface="Arial" panose="020B0604020202020204" pitchFamily="34" charset="0"/>
              </a:rPr>
              <a:t>pandemic</a:t>
            </a:r>
            <a:r>
              <a:rPr lang="en-GB" sz="1400" dirty="0">
                <a:solidFill>
                  <a:schemeClr val="tx1"/>
                </a:solidFill>
                <a:latin typeface="Arial" panose="020B0604020202020204" pitchFamily="34" charset="0"/>
                <a:ea typeface="Helvetica Neue" panose="02000503000000020004" pitchFamily="2" charset="0"/>
                <a:cs typeface="Arial" panose="020B0604020202020204" pitchFamily="34" charset="0"/>
              </a:rPr>
              <a:t>?</a:t>
            </a:r>
          </a:p>
        </p:txBody>
      </p:sp>
      <p:sp>
        <p:nvSpPr>
          <p:cNvPr id="19" name="Rectangle: Rounded Corners 33" descr="A challenge for the teacher to discuss with the students ">
            <a:extLst>
              <a:ext uri="{FF2B5EF4-FFF2-40B4-BE49-F238E27FC236}">
                <a16:creationId xmlns:a16="http://schemas.microsoft.com/office/drawing/2014/main" id="{A917903B-5B1D-44E0-BBC7-C8721B2E9365}"/>
              </a:ext>
            </a:extLst>
          </p:cNvPr>
          <p:cNvSpPr/>
          <p:nvPr/>
        </p:nvSpPr>
        <p:spPr>
          <a:xfrm>
            <a:off x="1263721" y="5765575"/>
            <a:ext cx="7576550" cy="619641"/>
          </a:xfrm>
          <a:prstGeom prst="roundRect">
            <a:avLst/>
          </a:prstGeom>
          <a:solidFill>
            <a:srgbClr val="033F85"/>
          </a:solidFill>
          <a:ln w="28575">
            <a:solidFill>
              <a:srgbClr val="B7E2FF"/>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fontAlgn="base"/>
            <a:r>
              <a:rPr lang="en-GB" sz="1400" b="1" dirty="0">
                <a:solidFill>
                  <a:schemeClr val="bg1"/>
                </a:solidFill>
                <a:latin typeface="Arial" panose="020B0604020202020204" pitchFamily="34" charset="0"/>
                <a:cs typeface="Arial" panose="020B0604020202020204" pitchFamily="34" charset="0"/>
              </a:rPr>
              <a:t>Challenge:</a:t>
            </a:r>
          </a:p>
          <a:p>
            <a:pPr algn="ctr" fontAlgn="base"/>
            <a:r>
              <a:rPr lang="en-GB" sz="1400" dirty="0">
                <a:solidFill>
                  <a:schemeClr val="bg1"/>
                </a:solidFill>
                <a:latin typeface="Arial" panose="020B0604020202020204" pitchFamily="34" charset="0"/>
                <a:cs typeface="Arial" panose="020B0604020202020204" pitchFamily="34" charset="0"/>
              </a:rPr>
              <a:t>Did this video change your view of Pharmacy? If so, how?</a:t>
            </a:r>
          </a:p>
        </p:txBody>
      </p:sp>
      <p:pic>
        <p:nvPicPr>
          <p:cNvPr id="1028" name="Picture 4" descr="Pharmacy Shop icon">
            <a:extLst>
              <a:ext uri="{FF2B5EF4-FFF2-40B4-BE49-F238E27FC236}">
                <a16:creationId xmlns:a16="http://schemas.microsoft.com/office/drawing/2014/main" id="{687EF954-9DCB-4832-99AA-B952E16A213C}"/>
              </a:ext>
            </a:extLst>
          </p:cNvPr>
          <p:cNvPicPr>
            <a:picLocks noChangeAspect="1" noChangeArrowheads="1"/>
          </p:cNvPicPr>
          <p:nvPr/>
        </p:nvPicPr>
        <p:blipFill>
          <a:blip r:embed="rId7">
            <a:extLst>
              <a:ext uri="{28A0092B-C50C-407E-A947-70E740481C1C}">
                <a14:useLocalDpi xmlns:a14="http://schemas.microsoft.com/office/drawing/2010/main"/>
              </a:ext>
            </a:extLst>
          </a:blip>
          <a:srcRect/>
          <a:stretch>
            <a:fillRect/>
          </a:stretch>
        </p:blipFill>
        <p:spPr bwMode="auto">
          <a:xfrm>
            <a:off x="303728" y="3943541"/>
            <a:ext cx="914400" cy="914400"/>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Collaboration icon">
            <a:extLst>
              <a:ext uri="{FF2B5EF4-FFF2-40B4-BE49-F238E27FC236}">
                <a16:creationId xmlns:a16="http://schemas.microsoft.com/office/drawing/2014/main" id="{A55C99B4-BC71-48B2-BF5E-FCA8748057CF}"/>
              </a:ext>
            </a:extLst>
          </p:cNvPr>
          <p:cNvPicPr>
            <a:picLocks noChangeAspect="1" noChangeArrowheads="1"/>
          </p:cNvPicPr>
          <p:nvPr/>
        </p:nvPicPr>
        <p:blipFill>
          <a:blip r:embed="rId8">
            <a:extLst>
              <a:ext uri="{28A0092B-C50C-407E-A947-70E740481C1C}">
                <a14:useLocalDpi xmlns:a14="http://schemas.microsoft.com/office/drawing/2010/main"/>
              </a:ext>
            </a:extLst>
          </a:blip>
          <a:srcRect/>
          <a:stretch>
            <a:fillRect/>
          </a:stretch>
        </p:blipFill>
        <p:spPr bwMode="auto">
          <a:xfrm>
            <a:off x="7925871" y="4780868"/>
            <a:ext cx="914400" cy="914400"/>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Video icon">
            <a:extLst>
              <a:ext uri="{FF2B5EF4-FFF2-40B4-BE49-F238E27FC236}">
                <a16:creationId xmlns:a16="http://schemas.microsoft.com/office/drawing/2014/main" id="{1267827C-AC53-4AEC-A5D9-8C270B6129AB}"/>
              </a:ext>
            </a:extLst>
          </p:cNvPr>
          <p:cNvPicPr>
            <a:picLocks noChangeAspect="1" noChangeArrowheads="1"/>
          </p:cNvPicPr>
          <p:nvPr/>
        </p:nvPicPr>
        <p:blipFill>
          <a:blip r:embed="rId9">
            <a:extLst>
              <a:ext uri="{28A0092B-C50C-407E-A947-70E740481C1C}">
                <a14:useLocalDpi xmlns:a14="http://schemas.microsoft.com/office/drawing/2010/main"/>
              </a:ext>
            </a:extLst>
          </a:blip>
          <a:srcRect/>
          <a:stretch>
            <a:fillRect/>
          </a:stretch>
        </p:blipFill>
        <p:spPr bwMode="auto">
          <a:xfrm>
            <a:off x="297949" y="5615627"/>
            <a:ext cx="914400" cy="914400"/>
          </a:xfrm>
          <a:prstGeom prst="rect">
            <a:avLst/>
          </a:prstGeom>
          <a:noFill/>
          <a:extLst>
            <a:ext uri="{909E8E84-426E-40DD-AFC4-6F175D3DCCD1}">
              <a14:hiddenFill xmlns:a14="http://schemas.microsoft.com/office/drawing/2010/main">
                <a:solidFill>
                  <a:srgbClr val="FFFFFF"/>
                </a:solidFill>
              </a14:hiddenFill>
            </a:ext>
          </a:extLst>
        </p:spPr>
      </p:pic>
      <p:sp>
        <p:nvSpPr>
          <p:cNvPr id="18" name="TextBox 13">
            <a:extLst>
              <a:ext uri="{FF2B5EF4-FFF2-40B4-BE49-F238E27FC236}">
                <a16:creationId xmlns:a16="http://schemas.microsoft.com/office/drawing/2014/main" id="{32F3A1B1-8159-4FE3-9DCF-65FCE6D8024F}"/>
              </a:ext>
            </a:extLst>
          </p:cNvPr>
          <p:cNvSpPr txBox="1"/>
          <p:nvPr/>
        </p:nvSpPr>
        <p:spPr>
          <a:xfrm>
            <a:off x="7189075" y="6657909"/>
            <a:ext cx="2698596" cy="215444"/>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GB" sz="800" dirty="0">
                <a:effectLst/>
                <a:latin typeface="Lato" panose="020F0502020204030203" pitchFamily="34" charset="0"/>
                <a:ea typeface="Calibri" panose="020F0502020204030204" pitchFamily="34" charset="0"/>
                <a:cs typeface="Arial" panose="020B0604020202020204" pitchFamily="34" charset="0"/>
              </a:rPr>
              <a:t>©VotesforSchools The WOW Show 2021</a:t>
            </a:r>
          </a:p>
        </p:txBody>
      </p:sp>
    </p:spTree>
    <p:extLst>
      <p:ext uri="{BB962C8B-B14F-4D97-AF65-F5344CB8AC3E}">
        <p14:creationId xmlns:p14="http://schemas.microsoft.com/office/powerpoint/2010/main" val="25858243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fade">
                                      <p:cBhvr>
                                        <p:cTn id="7" dur="500"/>
                                        <p:tgtEl>
                                          <p:spTgt spid="29"/>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fade">
                                      <p:cBhvr>
                                        <p:cTn id="10" dur="500"/>
                                        <p:tgtEl>
                                          <p:spTgt spid="13"/>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1028"/>
                                        </p:tgtEl>
                                        <p:attrNameLst>
                                          <p:attrName>style.visibility</p:attrName>
                                        </p:attrNameLst>
                                      </p:cBhvr>
                                      <p:to>
                                        <p:strVal val="visible"/>
                                      </p:to>
                                    </p:set>
                                    <p:animEffect transition="in" filter="fade">
                                      <p:cBhvr>
                                        <p:cTn id="15" dur="500"/>
                                        <p:tgtEl>
                                          <p:spTgt spid="1028"/>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7"/>
                                        </p:tgtEl>
                                        <p:attrNameLst>
                                          <p:attrName>style.visibility</p:attrName>
                                        </p:attrNameLst>
                                      </p:cBhvr>
                                      <p:to>
                                        <p:strVal val="visible"/>
                                      </p:to>
                                    </p:set>
                                    <p:animEffect transition="in" filter="fade">
                                      <p:cBhvr>
                                        <p:cTn id="18" dur="500"/>
                                        <p:tgtEl>
                                          <p:spTgt spid="17"/>
                                        </p:tgtEl>
                                      </p:cBhvr>
                                    </p:animEffect>
                                  </p:childTnLst>
                                </p:cTn>
                              </p:par>
                            </p:childTnLst>
                          </p:cTn>
                        </p:par>
                        <p:par>
                          <p:cTn id="19" fill="hold">
                            <p:stCondLst>
                              <p:cond delay="500"/>
                            </p:stCondLst>
                            <p:childTnLst>
                              <p:par>
                                <p:cTn id="20" presetID="10" presetClass="entr" presetSubtype="0"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fade">
                                      <p:cBhvr>
                                        <p:cTn id="22" dur="500"/>
                                        <p:tgtEl>
                                          <p:spTgt spid="16"/>
                                        </p:tgtEl>
                                      </p:cBhvr>
                                    </p:animEffect>
                                  </p:childTnLst>
                                </p:cTn>
                              </p:par>
                              <p:par>
                                <p:cTn id="23" presetID="10" presetClass="entr" presetSubtype="0" fill="hold" nodeType="withEffect">
                                  <p:stCondLst>
                                    <p:cond delay="0"/>
                                  </p:stCondLst>
                                  <p:childTnLst>
                                    <p:set>
                                      <p:cBhvr>
                                        <p:cTn id="24" dur="1" fill="hold">
                                          <p:stCondLst>
                                            <p:cond delay="0"/>
                                          </p:stCondLst>
                                        </p:cTn>
                                        <p:tgtEl>
                                          <p:spTgt spid="1030"/>
                                        </p:tgtEl>
                                        <p:attrNameLst>
                                          <p:attrName>style.visibility</p:attrName>
                                        </p:attrNameLst>
                                      </p:cBhvr>
                                      <p:to>
                                        <p:strVal val="visible"/>
                                      </p:to>
                                    </p:set>
                                    <p:animEffect transition="in" filter="fade">
                                      <p:cBhvr>
                                        <p:cTn id="25" dur="500"/>
                                        <p:tgtEl>
                                          <p:spTgt spid="1030"/>
                                        </p:tgtEl>
                                      </p:cBhvr>
                                    </p:animEffect>
                                  </p:childTnLst>
                                </p:cTn>
                              </p:par>
                            </p:childTnLst>
                          </p:cTn>
                        </p:par>
                        <p:par>
                          <p:cTn id="26" fill="hold">
                            <p:stCondLst>
                              <p:cond delay="1000"/>
                            </p:stCondLst>
                            <p:childTnLst>
                              <p:par>
                                <p:cTn id="27" presetID="10" presetClass="entr" presetSubtype="0" fill="hold" grpId="0" nodeType="afterEffect">
                                  <p:stCondLst>
                                    <p:cond delay="0"/>
                                  </p:stCondLst>
                                  <p:childTnLst>
                                    <p:set>
                                      <p:cBhvr>
                                        <p:cTn id="28" dur="1" fill="hold">
                                          <p:stCondLst>
                                            <p:cond delay="0"/>
                                          </p:stCondLst>
                                        </p:cTn>
                                        <p:tgtEl>
                                          <p:spTgt spid="19"/>
                                        </p:tgtEl>
                                        <p:attrNameLst>
                                          <p:attrName>style.visibility</p:attrName>
                                        </p:attrNameLst>
                                      </p:cBhvr>
                                      <p:to>
                                        <p:strVal val="visible"/>
                                      </p:to>
                                    </p:set>
                                    <p:animEffect transition="in" filter="fade">
                                      <p:cBhvr>
                                        <p:cTn id="29" dur="500"/>
                                        <p:tgtEl>
                                          <p:spTgt spid="19"/>
                                        </p:tgtEl>
                                      </p:cBhvr>
                                    </p:animEffect>
                                  </p:childTnLst>
                                </p:cTn>
                              </p:par>
                              <p:par>
                                <p:cTn id="30" presetID="10" presetClass="entr" presetSubtype="0" fill="hold" nodeType="withEffect">
                                  <p:stCondLst>
                                    <p:cond delay="0"/>
                                  </p:stCondLst>
                                  <p:childTnLst>
                                    <p:set>
                                      <p:cBhvr>
                                        <p:cTn id="31" dur="1" fill="hold">
                                          <p:stCondLst>
                                            <p:cond delay="0"/>
                                          </p:stCondLst>
                                        </p:cTn>
                                        <p:tgtEl>
                                          <p:spTgt spid="1032"/>
                                        </p:tgtEl>
                                        <p:attrNameLst>
                                          <p:attrName>style.visibility</p:attrName>
                                        </p:attrNameLst>
                                      </p:cBhvr>
                                      <p:to>
                                        <p:strVal val="visible"/>
                                      </p:to>
                                    </p:set>
                                    <p:animEffect transition="in" filter="fade">
                                      <p:cBhvr>
                                        <p:cTn id="32" dur="500"/>
                                        <p:tgtEl>
                                          <p:spTgt spid="10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13" grpId="0" animBg="1"/>
      <p:bldP spid="16" grpId="0" animBg="1"/>
      <p:bldP spid="17" grpId="0" animBg="1"/>
      <p:bldP spid="19"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hape 114">
            <a:extLst>
              <a:ext uri="{FF2B5EF4-FFF2-40B4-BE49-F238E27FC236}">
                <a16:creationId xmlns:a16="http://schemas.microsoft.com/office/drawing/2014/main" id="{861D8676-5090-4C59-970B-431EEBF0FC70}"/>
              </a:ext>
            </a:extLst>
          </p:cNvPr>
          <p:cNvSpPr/>
          <p:nvPr/>
        </p:nvSpPr>
        <p:spPr>
          <a:xfrm>
            <a:off x="792472" y="188866"/>
            <a:ext cx="5312885" cy="538608"/>
          </a:xfrm>
          <a:prstGeom prst="rect">
            <a:avLst/>
          </a:prstGeom>
          <a:noFill/>
          <a:ln>
            <a:noFill/>
          </a:ln>
        </p:spPr>
        <p:txBody>
          <a:bodyPr lIns="91425" tIns="45700" rIns="91425" bIns="45700" anchor="ctr" anchorCtr="0">
            <a:noAutofit/>
          </a:bodyPr>
          <a:lstStyle/>
          <a:p>
            <a:pPr>
              <a:buSzPct val="25000"/>
            </a:pPr>
            <a:r>
              <a:rPr lang="en-GB" sz="2400" b="1" dirty="0">
                <a:solidFill>
                  <a:srgbClr val="C10069"/>
                </a:solidFill>
                <a:latin typeface="Arial" panose="020B0604020202020204" pitchFamily="34" charset="0"/>
                <a:ea typeface="Helvetica Neue" panose="02000503000000020004" pitchFamily="2" charset="0"/>
                <a:cs typeface="Arial" panose="020B0604020202020204" pitchFamily="34" charset="0"/>
                <a:sym typeface="Lato"/>
              </a:rPr>
              <a:t>Who are Pharmacists?</a:t>
            </a:r>
          </a:p>
        </p:txBody>
      </p:sp>
      <p:sp>
        <p:nvSpPr>
          <p:cNvPr id="6" name="Pentagon 20">
            <a:extLst>
              <a:ext uri="{FF2B5EF4-FFF2-40B4-BE49-F238E27FC236}">
                <a16:creationId xmlns:a16="http://schemas.microsoft.com/office/drawing/2014/main" id="{3CE6DC4F-0DE5-478C-9D51-71812030FA3A}"/>
              </a:ext>
            </a:extLst>
          </p:cNvPr>
          <p:cNvSpPr/>
          <p:nvPr/>
        </p:nvSpPr>
        <p:spPr>
          <a:xfrm>
            <a:off x="0" y="183511"/>
            <a:ext cx="798666" cy="538608"/>
          </a:xfrm>
          <a:prstGeom prst="homePlate">
            <a:avLst/>
          </a:prstGeom>
          <a:solidFill>
            <a:srgbClr val="C1007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b="1" dirty="0">
                <a:solidFill>
                  <a:schemeClr val="bg1"/>
                </a:solidFill>
                <a:latin typeface="Arial" panose="020B0604020202020204" pitchFamily="34" charset="0"/>
                <a:ea typeface="Helvetica Neue" panose="02000503000000020004" pitchFamily="2" charset="0"/>
                <a:cs typeface="Arial" panose="020B0604020202020204" pitchFamily="34" charset="0"/>
              </a:rPr>
              <a:t>2</a:t>
            </a:r>
          </a:p>
        </p:txBody>
      </p:sp>
      <p:sp>
        <p:nvSpPr>
          <p:cNvPr id="29" name="Rectangle: Rounded Corners 33" descr="An activity box for the teacher to read out the class task and time frame. ">
            <a:extLst>
              <a:ext uri="{FF2B5EF4-FFF2-40B4-BE49-F238E27FC236}">
                <a16:creationId xmlns:a16="http://schemas.microsoft.com/office/drawing/2014/main" id="{BD6F5F28-A5E0-4559-BB50-A30E13CE7FCD}"/>
              </a:ext>
            </a:extLst>
          </p:cNvPr>
          <p:cNvSpPr/>
          <p:nvPr/>
        </p:nvSpPr>
        <p:spPr>
          <a:xfrm>
            <a:off x="4581008" y="2458104"/>
            <a:ext cx="4194699" cy="1260841"/>
          </a:xfrm>
          <a:prstGeom prst="roundRect">
            <a:avLst/>
          </a:prstGeom>
          <a:solidFill>
            <a:srgbClr val="00A8D7"/>
          </a:solidFill>
          <a:ln w="28575">
            <a:solidFill>
              <a:srgbClr val="98DDF6"/>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fontAlgn="base"/>
            <a:r>
              <a:rPr lang="en-GB" sz="1400" b="1" dirty="0">
                <a:solidFill>
                  <a:schemeClr val="bg1"/>
                </a:solidFill>
                <a:latin typeface="Arial" panose="020B0604020202020204" pitchFamily="34" charset="0"/>
                <a:cs typeface="Arial" panose="020B0604020202020204" pitchFamily="34" charset="0"/>
              </a:rPr>
              <a:t>Discuss (2-3 mins)</a:t>
            </a:r>
          </a:p>
          <a:p>
            <a:pPr algn="ctr" fontAlgn="base"/>
            <a:r>
              <a:rPr lang="en-GB" sz="1400" dirty="0">
                <a:solidFill>
                  <a:schemeClr val="bg1"/>
                </a:solidFill>
                <a:latin typeface="Arial" panose="020B0604020202020204" pitchFamily="34" charset="0"/>
                <a:cs typeface="Arial" panose="020B0604020202020204" pitchFamily="34" charset="0"/>
              </a:rPr>
              <a:t>Have a look at the facts and figures below and then discuss how </a:t>
            </a:r>
            <a:r>
              <a:rPr lang="en-GB" sz="1400" b="1" dirty="0">
                <a:solidFill>
                  <a:schemeClr val="bg1"/>
                </a:solidFill>
                <a:latin typeface="Arial" panose="020B0604020202020204" pitchFamily="34" charset="0"/>
                <a:cs typeface="Arial" panose="020B0604020202020204" pitchFamily="34" charset="0"/>
              </a:rPr>
              <a:t>Pharmacists have supported the reduction in Covid-19 cases </a:t>
            </a:r>
            <a:r>
              <a:rPr lang="en-GB" sz="1400" dirty="0">
                <a:solidFill>
                  <a:schemeClr val="bg1"/>
                </a:solidFill>
                <a:latin typeface="Arial" panose="020B0604020202020204" pitchFamily="34" charset="0"/>
                <a:cs typeface="Arial" panose="020B0604020202020204" pitchFamily="34" charset="0"/>
              </a:rPr>
              <a:t>and the prevention of further deaths.  </a:t>
            </a:r>
          </a:p>
        </p:txBody>
      </p:sp>
      <p:pic>
        <p:nvPicPr>
          <p:cNvPr id="10" name="Picture 9" descr="Text&#10;&#10;Description automatically generated">
            <a:extLst>
              <a:ext uri="{FF2B5EF4-FFF2-40B4-BE49-F238E27FC236}">
                <a16:creationId xmlns:a16="http://schemas.microsoft.com/office/drawing/2014/main" id="{0372C5B5-D75C-4912-8832-277E03FEF1A9}"/>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792472" y="6158653"/>
            <a:ext cx="7559055" cy="975362"/>
          </a:xfrm>
          <a:prstGeom prst="rect">
            <a:avLst/>
          </a:prstGeom>
        </p:spPr>
      </p:pic>
      <p:pic>
        <p:nvPicPr>
          <p:cNvPr id="11" name="Picture 10" descr="A picture containing logo&#10;&#10;Description automatically generated">
            <a:extLst>
              <a:ext uri="{FF2B5EF4-FFF2-40B4-BE49-F238E27FC236}">
                <a16:creationId xmlns:a16="http://schemas.microsoft.com/office/drawing/2014/main" id="{5A63816E-CC70-4DBC-B8D6-E379DF557E28}"/>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6668814" y="171985"/>
            <a:ext cx="2106894" cy="484586"/>
          </a:xfrm>
          <a:prstGeom prst="rect">
            <a:avLst/>
          </a:prstGeom>
        </p:spPr>
      </p:pic>
      <p:sp>
        <p:nvSpPr>
          <p:cNvPr id="15" name="Rectangle: Rounded Corners 33">
            <a:extLst>
              <a:ext uri="{FF2B5EF4-FFF2-40B4-BE49-F238E27FC236}">
                <a16:creationId xmlns:a16="http://schemas.microsoft.com/office/drawing/2014/main" id="{6A49075C-ED4D-4DDE-BF2F-F7B984ABE180}"/>
              </a:ext>
            </a:extLst>
          </p:cNvPr>
          <p:cNvSpPr/>
          <p:nvPr/>
        </p:nvSpPr>
        <p:spPr>
          <a:xfrm>
            <a:off x="4581008" y="900894"/>
            <a:ext cx="4194699" cy="1406895"/>
          </a:xfrm>
          <a:prstGeom prst="roundRect">
            <a:avLst/>
          </a:prstGeom>
          <a:solidFill>
            <a:srgbClr val="A1D8F7"/>
          </a:solidFill>
          <a:ln w="28575">
            <a:solidFill>
              <a:srgbClr val="033F85"/>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fontAlgn="base"/>
            <a:r>
              <a:rPr lang="en-GB" sz="1400" dirty="0">
                <a:solidFill>
                  <a:schemeClr val="tx1"/>
                </a:solidFill>
                <a:latin typeface="Arial" panose="020B0604020202020204" pitchFamily="34" charset="0"/>
                <a:cs typeface="Arial" panose="020B0604020202020204" pitchFamily="34" charset="0"/>
              </a:rPr>
              <a:t> The term “Coronavirus” is used to describe a </a:t>
            </a:r>
            <a:r>
              <a:rPr lang="en-GB" sz="1400" b="1" dirty="0">
                <a:solidFill>
                  <a:schemeClr val="tx1"/>
                </a:solidFill>
                <a:latin typeface="Arial" panose="020B0604020202020204" pitchFamily="34" charset="0"/>
                <a:cs typeface="Arial" panose="020B0604020202020204" pitchFamily="34" charset="0"/>
              </a:rPr>
              <a:t>family of viruses</a:t>
            </a:r>
            <a:r>
              <a:rPr lang="en-GB" sz="1400" dirty="0">
                <a:solidFill>
                  <a:schemeClr val="tx1"/>
                </a:solidFill>
                <a:latin typeface="Arial" panose="020B0604020202020204" pitchFamily="34" charset="0"/>
                <a:cs typeface="Arial" panose="020B0604020202020204" pitchFamily="34" charset="0"/>
              </a:rPr>
              <a:t> with </a:t>
            </a:r>
            <a:r>
              <a:rPr lang="en-GB" sz="1400" b="1" dirty="0">
                <a:solidFill>
                  <a:schemeClr val="tx1"/>
                </a:solidFill>
                <a:latin typeface="Arial" panose="020B0604020202020204" pitchFamily="34" charset="0"/>
                <a:cs typeface="Arial" panose="020B0604020202020204" pitchFamily="34" charset="0"/>
              </a:rPr>
              <a:t>some similarities. </a:t>
            </a:r>
            <a:r>
              <a:rPr lang="en-GB" sz="1400" dirty="0">
                <a:solidFill>
                  <a:schemeClr val="tx1"/>
                </a:solidFill>
                <a:latin typeface="Arial" panose="020B0604020202020204" pitchFamily="34" charset="0"/>
                <a:cs typeface="Arial" panose="020B0604020202020204" pitchFamily="34" charset="0"/>
              </a:rPr>
              <a:t>They can range from </a:t>
            </a:r>
            <a:r>
              <a:rPr lang="en-GB" sz="1400" b="1" dirty="0">
                <a:solidFill>
                  <a:schemeClr val="tx1"/>
                </a:solidFill>
                <a:latin typeface="Arial" panose="020B0604020202020204" pitchFamily="34" charset="0"/>
                <a:cs typeface="Arial" panose="020B0604020202020204" pitchFamily="34" charset="0"/>
              </a:rPr>
              <a:t>common colds</a:t>
            </a:r>
            <a:r>
              <a:rPr lang="en-GB" sz="1400" dirty="0">
                <a:solidFill>
                  <a:schemeClr val="tx1"/>
                </a:solidFill>
                <a:latin typeface="Arial" panose="020B0604020202020204" pitchFamily="34" charset="0"/>
                <a:cs typeface="Arial" panose="020B0604020202020204" pitchFamily="34" charset="0"/>
              </a:rPr>
              <a:t> to more serious viruses such as </a:t>
            </a:r>
            <a:r>
              <a:rPr lang="en-GB" sz="1400" b="1" dirty="0">
                <a:solidFill>
                  <a:schemeClr val="tx1"/>
                </a:solidFill>
                <a:latin typeface="Arial" panose="020B0604020202020204" pitchFamily="34" charset="0"/>
                <a:cs typeface="Arial" panose="020B0604020202020204" pitchFamily="34" charset="0"/>
              </a:rPr>
              <a:t>Severe Acute Respiratory Syndrome </a:t>
            </a:r>
            <a:r>
              <a:rPr lang="en-GB" sz="1400" dirty="0">
                <a:solidFill>
                  <a:schemeClr val="tx1"/>
                </a:solidFill>
                <a:latin typeface="Arial" panose="020B0604020202020204" pitchFamily="34" charset="0"/>
                <a:cs typeface="Arial" panose="020B0604020202020204" pitchFamily="34" charset="0"/>
              </a:rPr>
              <a:t>(SARS).  </a:t>
            </a:r>
          </a:p>
        </p:txBody>
      </p:sp>
      <p:sp>
        <p:nvSpPr>
          <p:cNvPr id="16" name="Rectangle: Rounded Corners 15">
            <a:extLst>
              <a:ext uri="{FF2B5EF4-FFF2-40B4-BE49-F238E27FC236}">
                <a16:creationId xmlns:a16="http://schemas.microsoft.com/office/drawing/2014/main" id="{FF540EB4-6EAD-4896-9B2A-2E48791ACF39}"/>
              </a:ext>
            </a:extLst>
          </p:cNvPr>
          <p:cNvSpPr/>
          <p:nvPr/>
        </p:nvSpPr>
        <p:spPr>
          <a:xfrm>
            <a:off x="4129392" y="4908788"/>
            <a:ext cx="3506608" cy="619641"/>
          </a:xfrm>
          <a:prstGeom prst="roundRect">
            <a:avLst/>
          </a:prstGeom>
          <a:solidFill>
            <a:srgbClr val="A1D8F7"/>
          </a:solidFill>
          <a:ln w="28575">
            <a:solidFill>
              <a:srgbClr val="033F8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chemeClr val="tx1"/>
                </a:solidFill>
                <a:latin typeface="Arial" panose="020B0604020202020204" pitchFamily="34" charset="0"/>
                <a:ea typeface="Helvetica Neue" panose="02000503000000020004" pitchFamily="2" charset="0"/>
                <a:cs typeface="Arial" panose="020B0604020202020204" pitchFamily="34" charset="0"/>
              </a:rPr>
              <a:t> They have maintained their </a:t>
            </a:r>
            <a:r>
              <a:rPr lang="en-GB" sz="1400" b="1" dirty="0">
                <a:solidFill>
                  <a:schemeClr val="tx1"/>
                </a:solidFill>
                <a:latin typeface="Arial" panose="020B0604020202020204" pitchFamily="34" charset="0"/>
                <a:ea typeface="Helvetica Neue" panose="02000503000000020004" pitchFamily="2" charset="0"/>
                <a:cs typeface="Arial" panose="020B0604020202020204" pitchFamily="34" charset="0"/>
              </a:rPr>
              <a:t>prescribing and dispensing services </a:t>
            </a:r>
            <a:r>
              <a:rPr lang="en-GB" sz="1400" dirty="0">
                <a:solidFill>
                  <a:schemeClr val="tx1"/>
                </a:solidFill>
                <a:latin typeface="Arial" panose="020B0604020202020204" pitchFamily="34" charset="0"/>
                <a:ea typeface="Helvetica Neue" panose="02000503000000020004" pitchFamily="2" charset="0"/>
                <a:cs typeface="Arial" panose="020B0604020202020204" pitchFamily="34" charset="0"/>
              </a:rPr>
              <a:t>to patients.  </a:t>
            </a:r>
          </a:p>
        </p:txBody>
      </p:sp>
      <p:sp>
        <p:nvSpPr>
          <p:cNvPr id="17" name="Rectangle: Rounded Corners 16">
            <a:extLst>
              <a:ext uri="{FF2B5EF4-FFF2-40B4-BE49-F238E27FC236}">
                <a16:creationId xmlns:a16="http://schemas.microsoft.com/office/drawing/2014/main" id="{5CA2F4F5-1A58-485E-A3E0-97D0836CABD1}"/>
              </a:ext>
            </a:extLst>
          </p:cNvPr>
          <p:cNvSpPr/>
          <p:nvPr/>
        </p:nvSpPr>
        <p:spPr>
          <a:xfrm>
            <a:off x="5085003" y="3953342"/>
            <a:ext cx="3712687" cy="619641"/>
          </a:xfrm>
          <a:prstGeom prst="roundRect">
            <a:avLst/>
          </a:prstGeom>
          <a:solidFill>
            <a:srgbClr val="DAEFF9"/>
          </a:solidFill>
          <a:ln w="28575">
            <a:solidFill>
              <a:srgbClr val="033F85"/>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chemeClr val="tx1"/>
                </a:solidFill>
                <a:latin typeface="Arial" panose="020B0604020202020204" pitchFamily="34" charset="0"/>
                <a:ea typeface="Helvetica Neue" panose="02000503000000020004" pitchFamily="2" charset="0"/>
                <a:cs typeface="Arial" panose="020B0604020202020204" pitchFamily="34" charset="0"/>
              </a:rPr>
              <a:t> </a:t>
            </a:r>
            <a:r>
              <a:rPr lang="en-GB" sz="1400" b="1" dirty="0">
                <a:solidFill>
                  <a:schemeClr val="tx1"/>
                </a:solidFill>
                <a:latin typeface="Arial" panose="020B0604020202020204" pitchFamily="34" charset="0"/>
                <a:ea typeface="Helvetica Neue" panose="02000503000000020004" pitchFamily="2" charset="0"/>
                <a:cs typeface="Arial" panose="020B0604020202020204" pitchFamily="34" charset="0"/>
              </a:rPr>
              <a:t>Community Pharmacists talk to 700,000 people every week</a:t>
            </a:r>
            <a:r>
              <a:rPr lang="en-GB" sz="1400" dirty="0">
                <a:solidFill>
                  <a:schemeClr val="tx1"/>
                </a:solidFill>
                <a:latin typeface="Arial" panose="020B0604020202020204" pitchFamily="34" charset="0"/>
                <a:ea typeface="Helvetica Neue" panose="02000503000000020004" pitchFamily="2" charset="0"/>
                <a:cs typeface="Arial" panose="020B0604020202020204" pitchFamily="34" charset="0"/>
              </a:rPr>
              <a:t>, giving health advice.</a:t>
            </a:r>
          </a:p>
        </p:txBody>
      </p:sp>
      <p:sp>
        <p:nvSpPr>
          <p:cNvPr id="19" name="Rectangle: Rounded Corners 33" descr="A challenge for the teacher to discuss with the students ">
            <a:extLst>
              <a:ext uri="{FF2B5EF4-FFF2-40B4-BE49-F238E27FC236}">
                <a16:creationId xmlns:a16="http://schemas.microsoft.com/office/drawing/2014/main" id="{A917903B-5B1D-44E0-BBC7-C8721B2E9365}"/>
              </a:ext>
            </a:extLst>
          </p:cNvPr>
          <p:cNvSpPr/>
          <p:nvPr/>
        </p:nvSpPr>
        <p:spPr>
          <a:xfrm>
            <a:off x="368293" y="5746115"/>
            <a:ext cx="8407414" cy="619641"/>
          </a:xfrm>
          <a:prstGeom prst="roundRect">
            <a:avLst/>
          </a:prstGeom>
          <a:solidFill>
            <a:srgbClr val="033F85"/>
          </a:solidFill>
          <a:ln w="28575">
            <a:solidFill>
              <a:srgbClr val="B7E2FF"/>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fontAlgn="base"/>
            <a:r>
              <a:rPr lang="en-GB" sz="1400" b="1" dirty="0">
                <a:solidFill>
                  <a:schemeClr val="bg1"/>
                </a:solidFill>
                <a:latin typeface="Arial" panose="020B0604020202020204" pitchFamily="34" charset="0"/>
                <a:cs typeface="Arial" panose="020B0604020202020204" pitchFamily="34" charset="0"/>
              </a:rPr>
              <a:t>Challenge:</a:t>
            </a:r>
          </a:p>
          <a:p>
            <a:pPr algn="ctr" fontAlgn="base"/>
            <a:r>
              <a:rPr lang="en-GB" sz="1400" dirty="0">
                <a:solidFill>
                  <a:schemeClr val="bg1"/>
                </a:solidFill>
                <a:latin typeface="Arial" panose="020B0604020202020204" pitchFamily="34" charset="0"/>
                <a:cs typeface="Arial" panose="020B0604020202020204" pitchFamily="34" charset="0"/>
              </a:rPr>
              <a:t>Did you use a Pharmacy for services during the pandemic (for example, to get a vaccine)? </a:t>
            </a:r>
          </a:p>
        </p:txBody>
      </p:sp>
      <p:pic>
        <p:nvPicPr>
          <p:cNvPr id="1028" name="Picture 4" descr="Pharmacy Shop icon">
            <a:extLst>
              <a:ext uri="{FF2B5EF4-FFF2-40B4-BE49-F238E27FC236}">
                <a16:creationId xmlns:a16="http://schemas.microsoft.com/office/drawing/2014/main" id="{687EF954-9DCB-4832-99AA-B952E16A213C}"/>
              </a:ext>
            </a:extLst>
          </p:cNvPr>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346310" y="3805962"/>
            <a:ext cx="914400" cy="914400"/>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Collaboration icon">
            <a:extLst>
              <a:ext uri="{FF2B5EF4-FFF2-40B4-BE49-F238E27FC236}">
                <a16:creationId xmlns:a16="http://schemas.microsoft.com/office/drawing/2014/main" id="{A55C99B4-BC71-48B2-BF5E-FCA8748057CF}"/>
              </a:ext>
            </a:extLst>
          </p:cNvPr>
          <p:cNvPicPr>
            <a:picLocks noChangeAspect="1" noChangeArrowheads="1"/>
          </p:cNvPicPr>
          <p:nvPr/>
        </p:nvPicPr>
        <p:blipFill>
          <a:blip r:embed="rId6">
            <a:extLst>
              <a:ext uri="{28A0092B-C50C-407E-A947-70E740481C1C}">
                <a14:useLocalDpi xmlns:a14="http://schemas.microsoft.com/office/drawing/2010/main"/>
              </a:ext>
            </a:extLst>
          </a:blip>
          <a:srcRect/>
          <a:stretch>
            <a:fillRect/>
          </a:stretch>
        </p:blipFill>
        <p:spPr bwMode="auto">
          <a:xfrm>
            <a:off x="7862992" y="4761408"/>
            <a:ext cx="914400" cy="914400"/>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2">
            <a:extLst>
              <a:ext uri="{FF2B5EF4-FFF2-40B4-BE49-F238E27FC236}">
                <a16:creationId xmlns:a16="http://schemas.microsoft.com/office/drawing/2014/main" id="{A816D043-E62C-4708-A6F4-0D9CF37B44E2}"/>
              </a:ext>
            </a:extLst>
          </p:cNvPr>
          <p:cNvPicPr>
            <a:picLocks noChangeAspect="1" noChangeArrowheads="1"/>
          </p:cNvPicPr>
          <p:nvPr/>
        </p:nvPicPr>
        <p:blipFill>
          <a:blip r:embed="rId7">
            <a:extLst>
              <a:ext uri="{28A0092B-C50C-407E-A947-70E740481C1C}">
                <a14:useLocalDpi xmlns:a14="http://schemas.microsoft.com/office/drawing/2010/main"/>
              </a:ext>
            </a:extLst>
          </a:blip>
          <a:srcRect/>
          <a:stretch>
            <a:fillRect/>
          </a:stretch>
        </p:blipFill>
        <p:spPr bwMode="auto">
          <a:xfrm>
            <a:off x="368293" y="900894"/>
            <a:ext cx="4022082" cy="2817022"/>
          </a:xfrm>
          <a:prstGeom prst="rect">
            <a:avLst/>
          </a:prstGeom>
          <a:noFill/>
          <a:extLst>
            <a:ext uri="{909E8E84-426E-40DD-AFC4-6F175D3DCCD1}">
              <a14:hiddenFill xmlns:a14="http://schemas.microsoft.com/office/drawing/2010/main">
                <a:solidFill>
                  <a:srgbClr val="FFFFFF"/>
                </a:solidFill>
              </a14:hiddenFill>
            </a:ext>
          </a:extLst>
        </p:spPr>
      </p:pic>
      <p:sp>
        <p:nvSpPr>
          <p:cNvPr id="18" name="Rectangle: Rounded Corners 17">
            <a:extLst>
              <a:ext uri="{FF2B5EF4-FFF2-40B4-BE49-F238E27FC236}">
                <a16:creationId xmlns:a16="http://schemas.microsoft.com/office/drawing/2014/main" id="{645F9D36-BEFF-48CE-B062-DBD5E3D1A213}"/>
              </a:ext>
            </a:extLst>
          </p:cNvPr>
          <p:cNvSpPr/>
          <p:nvPr/>
        </p:nvSpPr>
        <p:spPr>
          <a:xfrm>
            <a:off x="1466631" y="3953342"/>
            <a:ext cx="3412452" cy="619641"/>
          </a:xfrm>
          <a:prstGeom prst="roundRect">
            <a:avLst/>
          </a:prstGeom>
          <a:solidFill>
            <a:srgbClr val="A1D8F7"/>
          </a:solidFill>
          <a:ln w="28575">
            <a:solidFill>
              <a:srgbClr val="033F8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chemeClr val="tx1"/>
                </a:solidFill>
                <a:latin typeface="Arial" panose="020B0604020202020204" pitchFamily="34" charset="0"/>
                <a:ea typeface="Helvetica Neue" panose="02000503000000020004" pitchFamily="2" charset="0"/>
                <a:cs typeface="Arial" panose="020B0604020202020204" pitchFamily="34" charset="0"/>
              </a:rPr>
              <a:t> </a:t>
            </a:r>
            <a:r>
              <a:rPr lang="en-GB" sz="1400" b="1" dirty="0">
                <a:solidFill>
                  <a:schemeClr val="tx1"/>
                </a:solidFill>
                <a:latin typeface="Arial" panose="020B0604020202020204" pitchFamily="34" charset="0"/>
                <a:ea typeface="Helvetica Neue" panose="02000503000000020004" pitchFamily="2" charset="0"/>
                <a:cs typeface="Arial" panose="020B0604020202020204" pitchFamily="34" charset="0"/>
              </a:rPr>
              <a:t>Providing medicines and vaccinations </a:t>
            </a:r>
            <a:r>
              <a:rPr lang="en-GB" sz="1400" dirty="0">
                <a:solidFill>
                  <a:schemeClr val="tx1"/>
                </a:solidFill>
                <a:latin typeface="Arial" panose="020B0604020202020204" pitchFamily="34" charset="0"/>
                <a:ea typeface="Helvetica Neue" panose="02000503000000020004" pitchFamily="2" charset="0"/>
                <a:cs typeface="Arial" panose="020B0604020202020204" pitchFamily="34" charset="0"/>
              </a:rPr>
              <a:t>in the community.</a:t>
            </a:r>
          </a:p>
        </p:txBody>
      </p:sp>
      <p:sp>
        <p:nvSpPr>
          <p:cNvPr id="20" name="Rectangle: Rounded Corners 19">
            <a:extLst>
              <a:ext uri="{FF2B5EF4-FFF2-40B4-BE49-F238E27FC236}">
                <a16:creationId xmlns:a16="http://schemas.microsoft.com/office/drawing/2014/main" id="{53F22A42-93F3-4A30-AB19-B256675B9BB4}"/>
              </a:ext>
            </a:extLst>
          </p:cNvPr>
          <p:cNvSpPr/>
          <p:nvPr/>
        </p:nvSpPr>
        <p:spPr>
          <a:xfrm>
            <a:off x="368293" y="4908788"/>
            <a:ext cx="3534107" cy="619641"/>
          </a:xfrm>
          <a:prstGeom prst="roundRect">
            <a:avLst/>
          </a:prstGeom>
          <a:solidFill>
            <a:srgbClr val="DAEFF9"/>
          </a:solidFill>
          <a:ln w="28575">
            <a:solidFill>
              <a:srgbClr val="033F85"/>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chemeClr val="tx1"/>
                </a:solidFill>
                <a:latin typeface="Arial" panose="020B0604020202020204" pitchFamily="34" charset="0"/>
                <a:ea typeface="Helvetica Neue" panose="02000503000000020004" pitchFamily="2" charset="0"/>
                <a:cs typeface="Arial" panose="020B0604020202020204" pitchFamily="34" charset="0"/>
              </a:rPr>
              <a:t> This </a:t>
            </a:r>
            <a:r>
              <a:rPr lang="en-GB" sz="1400" b="1" dirty="0">
                <a:solidFill>
                  <a:schemeClr val="tx1"/>
                </a:solidFill>
                <a:latin typeface="Arial" panose="020B0604020202020204" pitchFamily="34" charset="0"/>
                <a:ea typeface="Helvetica Neue" panose="02000503000000020004" pitchFamily="2" charset="0"/>
                <a:cs typeface="Arial" panose="020B0604020202020204" pitchFamily="34" charset="0"/>
              </a:rPr>
              <a:t>saves approximately 500,000 GP visits and 70,000 A&amp;E </a:t>
            </a:r>
            <a:r>
              <a:rPr lang="en-GB" sz="1400" dirty="0">
                <a:solidFill>
                  <a:schemeClr val="tx1"/>
                </a:solidFill>
                <a:latin typeface="Arial" panose="020B0604020202020204" pitchFamily="34" charset="0"/>
                <a:ea typeface="Helvetica Neue" panose="02000503000000020004" pitchFamily="2" charset="0"/>
                <a:cs typeface="Arial" panose="020B0604020202020204" pitchFamily="34" charset="0"/>
              </a:rPr>
              <a:t>visits every week.  </a:t>
            </a:r>
          </a:p>
        </p:txBody>
      </p:sp>
      <p:sp>
        <p:nvSpPr>
          <p:cNvPr id="21" name="TextBox 13">
            <a:extLst>
              <a:ext uri="{FF2B5EF4-FFF2-40B4-BE49-F238E27FC236}">
                <a16:creationId xmlns:a16="http://schemas.microsoft.com/office/drawing/2014/main" id="{4D86805B-1B11-42B9-A324-360A17FEFBF1}"/>
              </a:ext>
            </a:extLst>
          </p:cNvPr>
          <p:cNvSpPr txBox="1"/>
          <p:nvPr/>
        </p:nvSpPr>
        <p:spPr>
          <a:xfrm>
            <a:off x="7189075" y="6657909"/>
            <a:ext cx="2698596" cy="215444"/>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GB" sz="800" dirty="0">
                <a:effectLst/>
                <a:latin typeface="Lato" panose="020F0502020204030203" pitchFamily="34" charset="0"/>
                <a:ea typeface="Calibri" panose="020F0502020204030204" pitchFamily="34" charset="0"/>
                <a:cs typeface="Arial" panose="020B0604020202020204" pitchFamily="34" charset="0"/>
              </a:rPr>
              <a:t>©VotesforSchools The WOW Show 2021</a:t>
            </a:r>
          </a:p>
        </p:txBody>
      </p:sp>
    </p:spTree>
    <p:extLst>
      <p:ext uri="{BB962C8B-B14F-4D97-AF65-F5344CB8AC3E}">
        <p14:creationId xmlns:p14="http://schemas.microsoft.com/office/powerpoint/2010/main" val="15347163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fade">
                                      <p:cBhvr>
                                        <p:cTn id="7" dur="500"/>
                                        <p:tgtEl>
                                          <p:spTgt spid="2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028"/>
                                        </p:tgtEl>
                                        <p:attrNameLst>
                                          <p:attrName>style.visibility</p:attrName>
                                        </p:attrNameLst>
                                      </p:cBhvr>
                                      <p:to>
                                        <p:strVal val="visible"/>
                                      </p:to>
                                    </p:set>
                                    <p:animEffect transition="in" filter="fade">
                                      <p:cBhvr>
                                        <p:cTn id="12" dur="500"/>
                                        <p:tgtEl>
                                          <p:spTgt spid="1028"/>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18"/>
                                        </p:tgtEl>
                                        <p:attrNameLst>
                                          <p:attrName>style.visibility</p:attrName>
                                        </p:attrNameLst>
                                      </p:cBhvr>
                                      <p:to>
                                        <p:strVal val="visible"/>
                                      </p:to>
                                    </p:set>
                                    <p:animEffect transition="in" filter="fade">
                                      <p:cBhvr>
                                        <p:cTn id="15" dur="500"/>
                                        <p:tgtEl>
                                          <p:spTgt spid="18"/>
                                        </p:tgtEl>
                                      </p:cBhvr>
                                    </p:animEffect>
                                  </p:childTnLst>
                                </p:cTn>
                              </p:par>
                            </p:childTnLst>
                          </p:cTn>
                        </p:par>
                        <p:par>
                          <p:cTn id="16" fill="hold">
                            <p:stCondLst>
                              <p:cond delay="500"/>
                            </p:stCondLst>
                            <p:childTnLst>
                              <p:par>
                                <p:cTn id="17" presetID="10" presetClass="entr" presetSubtype="0" fill="hold" grpId="0" nodeType="afterEffect">
                                  <p:stCondLst>
                                    <p:cond delay="0"/>
                                  </p:stCondLst>
                                  <p:childTnLst>
                                    <p:set>
                                      <p:cBhvr>
                                        <p:cTn id="18" dur="1" fill="hold">
                                          <p:stCondLst>
                                            <p:cond delay="0"/>
                                          </p:stCondLst>
                                        </p:cTn>
                                        <p:tgtEl>
                                          <p:spTgt spid="17"/>
                                        </p:tgtEl>
                                        <p:attrNameLst>
                                          <p:attrName>style.visibility</p:attrName>
                                        </p:attrNameLst>
                                      </p:cBhvr>
                                      <p:to>
                                        <p:strVal val="visible"/>
                                      </p:to>
                                    </p:set>
                                    <p:animEffect transition="in" filter="fade">
                                      <p:cBhvr>
                                        <p:cTn id="19" dur="500"/>
                                        <p:tgtEl>
                                          <p:spTgt spid="17"/>
                                        </p:tgtEl>
                                      </p:cBhvr>
                                    </p:animEffect>
                                  </p:childTnLst>
                                </p:cTn>
                              </p:par>
                            </p:childTnLst>
                          </p:cTn>
                        </p:par>
                        <p:par>
                          <p:cTn id="20" fill="hold">
                            <p:stCondLst>
                              <p:cond delay="1000"/>
                            </p:stCondLst>
                            <p:childTnLst>
                              <p:par>
                                <p:cTn id="21" presetID="10" presetClass="entr" presetSubtype="0" fill="hold" nodeType="afterEffect">
                                  <p:stCondLst>
                                    <p:cond delay="0"/>
                                  </p:stCondLst>
                                  <p:childTnLst>
                                    <p:set>
                                      <p:cBhvr>
                                        <p:cTn id="22" dur="1" fill="hold">
                                          <p:stCondLst>
                                            <p:cond delay="0"/>
                                          </p:stCondLst>
                                        </p:cTn>
                                        <p:tgtEl>
                                          <p:spTgt spid="1030"/>
                                        </p:tgtEl>
                                        <p:attrNameLst>
                                          <p:attrName>style.visibility</p:attrName>
                                        </p:attrNameLst>
                                      </p:cBhvr>
                                      <p:to>
                                        <p:strVal val="visible"/>
                                      </p:to>
                                    </p:set>
                                    <p:animEffect transition="in" filter="fade">
                                      <p:cBhvr>
                                        <p:cTn id="23" dur="500"/>
                                        <p:tgtEl>
                                          <p:spTgt spid="1030"/>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16"/>
                                        </p:tgtEl>
                                        <p:attrNameLst>
                                          <p:attrName>style.visibility</p:attrName>
                                        </p:attrNameLst>
                                      </p:cBhvr>
                                      <p:to>
                                        <p:strVal val="visible"/>
                                      </p:to>
                                    </p:set>
                                    <p:animEffect transition="in" filter="fade">
                                      <p:cBhvr>
                                        <p:cTn id="26" dur="500"/>
                                        <p:tgtEl>
                                          <p:spTgt spid="16"/>
                                        </p:tgtEl>
                                      </p:cBhvr>
                                    </p:animEffect>
                                  </p:childTnLst>
                                </p:cTn>
                              </p:par>
                            </p:childTnLst>
                          </p:cTn>
                        </p:par>
                        <p:par>
                          <p:cTn id="27" fill="hold">
                            <p:stCondLst>
                              <p:cond delay="1500"/>
                            </p:stCondLst>
                            <p:childTnLst>
                              <p:par>
                                <p:cTn id="28" presetID="10" presetClass="entr" presetSubtype="0" fill="hold" grpId="0" nodeType="afterEffect">
                                  <p:stCondLst>
                                    <p:cond delay="0"/>
                                  </p:stCondLst>
                                  <p:childTnLst>
                                    <p:set>
                                      <p:cBhvr>
                                        <p:cTn id="29" dur="1" fill="hold">
                                          <p:stCondLst>
                                            <p:cond delay="0"/>
                                          </p:stCondLst>
                                        </p:cTn>
                                        <p:tgtEl>
                                          <p:spTgt spid="20"/>
                                        </p:tgtEl>
                                        <p:attrNameLst>
                                          <p:attrName>style.visibility</p:attrName>
                                        </p:attrNameLst>
                                      </p:cBhvr>
                                      <p:to>
                                        <p:strVal val="visible"/>
                                      </p:to>
                                    </p:set>
                                    <p:animEffect transition="in" filter="fade">
                                      <p:cBhvr>
                                        <p:cTn id="30" dur="500"/>
                                        <p:tgtEl>
                                          <p:spTgt spid="20"/>
                                        </p:tgtEl>
                                      </p:cBhvr>
                                    </p:animEffect>
                                  </p:childTnLst>
                                </p:cTn>
                              </p:par>
                            </p:childTnLst>
                          </p:cTn>
                        </p:par>
                        <p:par>
                          <p:cTn id="31" fill="hold">
                            <p:stCondLst>
                              <p:cond delay="2000"/>
                            </p:stCondLst>
                            <p:childTnLst>
                              <p:par>
                                <p:cTn id="32" presetID="10" presetClass="entr" presetSubtype="0" fill="hold" grpId="0" nodeType="afterEffect">
                                  <p:stCondLst>
                                    <p:cond delay="0"/>
                                  </p:stCondLst>
                                  <p:childTnLst>
                                    <p:set>
                                      <p:cBhvr>
                                        <p:cTn id="33" dur="1" fill="hold">
                                          <p:stCondLst>
                                            <p:cond delay="0"/>
                                          </p:stCondLst>
                                        </p:cTn>
                                        <p:tgtEl>
                                          <p:spTgt spid="19"/>
                                        </p:tgtEl>
                                        <p:attrNameLst>
                                          <p:attrName>style.visibility</p:attrName>
                                        </p:attrNameLst>
                                      </p:cBhvr>
                                      <p:to>
                                        <p:strVal val="visible"/>
                                      </p:to>
                                    </p:set>
                                    <p:animEffect transition="in" filter="fade">
                                      <p:cBhvr>
                                        <p:cTn id="34"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16" grpId="0" animBg="1"/>
      <p:bldP spid="17" grpId="0" animBg="1"/>
      <p:bldP spid="19" grpId="0" animBg="1"/>
      <p:bldP spid="18" grpId="0" animBg="1"/>
      <p:bldP spid="20"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hape 114">
            <a:extLst>
              <a:ext uri="{FF2B5EF4-FFF2-40B4-BE49-F238E27FC236}">
                <a16:creationId xmlns:a16="http://schemas.microsoft.com/office/drawing/2014/main" id="{861D8676-5090-4C59-970B-431EEBF0FC70}"/>
              </a:ext>
            </a:extLst>
          </p:cNvPr>
          <p:cNvSpPr/>
          <p:nvPr/>
        </p:nvSpPr>
        <p:spPr>
          <a:xfrm>
            <a:off x="792472" y="188866"/>
            <a:ext cx="5312885" cy="538608"/>
          </a:xfrm>
          <a:prstGeom prst="rect">
            <a:avLst/>
          </a:prstGeom>
          <a:noFill/>
          <a:ln>
            <a:noFill/>
          </a:ln>
        </p:spPr>
        <p:txBody>
          <a:bodyPr lIns="91425" tIns="45700" rIns="91425" bIns="45700" anchor="ctr" anchorCtr="0">
            <a:noAutofit/>
          </a:bodyPr>
          <a:lstStyle/>
          <a:p>
            <a:pPr>
              <a:buSzPct val="25000"/>
            </a:pPr>
            <a:r>
              <a:rPr lang="en-GB" sz="2400" b="1" dirty="0">
                <a:solidFill>
                  <a:srgbClr val="C10069"/>
                </a:solidFill>
                <a:latin typeface="Arial" panose="020B0604020202020204" pitchFamily="34" charset="0"/>
                <a:ea typeface="Helvetica Neue" panose="02000503000000020004" pitchFamily="2" charset="0"/>
                <a:cs typeface="Arial" panose="020B0604020202020204" pitchFamily="34" charset="0"/>
                <a:sym typeface="Lato"/>
              </a:rPr>
              <a:t>Where do Pharmacists work?</a:t>
            </a:r>
          </a:p>
        </p:txBody>
      </p:sp>
      <p:sp>
        <p:nvSpPr>
          <p:cNvPr id="6" name="Pentagon 20">
            <a:extLst>
              <a:ext uri="{FF2B5EF4-FFF2-40B4-BE49-F238E27FC236}">
                <a16:creationId xmlns:a16="http://schemas.microsoft.com/office/drawing/2014/main" id="{3CE6DC4F-0DE5-478C-9D51-71812030FA3A}"/>
              </a:ext>
            </a:extLst>
          </p:cNvPr>
          <p:cNvSpPr/>
          <p:nvPr/>
        </p:nvSpPr>
        <p:spPr>
          <a:xfrm>
            <a:off x="0" y="183511"/>
            <a:ext cx="798666" cy="538608"/>
          </a:xfrm>
          <a:prstGeom prst="homePlate">
            <a:avLst/>
          </a:prstGeom>
          <a:solidFill>
            <a:srgbClr val="C1007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b="1" dirty="0">
                <a:solidFill>
                  <a:schemeClr val="bg1"/>
                </a:solidFill>
                <a:latin typeface="Arial" panose="020B0604020202020204" pitchFamily="34" charset="0"/>
                <a:ea typeface="Helvetica Neue" panose="02000503000000020004" pitchFamily="2" charset="0"/>
                <a:cs typeface="Arial" panose="020B0604020202020204" pitchFamily="34" charset="0"/>
              </a:rPr>
              <a:t>3</a:t>
            </a:r>
          </a:p>
        </p:txBody>
      </p:sp>
      <p:sp>
        <p:nvSpPr>
          <p:cNvPr id="29" name="Rectangle: Rounded Corners 33" descr="An activity box for the teacher to read out the class task and time frame. ">
            <a:extLst>
              <a:ext uri="{FF2B5EF4-FFF2-40B4-BE49-F238E27FC236}">
                <a16:creationId xmlns:a16="http://schemas.microsoft.com/office/drawing/2014/main" id="{BD6F5F28-A5E0-4559-BB50-A30E13CE7FCD}"/>
              </a:ext>
            </a:extLst>
          </p:cNvPr>
          <p:cNvSpPr/>
          <p:nvPr/>
        </p:nvSpPr>
        <p:spPr>
          <a:xfrm>
            <a:off x="303728" y="900061"/>
            <a:ext cx="5312885" cy="914400"/>
          </a:xfrm>
          <a:prstGeom prst="roundRect">
            <a:avLst/>
          </a:prstGeom>
          <a:solidFill>
            <a:srgbClr val="00A8D7"/>
          </a:solidFill>
          <a:ln w="28575">
            <a:solidFill>
              <a:srgbClr val="98DDF6"/>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fontAlgn="base"/>
            <a:r>
              <a:rPr lang="en-GB" sz="1400" b="1" dirty="0">
                <a:solidFill>
                  <a:schemeClr val="bg1"/>
                </a:solidFill>
                <a:latin typeface="Arial" panose="020B0604020202020204" pitchFamily="34" charset="0"/>
                <a:cs typeface="Arial" panose="020B0604020202020204" pitchFamily="34" charset="0"/>
              </a:rPr>
              <a:t>Discuss (2-3 mins)</a:t>
            </a:r>
          </a:p>
          <a:p>
            <a:pPr algn="ctr" fontAlgn="base"/>
            <a:r>
              <a:rPr lang="en-GB" sz="1400" dirty="0">
                <a:solidFill>
                  <a:schemeClr val="bg1"/>
                </a:solidFill>
                <a:latin typeface="Arial" panose="020B0604020202020204" pitchFamily="34" charset="0"/>
                <a:cs typeface="Arial" panose="020B0604020202020204" pitchFamily="34" charset="0"/>
              </a:rPr>
              <a:t>Where do you think Pharmacists can work?  </a:t>
            </a:r>
          </a:p>
          <a:p>
            <a:pPr algn="ctr" fontAlgn="base"/>
            <a:r>
              <a:rPr lang="en-GB" sz="1400" dirty="0">
                <a:solidFill>
                  <a:schemeClr val="bg1"/>
                </a:solidFill>
                <a:latin typeface="Arial" panose="020B0604020202020204" pitchFamily="34" charset="0"/>
                <a:cs typeface="Arial" panose="020B0604020202020204" pitchFamily="34" charset="0"/>
              </a:rPr>
              <a:t>Is it always directly with patients?</a:t>
            </a:r>
          </a:p>
        </p:txBody>
      </p:sp>
      <p:pic>
        <p:nvPicPr>
          <p:cNvPr id="10" name="Picture 9" descr="Text&#10;&#10;Description automatically generated">
            <a:extLst>
              <a:ext uri="{FF2B5EF4-FFF2-40B4-BE49-F238E27FC236}">
                <a16:creationId xmlns:a16="http://schemas.microsoft.com/office/drawing/2014/main" id="{0372C5B5-D75C-4912-8832-277E03FEF1A9}"/>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792472" y="6158653"/>
            <a:ext cx="7559055" cy="975362"/>
          </a:xfrm>
          <a:prstGeom prst="rect">
            <a:avLst/>
          </a:prstGeom>
        </p:spPr>
      </p:pic>
      <p:pic>
        <p:nvPicPr>
          <p:cNvPr id="11" name="Picture 10" descr="A picture containing logo&#10;&#10;Description automatically generated">
            <a:extLst>
              <a:ext uri="{FF2B5EF4-FFF2-40B4-BE49-F238E27FC236}">
                <a16:creationId xmlns:a16="http://schemas.microsoft.com/office/drawing/2014/main" id="{5A63816E-CC70-4DBC-B8D6-E379DF557E28}"/>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6668814" y="171985"/>
            <a:ext cx="2106894" cy="484586"/>
          </a:xfrm>
          <a:prstGeom prst="rect">
            <a:avLst/>
          </a:prstGeom>
        </p:spPr>
      </p:pic>
      <p:sp>
        <p:nvSpPr>
          <p:cNvPr id="15" name="Rectangle: Rounded Corners 33">
            <a:extLst>
              <a:ext uri="{FF2B5EF4-FFF2-40B4-BE49-F238E27FC236}">
                <a16:creationId xmlns:a16="http://schemas.microsoft.com/office/drawing/2014/main" id="{6A49075C-ED4D-4DDE-BF2F-F7B984ABE180}"/>
              </a:ext>
            </a:extLst>
          </p:cNvPr>
          <p:cNvSpPr/>
          <p:nvPr/>
        </p:nvSpPr>
        <p:spPr>
          <a:xfrm>
            <a:off x="1493726" y="2012824"/>
            <a:ext cx="2953332" cy="914400"/>
          </a:xfrm>
          <a:prstGeom prst="roundRect">
            <a:avLst/>
          </a:prstGeom>
          <a:solidFill>
            <a:srgbClr val="A1D8F7"/>
          </a:solidFill>
          <a:ln w="28575">
            <a:solidFill>
              <a:srgbClr val="033F85"/>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fontAlgn="base"/>
            <a:r>
              <a:rPr lang="en-GB" sz="1400" dirty="0">
                <a:solidFill>
                  <a:schemeClr val="tx1"/>
                </a:solidFill>
                <a:latin typeface="Arial" panose="020B0604020202020204" pitchFamily="34" charset="0"/>
                <a:cs typeface="Arial" panose="020B0604020202020204" pitchFamily="34" charset="0"/>
              </a:rPr>
              <a:t> </a:t>
            </a:r>
            <a:r>
              <a:rPr lang="en-GB" sz="1400" b="1" dirty="0">
                <a:solidFill>
                  <a:schemeClr val="tx1"/>
                </a:solidFill>
                <a:latin typeface="Arial" panose="020B0604020202020204" pitchFamily="34" charset="0"/>
                <a:cs typeface="Arial" panose="020B0604020202020204" pitchFamily="34" charset="0"/>
              </a:rPr>
              <a:t>The first place </a:t>
            </a:r>
            <a:r>
              <a:rPr lang="en-GB" sz="1400" dirty="0">
                <a:solidFill>
                  <a:schemeClr val="tx1"/>
                </a:solidFill>
                <a:latin typeface="Arial" panose="020B0604020202020204" pitchFamily="34" charset="0"/>
                <a:cs typeface="Arial" panose="020B0604020202020204" pitchFamily="34" charset="0"/>
              </a:rPr>
              <a:t>that probably springs to mind is in a </a:t>
            </a:r>
            <a:r>
              <a:rPr lang="en-GB" sz="1400" b="1" dirty="0">
                <a:solidFill>
                  <a:schemeClr val="tx1"/>
                </a:solidFill>
                <a:latin typeface="Arial" panose="020B0604020202020204" pitchFamily="34" charset="0"/>
                <a:cs typeface="Arial" panose="020B0604020202020204" pitchFamily="34" charset="0"/>
              </a:rPr>
              <a:t>Pharmacy on the high street</a:t>
            </a:r>
            <a:r>
              <a:rPr lang="en-GB" sz="1400" dirty="0">
                <a:solidFill>
                  <a:schemeClr val="tx1"/>
                </a:solidFill>
                <a:latin typeface="Arial" panose="020B0604020202020204" pitchFamily="34" charset="0"/>
                <a:cs typeface="Arial" panose="020B0604020202020204" pitchFamily="34" charset="0"/>
              </a:rPr>
              <a:t>.</a:t>
            </a:r>
          </a:p>
        </p:txBody>
      </p:sp>
      <p:sp>
        <p:nvSpPr>
          <p:cNvPr id="16" name="Rectangle: Rounded Corners 15">
            <a:extLst>
              <a:ext uri="{FF2B5EF4-FFF2-40B4-BE49-F238E27FC236}">
                <a16:creationId xmlns:a16="http://schemas.microsoft.com/office/drawing/2014/main" id="{FF540EB4-6EAD-4896-9B2A-2E48791ACF39}"/>
              </a:ext>
            </a:extLst>
          </p:cNvPr>
          <p:cNvSpPr/>
          <p:nvPr/>
        </p:nvSpPr>
        <p:spPr>
          <a:xfrm>
            <a:off x="1294696" y="4151295"/>
            <a:ext cx="7576550" cy="619641"/>
          </a:xfrm>
          <a:prstGeom prst="roundRect">
            <a:avLst/>
          </a:prstGeom>
          <a:solidFill>
            <a:srgbClr val="A1D8F7"/>
          </a:solidFill>
          <a:ln w="28575">
            <a:solidFill>
              <a:srgbClr val="033F8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chemeClr val="tx1"/>
                </a:solidFill>
                <a:latin typeface="Arial" panose="020B0604020202020204" pitchFamily="34" charset="0"/>
                <a:ea typeface="Helvetica Neue" panose="02000503000000020004" pitchFamily="2" charset="0"/>
                <a:cs typeface="Arial" panose="020B0604020202020204" pitchFamily="34" charset="0"/>
              </a:rPr>
              <a:t> Pharmacists can also work in </a:t>
            </a:r>
            <a:r>
              <a:rPr lang="en-GB" sz="1400" b="1" dirty="0">
                <a:solidFill>
                  <a:schemeClr val="tx1"/>
                </a:solidFill>
                <a:latin typeface="Arial" panose="020B0604020202020204" pitchFamily="34" charset="0"/>
                <a:ea typeface="Helvetica Neue" panose="02000503000000020004" pitchFamily="2" charset="0"/>
                <a:cs typeface="Arial" panose="020B0604020202020204" pitchFamily="34" charset="0"/>
              </a:rPr>
              <a:t>Pharmaceutical companies </a:t>
            </a:r>
            <a:r>
              <a:rPr lang="en-GB" sz="1400" dirty="0">
                <a:solidFill>
                  <a:schemeClr val="tx1"/>
                </a:solidFill>
                <a:latin typeface="Arial" panose="020B0604020202020204" pitchFamily="34" charset="0"/>
                <a:ea typeface="Helvetica Neue" panose="02000503000000020004" pitchFamily="2" charset="0"/>
                <a:cs typeface="Arial" panose="020B0604020202020204" pitchFamily="34" charset="0"/>
              </a:rPr>
              <a:t>and in drug manufacture, testing and sales. This could involve </a:t>
            </a:r>
            <a:r>
              <a:rPr lang="en-GB" sz="1400" b="1" dirty="0">
                <a:solidFill>
                  <a:schemeClr val="tx1"/>
                </a:solidFill>
                <a:latin typeface="Arial" panose="020B0604020202020204" pitchFamily="34" charset="0"/>
                <a:ea typeface="Helvetica Neue" panose="02000503000000020004" pitchFamily="2" charset="0"/>
                <a:cs typeface="Arial" panose="020B0604020202020204" pitchFamily="34" charset="0"/>
              </a:rPr>
              <a:t>clinical trials of new drugs </a:t>
            </a:r>
            <a:r>
              <a:rPr lang="en-GB" sz="1400" dirty="0">
                <a:solidFill>
                  <a:schemeClr val="tx1"/>
                </a:solidFill>
                <a:latin typeface="Arial" panose="020B0604020202020204" pitchFamily="34" charset="0"/>
                <a:ea typeface="Helvetica Neue" panose="02000503000000020004" pitchFamily="2" charset="0"/>
                <a:cs typeface="Arial" panose="020B0604020202020204" pitchFamily="34" charset="0"/>
              </a:rPr>
              <a:t>and treatments.  </a:t>
            </a:r>
          </a:p>
        </p:txBody>
      </p:sp>
      <p:sp>
        <p:nvSpPr>
          <p:cNvPr id="17" name="Rectangle: Rounded Corners 16">
            <a:extLst>
              <a:ext uri="{FF2B5EF4-FFF2-40B4-BE49-F238E27FC236}">
                <a16:creationId xmlns:a16="http://schemas.microsoft.com/office/drawing/2014/main" id="{5CA2F4F5-1A58-485E-A3E0-97D0836CABD1}"/>
              </a:ext>
            </a:extLst>
          </p:cNvPr>
          <p:cNvSpPr/>
          <p:nvPr/>
        </p:nvSpPr>
        <p:spPr>
          <a:xfrm>
            <a:off x="303728" y="3274264"/>
            <a:ext cx="7576550" cy="619641"/>
          </a:xfrm>
          <a:prstGeom prst="roundRect">
            <a:avLst/>
          </a:prstGeom>
          <a:solidFill>
            <a:srgbClr val="DAEFF9"/>
          </a:solidFill>
          <a:ln w="28575">
            <a:solidFill>
              <a:srgbClr val="033F85"/>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chemeClr val="tx1"/>
                </a:solidFill>
                <a:latin typeface="Arial" panose="020B0604020202020204" pitchFamily="34" charset="0"/>
                <a:ea typeface="Helvetica Neue" panose="02000503000000020004" pitchFamily="2" charset="0"/>
                <a:cs typeface="Arial" panose="020B0604020202020204" pitchFamily="34" charset="0"/>
              </a:rPr>
              <a:t> </a:t>
            </a:r>
            <a:r>
              <a:rPr lang="en-GB" sz="1400" b="1" dirty="0">
                <a:solidFill>
                  <a:schemeClr val="tx1"/>
                </a:solidFill>
                <a:latin typeface="Arial" panose="020B0604020202020204" pitchFamily="34" charset="0"/>
                <a:ea typeface="Helvetica Neue" panose="02000503000000020004" pitchFamily="2" charset="0"/>
                <a:cs typeface="Arial" panose="020B0604020202020204" pitchFamily="34" charset="0"/>
              </a:rPr>
              <a:t>They also work in hospitals </a:t>
            </a:r>
            <a:r>
              <a:rPr lang="en-GB" sz="1400" dirty="0">
                <a:solidFill>
                  <a:schemeClr val="tx1"/>
                </a:solidFill>
                <a:latin typeface="Arial" panose="020B0604020202020204" pitchFamily="34" charset="0"/>
                <a:ea typeface="Helvetica Neue" panose="02000503000000020004" pitchFamily="2" charset="0"/>
                <a:cs typeface="Arial" panose="020B0604020202020204" pitchFamily="34" charset="0"/>
              </a:rPr>
              <a:t>alongside doctors and nurses to ensure that patients receive the right medicines, and help with </a:t>
            </a:r>
            <a:r>
              <a:rPr lang="en-GB" sz="1400" b="1" dirty="0">
                <a:solidFill>
                  <a:schemeClr val="tx1"/>
                </a:solidFill>
                <a:latin typeface="Arial" panose="020B0604020202020204" pitchFamily="34" charset="0"/>
                <a:ea typeface="Helvetica Neue" panose="02000503000000020004" pitchFamily="2" charset="0"/>
                <a:cs typeface="Arial" panose="020B0604020202020204" pitchFamily="34" charset="0"/>
              </a:rPr>
              <a:t>minimising any side effects of treatment </a:t>
            </a:r>
            <a:r>
              <a:rPr lang="en-GB" sz="1400" dirty="0">
                <a:solidFill>
                  <a:schemeClr val="tx1"/>
                </a:solidFill>
                <a:latin typeface="Arial" panose="020B0604020202020204" pitchFamily="34" charset="0"/>
                <a:ea typeface="Helvetica Neue" panose="02000503000000020004" pitchFamily="2" charset="0"/>
                <a:cs typeface="Arial" panose="020B0604020202020204" pitchFamily="34" charset="0"/>
              </a:rPr>
              <a:t>for patients.  </a:t>
            </a:r>
          </a:p>
        </p:txBody>
      </p:sp>
      <p:sp>
        <p:nvSpPr>
          <p:cNvPr id="19" name="Rectangle: Rounded Corners 33" descr="A challenge for the teacher to discuss with the students ">
            <a:extLst>
              <a:ext uri="{FF2B5EF4-FFF2-40B4-BE49-F238E27FC236}">
                <a16:creationId xmlns:a16="http://schemas.microsoft.com/office/drawing/2014/main" id="{A917903B-5B1D-44E0-BBC7-C8721B2E9365}"/>
              </a:ext>
            </a:extLst>
          </p:cNvPr>
          <p:cNvSpPr/>
          <p:nvPr/>
        </p:nvSpPr>
        <p:spPr>
          <a:xfrm>
            <a:off x="1263721" y="5765575"/>
            <a:ext cx="7576550" cy="619641"/>
          </a:xfrm>
          <a:prstGeom prst="roundRect">
            <a:avLst/>
          </a:prstGeom>
          <a:solidFill>
            <a:srgbClr val="033F85"/>
          </a:solidFill>
          <a:ln w="28575">
            <a:solidFill>
              <a:srgbClr val="B7E2FF"/>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fontAlgn="base"/>
            <a:r>
              <a:rPr lang="en-GB" sz="1400" b="1" dirty="0">
                <a:solidFill>
                  <a:schemeClr val="bg1"/>
                </a:solidFill>
                <a:latin typeface="Arial" panose="020B0604020202020204" pitchFamily="34" charset="0"/>
                <a:cs typeface="Arial" panose="020B0604020202020204" pitchFamily="34" charset="0"/>
              </a:rPr>
              <a:t>Challenge:</a:t>
            </a:r>
          </a:p>
          <a:p>
            <a:pPr algn="ctr" fontAlgn="base"/>
            <a:r>
              <a:rPr lang="en-GB" sz="1400">
                <a:solidFill>
                  <a:schemeClr val="bg1"/>
                </a:solidFill>
                <a:latin typeface="Arial" panose="020B0604020202020204" pitchFamily="34" charset="0"/>
                <a:cs typeface="Arial" panose="020B0604020202020204" pitchFamily="34" charset="0"/>
              </a:rPr>
              <a:t>How do </a:t>
            </a:r>
            <a:r>
              <a:rPr lang="en-GB" sz="1400" dirty="0">
                <a:solidFill>
                  <a:schemeClr val="bg1"/>
                </a:solidFill>
                <a:latin typeface="Arial" panose="020B0604020202020204" pitchFamily="34" charset="0"/>
                <a:cs typeface="Arial" panose="020B0604020202020204" pitchFamily="34" charset="0"/>
              </a:rPr>
              <a:t>you think the pandemic has changed our view of health professionals?</a:t>
            </a:r>
          </a:p>
        </p:txBody>
      </p:sp>
      <p:pic>
        <p:nvPicPr>
          <p:cNvPr id="1028" name="Picture 4" descr="Pharmacy Shop icon">
            <a:extLst>
              <a:ext uri="{FF2B5EF4-FFF2-40B4-BE49-F238E27FC236}">
                <a16:creationId xmlns:a16="http://schemas.microsoft.com/office/drawing/2014/main" id="{687EF954-9DCB-4832-99AA-B952E16A213C}"/>
              </a:ext>
            </a:extLst>
          </p:cNvPr>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4702213" y="2012824"/>
            <a:ext cx="914400" cy="914400"/>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Collaboration icon">
            <a:extLst>
              <a:ext uri="{FF2B5EF4-FFF2-40B4-BE49-F238E27FC236}">
                <a16:creationId xmlns:a16="http://schemas.microsoft.com/office/drawing/2014/main" id="{A55C99B4-BC71-48B2-BF5E-FCA8748057CF}"/>
              </a:ext>
            </a:extLst>
          </p:cNvPr>
          <p:cNvPicPr>
            <a:picLocks noChangeAspect="1" noChangeArrowheads="1"/>
          </p:cNvPicPr>
          <p:nvPr/>
        </p:nvPicPr>
        <p:blipFill>
          <a:blip r:embed="rId6">
            <a:extLst>
              <a:ext uri="{28A0092B-C50C-407E-A947-70E740481C1C}">
                <a14:useLocalDpi xmlns:a14="http://schemas.microsoft.com/office/drawing/2010/main"/>
              </a:ext>
            </a:extLst>
          </a:blip>
          <a:srcRect/>
          <a:stretch>
            <a:fillRect/>
          </a:stretch>
        </p:blipFill>
        <p:spPr bwMode="auto">
          <a:xfrm>
            <a:off x="324172" y="2012824"/>
            <a:ext cx="914400" cy="914400"/>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descr="A picture containing person, person, suit, wearing&#10;&#10;Description automatically generated">
            <a:extLst>
              <a:ext uri="{FF2B5EF4-FFF2-40B4-BE49-F238E27FC236}">
                <a16:creationId xmlns:a16="http://schemas.microsoft.com/office/drawing/2014/main" id="{83D086A8-29B8-466D-9BDD-1E14134F3BC4}"/>
              </a:ext>
            </a:extLst>
          </p:cNvPr>
          <p:cNvPicPr>
            <a:picLocks noChangeAspect="1"/>
          </p:cNvPicPr>
          <p:nvPr/>
        </p:nvPicPr>
        <p:blipFill>
          <a:blip r:embed="rId7" cstate="print">
            <a:extLst>
              <a:ext uri="{28A0092B-C50C-407E-A947-70E740481C1C}">
                <a14:useLocalDpi xmlns:a14="http://schemas.microsoft.com/office/drawing/2010/main"/>
              </a:ext>
            </a:extLst>
          </a:blip>
          <a:stretch>
            <a:fillRect/>
          </a:stretch>
        </p:blipFill>
        <p:spPr>
          <a:xfrm>
            <a:off x="5917915" y="899366"/>
            <a:ext cx="2953331" cy="1969074"/>
          </a:xfrm>
          <a:prstGeom prst="rect">
            <a:avLst/>
          </a:prstGeom>
        </p:spPr>
      </p:pic>
      <p:sp>
        <p:nvSpPr>
          <p:cNvPr id="21" name="Rectangle: Rounded Corners 20">
            <a:extLst>
              <a:ext uri="{FF2B5EF4-FFF2-40B4-BE49-F238E27FC236}">
                <a16:creationId xmlns:a16="http://schemas.microsoft.com/office/drawing/2014/main" id="{45B4758F-3F07-4432-874E-23B1428F2E7F}"/>
              </a:ext>
            </a:extLst>
          </p:cNvPr>
          <p:cNvSpPr/>
          <p:nvPr/>
        </p:nvSpPr>
        <p:spPr>
          <a:xfrm>
            <a:off x="317249" y="4997499"/>
            <a:ext cx="8523021" cy="619641"/>
          </a:xfrm>
          <a:prstGeom prst="roundRect">
            <a:avLst/>
          </a:prstGeom>
          <a:solidFill>
            <a:srgbClr val="DAEFF9"/>
          </a:solidFill>
          <a:ln w="28575">
            <a:solidFill>
              <a:srgbClr val="033F85"/>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chemeClr val="tx1"/>
                </a:solidFill>
                <a:latin typeface="Arial" panose="020B0604020202020204" pitchFamily="34" charset="0"/>
                <a:ea typeface="Helvetica Neue" panose="02000503000000020004" pitchFamily="2" charset="0"/>
                <a:cs typeface="Arial" panose="020B0604020202020204" pitchFamily="34" charset="0"/>
              </a:rPr>
              <a:t> Some Pharmacists also </a:t>
            </a:r>
            <a:r>
              <a:rPr lang="en-GB" sz="1400" b="1" dirty="0">
                <a:solidFill>
                  <a:schemeClr val="tx1"/>
                </a:solidFill>
                <a:latin typeface="Arial" panose="020B0604020202020204" pitchFamily="34" charset="0"/>
                <a:ea typeface="Helvetica Neue" panose="02000503000000020004" pitchFamily="2" charset="0"/>
                <a:cs typeface="Arial" panose="020B0604020202020204" pitchFamily="34" charset="0"/>
              </a:rPr>
              <a:t>work in GP surgeries. </a:t>
            </a:r>
            <a:r>
              <a:rPr lang="en-GB" sz="1400" dirty="0">
                <a:solidFill>
                  <a:schemeClr val="tx1"/>
                </a:solidFill>
                <a:latin typeface="Arial" panose="020B0604020202020204" pitchFamily="34" charset="0"/>
                <a:ea typeface="Helvetica Neue" panose="02000503000000020004" pitchFamily="2" charset="0"/>
                <a:cs typeface="Arial" panose="020B0604020202020204" pitchFamily="34" charset="0"/>
              </a:rPr>
              <a:t>You will find out more about these later. Pharmacists may </a:t>
            </a:r>
            <a:r>
              <a:rPr lang="en-GB" sz="1400" b="1" dirty="0">
                <a:solidFill>
                  <a:schemeClr val="tx1"/>
                </a:solidFill>
                <a:latin typeface="Arial" panose="020B0604020202020204" pitchFamily="34" charset="0"/>
                <a:ea typeface="Helvetica Neue" panose="02000503000000020004" pitchFamily="2" charset="0"/>
                <a:cs typeface="Arial" panose="020B0604020202020204" pitchFamily="34" charset="0"/>
              </a:rPr>
              <a:t>recommend the right medicines </a:t>
            </a:r>
            <a:r>
              <a:rPr lang="en-GB" sz="1400" dirty="0">
                <a:solidFill>
                  <a:schemeClr val="tx1"/>
                </a:solidFill>
                <a:latin typeface="Arial" panose="020B0604020202020204" pitchFamily="34" charset="0"/>
                <a:ea typeface="Helvetica Neue" panose="02000503000000020004" pitchFamily="2" charset="0"/>
                <a:cs typeface="Arial" panose="020B0604020202020204" pitchFamily="34" charset="0"/>
              </a:rPr>
              <a:t>alongside doctors and other healthcare professionals.  </a:t>
            </a:r>
          </a:p>
        </p:txBody>
      </p:sp>
      <p:pic>
        <p:nvPicPr>
          <p:cNvPr id="22" name="Picture 2" descr="Clinic icon">
            <a:extLst>
              <a:ext uri="{FF2B5EF4-FFF2-40B4-BE49-F238E27FC236}">
                <a16:creationId xmlns:a16="http://schemas.microsoft.com/office/drawing/2014/main" id="{D6AFD21E-AE71-4667-8DB9-A0D6756D8A04}"/>
              </a:ext>
            </a:extLst>
          </p:cNvPr>
          <p:cNvPicPr>
            <a:picLocks noChangeAspect="1" noChangeArrowheads="1"/>
          </p:cNvPicPr>
          <p:nvPr/>
        </p:nvPicPr>
        <p:blipFill>
          <a:blip r:embed="rId8">
            <a:extLst>
              <a:ext uri="{28A0092B-C50C-407E-A947-70E740481C1C}">
                <a14:useLocalDpi xmlns:a14="http://schemas.microsoft.com/office/drawing/2010/main"/>
              </a:ext>
            </a:extLst>
          </a:blip>
          <a:srcRect/>
          <a:stretch>
            <a:fillRect/>
          </a:stretch>
        </p:blipFill>
        <p:spPr bwMode="auto">
          <a:xfrm>
            <a:off x="8041846" y="3145359"/>
            <a:ext cx="829400" cy="829400"/>
          </a:xfrm>
          <a:prstGeom prst="rect">
            <a:avLst/>
          </a:prstGeom>
          <a:noFill/>
          <a:extLst>
            <a:ext uri="{909E8E84-426E-40DD-AFC4-6F175D3DCCD1}">
              <a14:hiddenFill xmlns:a14="http://schemas.microsoft.com/office/drawing/2010/main">
                <a:solidFill>
                  <a:srgbClr val="FFFFFF"/>
                </a:solidFill>
              </a14:hiddenFill>
            </a:ext>
          </a:extLst>
        </p:spPr>
      </p:pic>
      <p:pic>
        <p:nvPicPr>
          <p:cNvPr id="23" name="Picture 4" descr="Pill icon">
            <a:extLst>
              <a:ext uri="{FF2B5EF4-FFF2-40B4-BE49-F238E27FC236}">
                <a16:creationId xmlns:a16="http://schemas.microsoft.com/office/drawing/2014/main" id="{279FBEB3-B880-4FCA-A075-DB109D1633B9}"/>
              </a:ext>
            </a:extLst>
          </p:cNvPr>
          <p:cNvPicPr>
            <a:picLocks noChangeAspect="1" noChangeArrowheads="1"/>
          </p:cNvPicPr>
          <p:nvPr/>
        </p:nvPicPr>
        <p:blipFill>
          <a:blip r:embed="rId9">
            <a:extLst>
              <a:ext uri="{28A0092B-C50C-407E-A947-70E740481C1C}">
                <a14:useLocalDpi xmlns:a14="http://schemas.microsoft.com/office/drawing/2010/main"/>
              </a:ext>
            </a:extLst>
          </a:blip>
          <a:srcRect/>
          <a:stretch>
            <a:fillRect/>
          </a:stretch>
        </p:blipFill>
        <p:spPr bwMode="auto">
          <a:xfrm>
            <a:off x="335272" y="4008882"/>
            <a:ext cx="914400" cy="914400"/>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2" descr="Ask Question icon">
            <a:extLst>
              <a:ext uri="{FF2B5EF4-FFF2-40B4-BE49-F238E27FC236}">
                <a16:creationId xmlns:a16="http://schemas.microsoft.com/office/drawing/2014/main" id="{0C57BEF5-E3A8-4E29-B01A-F63CD4C2B0C6}"/>
              </a:ext>
            </a:extLst>
          </p:cNvPr>
          <p:cNvPicPr>
            <a:picLocks noChangeAspect="1" noChangeArrowheads="1"/>
          </p:cNvPicPr>
          <p:nvPr/>
        </p:nvPicPr>
        <p:blipFill>
          <a:blip r:embed="rId10">
            <a:extLst>
              <a:ext uri="{28A0092B-C50C-407E-A947-70E740481C1C}">
                <a14:useLocalDpi xmlns:a14="http://schemas.microsoft.com/office/drawing/2010/main"/>
              </a:ext>
            </a:extLst>
          </a:blip>
          <a:srcRect/>
          <a:stretch>
            <a:fillRect/>
          </a:stretch>
        </p:blipFill>
        <p:spPr bwMode="auto">
          <a:xfrm>
            <a:off x="303728" y="5704999"/>
            <a:ext cx="914400" cy="914400"/>
          </a:xfrm>
          <a:prstGeom prst="rect">
            <a:avLst/>
          </a:prstGeom>
          <a:noFill/>
          <a:extLst>
            <a:ext uri="{909E8E84-426E-40DD-AFC4-6F175D3DCCD1}">
              <a14:hiddenFill xmlns:a14="http://schemas.microsoft.com/office/drawing/2010/main">
                <a:solidFill>
                  <a:srgbClr val="FFFFFF"/>
                </a:solidFill>
              </a14:hiddenFill>
            </a:ext>
          </a:extLst>
        </p:spPr>
      </p:pic>
      <p:sp>
        <p:nvSpPr>
          <p:cNvPr id="24" name="TextBox 13">
            <a:extLst>
              <a:ext uri="{FF2B5EF4-FFF2-40B4-BE49-F238E27FC236}">
                <a16:creationId xmlns:a16="http://schemas.microsoft.com/office/drawing/2014/main" id="{2614CAB1-0781-470A-80B9-A11C924A2820}"/>
              </a:ext>
            </a:extLst>
          </p:cNvPr>
          <p:cNvSpPr txBox="1"/>
          <p:nvPr/>
        </p:nvSpPr>
        <p:spPr>
          <a:xfrm>
            <a:off x="7189075" y="6657909"/>
            <a:ext cx="2698596" cy="215444"/>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GB" sz="800" dirty="0">
                <a:effectLst/>
                <a:latin typeface="Lato" panose="020F0502020204030203" pitchFamily="34" charset="0"/>
                <a:ea typeface="Calibri" panose="020F0502020204030204" pitchFamily="34" charset="0"/>
                <a:cs typeface="Arial" panose="020B0604020202020204" pitchFamily="34" charset="0"/>
              </a:rPr>
              <a:t>©VotesforSchools The WOW Show 2021</a:t>
            </a:r>
          </a:p>
        </p:txBody>
      </p:sp>
    </p:spTree>
    <p:extLst>
      <p:ext uri="{BB962C8B-B14F-4D97-AF65-F5344CB8AC3E}">
        <p14:creationId xmlns:p14="http://schemas.microsoft.com/office/powerpoint/2010/main" val="26472044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30"/>
                                        </p:tgtEl>
                                        <p:attrNameLst>
                                          <p:attrName>style.visibility</p:attrName>
                                        </p:attrNameLst>
                                      </p:cBhvr>
                                      <p:to>
                                        <p:strVal val="visible"/>
                                      </p:to>
                                    </p:set>
                                    <p:animEffect transition="in" filter="fade">
                                      <p:cBhvr>
                                        <p:cTn id="7" dur="500"/>
                                        <p:tgtEl>
                                          <p:spTgt spid="1030"/>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5"/>
                                        </p:tgtEl>
                                        <p:attrNameLst>
                                          <p:attrName>style.visibility</p:attrName>
                                        </p:attrNameLst>
                                      </p:cBhvr>
                                      <p:to>
                                        <p:strVal val="visible"/>
                                      </p:to>
                                    </p:set>
                                    <p:animEffect transition="in" filter="fade">
                                      <p:cBhvr>
                                        <p:cTn id="10" dur="500"/>
                                        <p:tgtEl>
                                          <p:spTgt spid="15"/>
                                        </p:tgtEl>
                                      </p:cBhvr>
                                    </p:animEffect>
                                  </p:childTnLst>
                                </p:cTn>
                              </p:par>
                              <p:par>
                                <p:cTn id="11" presetID="10" presetClass="entr" presetSubtype="0" fill="hold" nodeType="withEffect">
                                  <p:stCondLst>
                                    <p:cond delay="0"/>
                                  </p:stCondLst>
                                  <p:childTnLst>
                                    <p:set>
                                      <p:cBhvr>
                                        <p:cTn id="12" dur="1" fill="hold">
                                          <p:stCondLst>
                                            <p:cond delay="0"/>
                                          </p:stCondLst>
                                        </p:cTn>
                                        <p:tgtEl>
                                          <p:spTgt spid="1028"/>
                                        </p:tgtEl>
                                        <p:attrNameLst>
                                          <p:attrName>style.visibility</p:attrName>
                                        </p:attrNameLst>
                                      </p:cBhvr>
                                      <p:to>
                                        <p:strVal val="visible"/>
                                      </p:to>
                                    </p:set>
                                    <p:animEffect transition="in" filter="fade">
                                      <p:cBhvr>
                                        <p:cTn id="13" dur="500"/>
                                        <p:tgtEl>
                                          <p:spTgt spid="1028"/>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17"/>
                                        </p:tgtEl>
                                        <p:attrNameLst>
                                          <p:attrName>style.visibility</p:attrName>
                                        </p:attrNameLst>
                                      </p:cBhvr>
                                      <p:to>
                                        <p:strVal val="visible"/>
                                      </p:to>
                                    </p:set>
                                    <p:animEffect transition="in" filter="fade">
                                      <p:cBhvr>
                                        <p:cTn id="18" dur="500"/>
                                        <p:tgtEl>
                                          <p:spTgt spid="17"/>
                                        </p:tgtEl>
                                      </p:cBhvr>
                                    </p:animEffect>
                                  </p:childTnLst>
                                </p:cTn>
                              </p:par>
                              <p:par>
                                <p:cTn id="19" presetID="10" presetClass="entr" presetSubtype="0" fill="hold" nodeType="withEffect">
                                  <p:stCondLst>
                                    <p:cond delay="0"/>
                                  </p:stCondLst>
                                  <p:childTnLst>
                                    <p:set>
                                      <p:cBhvr>
                                        <p:cTn id="20" dur="1" fill="hold">
                                          <p:stCondLst>
                                            <p:cond delay="0"/>
                                          </p:stCondLst>
                                        </p:cTn>
                                        <p:tgtEl>
                                          <p:spTgt spid="22"/>
                                        </p:tgtEl>
                                        <p:attrNameLst>
                                          <p:attrName>style.visibility</p:attrName>
                                        </p:attrNameLst>
                                      </p:cBhvr>
                                      <p:to>
                                        <p:strVal val="visible"/>
                                      </p:to>
                                    </p:set>
                                    <p:animEffect transition="in" filter="fade">
                                      <p:cBhvr>
                                        <p:cTn id="21" dur="500"/>
                                        <p:tgtEl>
                                          <p:spTgt spid="22"/>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23"/>
                                        </p:tgtEl>
                                        <p:attrNameLst>
                                          <p:attrName>style.visibility</p:attrName>
                                        </p:attrNameLst>
                                      </p:cBhvr>
                                      <p:to>
                                        <p:strVal val="visible"/>
                                      </p:to>
                                    </p:set>
                                    <p:animEffect transition="in" filter="fade">
                                      <p:cBhvr>
                                        <p:cTn id="26" dur="500"/>
                                        <p:tgtEl>
                                          <p:spTgt spid="23"/>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16"/>
                                        </p:tgtEl>
                                        <p:attrNameLst>
                                          <p:attrName>style.visibility</p:attrName>
                                        </p:attrNameLst>
                                      </p:cBhvr>
                                      <p:to>
                                        <p:strVal val="visible"/>
                                      </p:to>
                                    </p:set>
                                    <p:animEffect transition="in" filter="fade">
                                      <p:cBhvr>
                                        <p:cTn id="29" dur="500"/>
                                        <p:tgtEl>
                                          <p:spTgt spid="16"/>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21"/>
                                        </p:tgtEl>
                                        <p:attrNameLst>
                                          <p:attrName>style.visibility</p:attrName>
                                        </p:attrNameLst>
                                      </p:cBhvr>
                                      <p:to>
                                        <p:strVal val="visible"/>
                                      </p:to>
                                    </p:set>
                                    <p:animEffect transition="in" filter="fade">
                                      <p:cBhvr>
                                        <p:cTn id="34" dur="500"/>
                                        <p:tgtEl>
                                          <p:spTgt spid="21"/>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nodeType="clickEffect">
                                  <p:stCondLst>
                                    <p:cond delay="0"/>
                                  </p:stCondLst>
                                  <p:childTnLst>
                                    <p:set>
                                      <p:cBhvr>
                                        <p:cTn id="38" dur="1" fill="hold">
                                          <p:stCondLst>
                                            <p:cond delay="0"/>
                                          </p:stCondLst>
                                        </p:cTn>
                                        <p:tgtEl>
                                          <p:spTgt spid="4"/>
                                        </p:tgtEl>
                                        <p:attrNameLst>
                                          <p:attrName>style.visibility</p:attrName>
                                        </p:attrNameLst>
                                      </p:cBhvr>
                                      <p:to>
                                        <p:strVal val="visible"/>
                                      </p:to>
                                    </p:set>
                                    <p:animEffect transition="in" filter="fade">
                                      <p:cBhvr>
                                        <p:cTn id="39" dur="500"/>
                                        <p:tgtEl>
                                          <p:spTgt spid="4"/>
                                        </p:tgtEl>
                                      </p:cBhvr>
                                    </p:animEffect>
                                  </p:childTnLst>
                                </p:cTn>
                              </p:par>
                              <p:par>
                                <p:cTn id="40" presetID="10" presetClass="entr" presetSubtype="0" fill="hold" grpId="0" nodeType="withEffect">
                                  <p:stCondLst>
                                    <p:cond delay="0"/>
                                  </p:stCondLst>
                                  <p:childTnLst>
                                    <p:set>
                                      <p:cBhvr>
                                        <p:cTn id="41" dur="1" fill="hold">
                                          <p:stCondLst>
                                            <p:cond delay="0"/>
                                          </p:stCondLst>
                                        </p:cTn>
                                        <p:tgtEl>
                                          <p:spTgt spid="19"/>
                                        </p:tgtEl>
                                        <p:attrNameLst>
                                          <p:attrName>style.visibility</p:attrName>
                                        </p:attrNameLst>
                                      </p:cBhvr>
                                      <p:to>
                                        <p:strVal val="visible"/>
                                      </p:to>
                                    </p:set>
                                    <p:animEffect transition="in" filter="fade">
                                      <p:cBhvr>
                                        <p:cTn id="42"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animBg="1"/>
      <p:bldP spid="17" grpId="0" animBg="1"/>
      <p:bldP spid="19" grpId="0" animBg="1"/>
      <p:bldP spid="21"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Rounded Corners 15">
            <a:extLst>
              <a:ext uri="{FF2B5EF4-FFF2-40B4-BE49-F238E27FC236}">
                <a16:creationId xmlns:a16="http://schemas.microsoft.com/office/drawing/2014/main" id="{D1DFB5EB-95A0-4A61-B600-2CA507C795C7}"/>
              </a:ext>
            </a:extLst>
          </p:cNvPr>
          <p:cNvSpPr/>
          <p:nvPr/>
        </p:nvSpPr>
        <p:spPr>
          <a:xfrm>
            <a:off x="3205183" y="3659301"/>
            <a:ext cx="5570523" cy="1221792"/>
          </a:xfrm>
          <a:prstGeom prst="roundRect">
            <a:avLst/>
          </a:prstGeom>
          <a:solidFill>
            <a:srgbClr val="A1D8F7"/>
          </a:solidFill>
          <a:ln w="28575">
            <a:solidFill>
              <a:srgbClr val="033F8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chemeClr val="tx1"/>
                </a:solidFill>
                <a:latin typeface="Arial" panose="020B0604020202020204" pitchFamily="34" charset="0"/>
                <a:ea typeface="Helvetica Neue" panose="02000503000000020004" pitchFamily="2" charset="0"/>
                <a:cs typeface="Arial" panose="020B0604020202020204" pitchFamily="34" charset="0"/>
              </a:rPr>
              <a:t>We can sometimes </a:t>
            </a:r>
            <a:r>
              <a:rPr lang="en-GB" sz="1400" b="1" dirty="0">
                <a:solidFill>
                  <a:schemeClr val="tx1"/>
                </a:solidFill>
                <a:latin typeface="Arial" panose="020B0604020202020204" pitchFamily="34" charset="0"/>
                <a:ea typeface="Helvetica Neue" panose="02000503000000020004" pitchFamily="2" charset="0"/>
                <a:cs typeface="Arial" panose="020B0604020202020204" pitchFamily="34" charset="0"/>
              </a:rPr>
              <a:t>assume that certain sectors and roles require a particular type of person</a:t>
            </a:r>
            <a:r>
              <a:rPr lang="en-GB" sz="1400" dirty="0">
                <a:solidFill>
                  <a:schemeClr val="tx1"/>
                </a:solidFill>
                <a:latin typeface="Arial" panose="020B0604020202020204" pitchFamily="34" charset="0"/>
                <a:ea typeface="Helvetica Neue" panose="02000503000000020004" pitchFamily="2" charset="0"/>
                <a:cs typeface="Arial" panose="020B0604020202020204" pitchFamily="34" charset="0"/>
              </a:rPr>
              <a:t>. However, the </a:t>
            </a:r>
            <a:r>
              <a:rPr lang="en-GB" sz="1400" b="1" dirty="0">
                <a:solidFill>
                  <a:schemeClr val="tx1"/>
                </a:solidFill>
                <a:latin typeface="Arial" panose="020B0604020202020204" pitchFamily="34" charset="0"/>
                <a:ea typeface="Helvetica Neue" panose="02000503000000020004" pitchFamily="2" charset="0"/>
                <a:cs typeface="Arial" panose="020B0604020202020204" pitchFamily="34" charset="0"/>
              </a:rPr>
              <a:t>opposite is true</a:t>
            </a:r>
            <a:r>
              <a:rPr lang="en-GB" sz="1400" dirty="0">
                <a:solidFill>
                  <a:schemeClr val="tx1"/>
                </a:solidFill>
                <a:latin typeface="Arial" panose="020B0604020202020204" pitchFamily="34" charset="0"/>
                <a:ea typeface="Helvetica Neue" panose="02000503000000020004" pitchFamily="2" charset="0"/>
                <a:cs typeface="Arial" panose="020B0604020202020204" pitchFamily="34" charset="0"/>
              </a:rPr>
              <a:t>! Most careers are </a:t>
            </a:r>
            <a:r>
              <a:rPr lang="en-GB" sz="1400" b="1" dirty="0">
                <a:solidFill>
                  <a:schemeClr val="tx1"/>
                </a:solidFill>
                <a:latin typeface="Arial" panose="020B0604020202020204" pitchFamily="34" charset="0"/>
                <a:ea typeface="Helvetica Neue" panose="02000503000000020004" pitchFamily="2" charset="0"/>
                <a:cs typeface="Arial" panose="020B0604020202020204" pitchFamily="34" charset="0"/>
              </a:rPr>
              <a:t>open to everyone </a:t>
            </a:r>
            <a:r>
              <a:rPr lang="en-GB" sz="1400" dirty="0">
                <a:solidFill>
                  <a:schemeClr val="tx1"/>
                </a:solidFill>
                <a:latin typeface="Arial" panose="020B0604020202020204" pitchFamily="34" charset="0"/>
                <a:ea typeface="Helvetica Neue" panose="02000503000000020004" pitchFamily="2" charset="0"/>
                <a:cs typeface="Arial" panose="020B0604020202020204" pitchFamily="34" charset="0"/>
              </a:rPr>
              <a:t>when they receive the right training.  </a:t>
            </a:r>
          </a:p>
        </p:txBody>
      </p:sp>
      <p:pic>
        <p:nvPicPr>
          <p:cNvPr id="10" name="Picture 9">
            <a:hlinkClick r:id="rId3"/>
            <a:extLst>
              <a:ext uri="{FF2B5EF4-FFF2-40B4-BE49-F238E27FC236}">
                <a16:creationId xmlns:a16="http://schemas.microsoft.com/office/drawing/2014/main" id="{A6D68508-BD57-4E06-A692-3FA08F1B9078}"/>
              </a:ext>
            </a:extLst>
          </p:cNvPr>
          <p:cNvPicPr>
            <a:picLocks noChangeAspect="1"/>
          </p:cNvPicPr>
          <p:nvPr/>
        </p:nvPicPr>
        <p:blipFill rotWithShape="1">
          <a:blip r:embed="rId4" cstate="print">
            <a:extLst>
              <a:ext uri="{28A0092B-C50C-407E-A947-70E740481C1C}">
                <a14:useLocalDpi xmlns:a14="http://schemas.microsoft.com/office/drawing/2010/main"/>
              </a:ext>
            </a:extLst>
          </a:blip>
          <a:srcRect/>
          <a:stretch/>
        </p:blipFill>
        <p:spPr>
          <a:xfrm>
            <a:off x="284277" y="3662571"/>
            <a:ext cx="1221792" cy="1221792"/>
          </a:xfrm>
          <a:prstGeom prst="rect">
            <a:avLst/>
          </a:prstGeom>
          <a:effectLst>
            <a:outerShdw blurRad="50800" dist="38100" dir="2700000" algn="tl" rotWithShape="0">
              <a:prstClr val="black">
                <a:alpha val="40000"/>
              </a:prstClr>
            </a:outerShdw>
          </a:effectLst>
        </p:spPr>
      </p:pic>
      <p:pic>
        <p:nvPicPr>
          <p:cNvPr id="12" name="Picture 11">
            <a:extLst>
              <a:ext uri="{FF2B5EF4-FFF2-40B4-BE49-F238E27FC236}">
                <a16:creationId xmlns:a16="http://schemas.microsoft.com/office/drawing/2014/main" id="{E6423279-6107-4D95-AB86-4DDDEA107705}"/>
              </a:ext>
            </a:extLst>
          </p:cNvPr>
          <p:cNvPicPr>
            <a:picLocks noChangeAspect="1"/>
          </p:cNvPicPr>
          <p:nvPr/>
        </p:nvPicPr>
        <p:blipFill rotWithShape="1">
          <a:blip r:embed="rId5" cstate="print">
            <a:extLst>
              <a:ext uri="{28A0092B-C50C-407E-A947-70E740481C1C}">
                <a14:useLocalDpi xmlns:a14="http://schemas.microsoft.com/office/drawing/2010/main"/>
              </a:ext>
            </a:extLst>
          </a:blip>
          <a:srcRect l="-294"/>
          <a:stretch/>
        </p:blipFill>
        <p:spPr>
          <a:xfrm>
            <a:off x="1670042" y="3659301"/>
            <a:ext cx="1221792" cy="1221792"/>
          </a:xfrm>
          <a:prstGeom prst="rect">
            <a:avLst/>
          </a:prstGeom>
          <a:effectLst>
            <a:outerShdw blurRad="50800" dist="38100" dir="2700000" algn="tl" rotWithShape="0">
              <a:prstClr val="black">
                <a:alpha val="40000"/>
              </a:prstClr>
            </a:outerShdw>
          </a:effectLst>
        </p:spPr>
      </p:pic>
      <p:pic>
        <p:nvPicPr>
          <p:cNvPr id="21" name="Picture 20">
            <a:extLst>
              <a:ext uri="{FF2B5EF4-FFF2-40B4-BE49-F238E27FC236}">
                <a16:creationId xmlns:a16="http://schemas.microsoft.com/office/drawing/2014/main" id="{785FDA09-A524-403B-A9E2-E83829206494}"/>
              </a:ext>
            </a:extLst>
          </p:cNvPr>
          <p:cNvPicPr>
            <a:picLocks noChangeAspect="1"/>
          </p:cNvPicPr>
          <p:nvPr/>
        </p:nvPicPr>
        <p:blipFill rotWithShape="1">
          <a:blip r:embed="rId6" cstate="print">
            <a:extLst>
              <a:ext uri="{28A0092B-C50C-407E-A947-70E740481C1C}">
                <a14:useLocalDpi xmlns:a14="http://schemas.microsoft.com/office/drawing/2010/main"/>
              </a:ext>
            </a:extLst>
          </a:blip>
          <a:srcRect/>
          <a:stretch/>
        </p:blipFill>
        <p:spPr>
          <a:xfrm>
            <a:off x="1670042" y="5058998"/>
            <a:ext cx="1220400" cy="1216942"/>
          </a:xfrm>
          <a:prstGeom prst="rect">
            <a:avLst/>
          </a:prstGeom>
          <a:effectLst>
            <a:outerShdw blurRad="50800" dist="38100" dir="2700000" algn="tl" rotWithShape="0">
              <a:prstClr val="black">
                <a:alpha val="40000"/>
              </a:prstClr>
            </a:outerShdw>
          </a:effectLst>
        </p:spPr>
      </p:pic>
      <p:pic>
        <p:nvPicPr>
          <p:cNvPr id="24" name="Picture 23">
            <a:extLst>
              <a:ext uri="{FF2B5EF4-FFF2-40B4-BE49-F238E27FC236}">
                <a16:creationId xmlns:a16="http://schemas.microsoft.com/office/drawing/2014/main" id="{536ACEA3-9DF8-45F6-944E-F0291D8FEAFC}"/>
              </a:ext>
            </a:extLst>
          </p:cNvPr>
          <p:cNvPicPr>
            <a:picLocks noChangeAspect="1"/>
          </p:cNvPicPr>
          <p:nvPr/>
        </p:nvPicPr>
        <p:blipFill rotWithShape="1">
          <a:blip r:embed="rId7" cstate="print">
            <a:extLst>
              <a:ext uri="{28A0092B-C50C-407E-A947-70E740481C1C}">
                <a14:useLocalDpi xmlns:a14="http://schemas.microsoft.com/office/drawing/2010/main"/>
              </a:ext>
            </a:extLst>
          </a:blip>
          <a:srcRect/>
          <a:stretch/>
        </p:blipFill>
        <p:spPr>
          <a:xfrm>
            <a:off x="280561" y="5058998"/>
            <a:ext cx="1220400" cy="1220400"/>
          </a:xfrm>
          <a:prstGeom prst="rect">
            <a:avLst/>
          </a:prstGeom>
          <a:effectLst>
            <a:outerShdw blurRad="50800" dist="38100" dir="2700000" algn="tl" rotWithShape="0">
              <a:prstClr val="black">
                <a:alpha val="40000"/>
              </a:prstClr>
            </a:outerShdw>
          </a:effectLst>
        </p:spPr>
      </p:pic>
      <p:sp>
        <p:nvSpPr>
          <p:cNvPr id="19" name="Rectangle: Rounded Corners 18" descr="An activity box for the teacher to read out the class task and time frame. ">
            <a:extLst>
              <a:ext uri="{FF2B5EF4-FFF2-40B4-BE49-F238E27FC236}">
                <a16:creationId xmlns:a16="http://schemas.microsoft.com/office/drawing/2014/main" id="{E847C34C-5E97-4B29-B738-54EFD5C57CCF}"/>
              </a:ext>
            </a:extLst>
          </p:cNvPr>
          <p:cNvSpPr/>
          <p:nvPr/>
        </p:nvSpPr>
        <p:spPr>
          <a:xfrm>
            <a:off x="275795" y="1771932"/>
            <a:ext cx="3798793" cy="1657067"/>
          </a:xfrm>
          <a:prstGeom prst="roundRect">
            <a:avLst/>
          </a:prstGeom>
          <a:solidFill>
            <a:srgbClr val="00A8D7"/>
          </a:solidFill>
          <a:ln w="28575">
            <a:solidFill>
              <a:srgbClr val="98DDF6"/>
            </a:solidFill>
            <a:prstDash val="solid"/>
            <a:extLst>
              <a:ext uri="{C807C97D-BFC1-408E-A445-0C87EB9F89A2}">
                <ask:lineSketchStyleProps xmlns:ask="http://schemas.microsoft.com/office/drawing/2018/sketchyshapes">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b="1" dirty="0">
                <a:solidFill>
                  <a:schemeClr val="bg1"/>
                </a:solidFill>
                <a:latin typeface="Arial" panose="020B0604020202020204" pitchFamily="34" charset="0"/>
                <a:cs typeface="Arial" panose="020B0604020202020204" pitchFamily="34" charset="0"/>
              </a:rPr>
              <a:t>Class discussion (4-5 mins)</a:t>
            </a:r>
          </a:p>
          <a:p>
            <a:pPr algn="ctr"/>
            <a:r>
              <a:rPr lang="en-GB" sz="1400" dirty="0">
                <a:solidFill>
                  <a:schemeClr val="bg1"/>
                </a:solidFill>
                <a:latin typeface="Arial" panose="020B0604020202020204" pitchFamily="34" charset="0"/>
                <a:cs typeface="Arial" panose="020B0604020202020204" pitchFamily="34" charset="0"/>
              </a:rPr>
              <a:t>Click the image on the right to watch a short film. When you’ve finished, discuss the following question: are there any roles that you think can only be carried out by a certain gender? Why?</a:t>
            </a:r>
          </a:p>
        </p:txBody>
      </p:sp>
      <p:sp>
        <p:nvSpPr>
          <p:cNvPr id="15" name="Rectangle: Rounded Corners 14" descr="An activity box for the teacher to read out the class task and time frame. ">
            <a:extLst>
              <a:ext uri="{FF2B5EF4-FFF2-40B4-BE49-F238E27FC236}">
                <a16:creationId xmlns:a16="http://schemas.microsoft.com/office/drawing/2014/main" id="{9767A144-E07E-4715-8C9A-9FE4DA1FB96C}"/>
              </a:ext>
            </a:extLst>
          </p:cNvPr>
          <p:cNvSpPr/>
          <p:nvPr/>
        </p:nvSpPr>
        <p:spPr>
          <a:xfrm>
            <a:off x="3205184" y="5058998"/>
            <a:ext cx="5570523" cy="1216942"/>
          </a:xfrm>
          <a:prstGeom prst="roundRect">
            <a:avLst/>
          </a:prstGeom>
          <a:solidFill>
            <a:srgbClr val="00A8D7"/>
          </a:solidFill>
          <a:ln w="28575">
            <a:solidFill>
              <a:srgbClr val="98DDF6"/>
            </a:solidFill>
            <a:prstDash val="solid"/>
            <a:extLst>
              <a:ext uri="{C807C97D-BFC1-408E-A445-0C87EB9F89A2}">
                <ask:lineSketchStyleProps xmlns:ask="http://schemas.microsoft.com/office/drawing/2018/sketchyshapes">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b="1" dirty="0">
                <a:solidFill>
                  <a:schemeClr val="bg1"/>
                </a:solidFill>
                <a:latin typeface="Arial" panose="020B0604020202020204" pitchFamily="34" charset="0"/>
                <a:cs typeface="Arial" panose="020B0604020202020204" pitchFamily="34" charset="0"/>
              </a:rPr>
              <a:t>Individual reflection (1-2 mins)</a:t>
            </a:r>
          </a:p>
          <a:p>
            <a:pPr algn="ctr"/>
            <a:r>
              <a:rPr lang="en-GB" sz="1400" dirty="0">
                <a:solidFill>
                  <a:schemeClr val="bg1"/>
                </a:solidFill>
                <a:latin typeface="Arial" panose="020B0604020202020204" pitchFamily="34" charset="0"/>
                <a:ea typeface="Helvetica Neue" panose="02000503000000020004" pitchFamily="2" charset="0"/>
                <a:cs typeface="Arial" panose="020B0604020202020204" pitchFamily="34" charset="0"/>
              </a:rPr>
              <a:t>What is it about certain roles that make us think that only one type of person can do them?</a:t>
            </a:r>
          </a:p>
        </p:txBody>
      </p:sp>
      <p:sp>
        <p:nvSpPr>
          <p:cNvPr id="22" name="Rectangle: Rounded Corners 21">
            <a:extLst>
              <a:ext uri="{FF2B5EF4-FFF2-40B4-BE49-F238E27FC236}">
                <a16:creationId xmlns:a16="http://schemas.microsoft.com/office/drawing/2014/main" id="{B47A7FC9-C7ED-4893-A085-AE3A3F485260}"/>
              </a:ext>
            </a:extLst>
          </p:cNvPr>
          <p:cNvSpPr/>
          <p:nvPr/>
        </p:nvSpPr>
        <p:spPr>
          <a:xfrm>
            <a:off x="291755" y="937205"/>
            <a:ext cx="8483953" cy="619641"/>
          </a:xfrm>
          <a:prstGeom prst="roundRect">
            <a:avLst/>
          </a:prstGeom>
          <a:solidFill>
            <a:srgbClr val="DAEFF9"/>
          </a:solidFill>
          <a:ln w="28575">
            <a:solidFill>
              <a:srgbClr val="033F85"/>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chemeClr val="tx1"/>
                </a:solidFill>
                <a:latin typeface="Arial" panose="020B0604020202020204" pitchFamily="34" charset="0"/>
                <a:ea typeface="Helvetica Neue" panose="02000503000000020004" pitchFamily="2" charset="0"/>
                <a:cs typeface="Arial" panose="020B0604020202020204" pitchFamily="34" charset="0"/>
              </a:rPr>
              <a:t>Before the last activity, you might have </a:t>
            </a:r>
            <a:r>
              <a:rPr lang="en-GB" sz="1400" b="1" dirty="0">
                <a:solidFill>
                  <a:schemeClr val="tx1"/>
                </a:solidFill>
                <a:latin typeface="Arial" panose="020B0604020202020204" pitchFamily="34" charset="0"/>
                <a:ea typeface="Helvetica Neue" panose="02000503000000020004" pitchFamily="2" charset="0"/>
                <a:cs typeface="Arial" panose="020B0604020202020204" pitchFamily="34" charset="0"/>
              </a:rPr>
              <a:t>had an image in mind of the kind of people who are likely to work in Pharmacy </a:t>
            </a:r>
            <a:r>
              <a:rPr lang="en-GB" sz="1400" dirty="0">
                <a:solidFill>
                  <a:schemeClr val="tx1"/>
                </a:solidFill>
                <a:latin typeface="Arial" panose="020B0604020202020204" pitchFamily="34" charset="0"/>
                <a:ea typeface="Helvetica Neue" panose="02000503000000020004" pitchFamily="2" charset="0"/>
                <a:cs typeface="Arial" panose="020B0604020202020204" pitchFamily="34" charset="0"/>
              </a:rPr>
              <a:t>and </a:t>
            </a:r>
            <a:r>
              <a:rPr lang="en-GB" sz="1400" b="1" dirty="0">
                <a:solidFill>
                  <a:schemeClr val="tx1"/>
                </a:solidFill>
                <a:latin typeface="Arial" panose="020B0604020202020204" pitchFamily="34" charset="0"/>
                <a:ea typeface="Helvetica Neue" panose="02000503000000020004" pitchFamily="2" charset="0"/>
                <a:cs typeface="Arial" panose="020B0604020202020204" pitchFamily="34" charset="0"/>
              </a:rPr>
              <a:t>what their role might entail.</a:t>
            </a:r>
            <a:r>
              <a:rPr lang="en-GB" sz="1400" dirty="0">
                <a:solidFill>
                  <a:schemeClr val="tx1"/>
                </a:solidFill>
                <a:latin typeface="Arial" panose="020B0604020202020204" pitchFamily="34" charset="0"/>
                <a:ea typeface="Helvetica Neue" panose="02000503000000020004" pitchFamily="2" charset="0"/>
                <a:cs typeface="Arial" panose="020B0604020202020204" pitchFamily="34" charset="0"/>
              </a:rPr>
              <a:t> Now let’s take that idea a bit further… </a:t>
            </a:r>
          </a:p>
        </p:txBody>
      </p:sp>
      <p:sp>
        <p:nvSpPr>
          <p:cNvPr id="25" name="Pentagon 20">
            <a:extLst>
              <a:ext uri="{FF2B5EF4-FFF2-40B4-BE49-F238E27FC236}">
                <a16:creationId xmlns:a16="http://schemas.microsoft.com/office/drawing/2014/main" id="{E7B7725E-195C-43A5-815B-5E9086141E71}"/>
              </a:ext>
            </a:extLst>
          </p:cNvPr>
          <p:cNvSpPr/>
          <p:nvPr/>
        </p:nvSpPr>
        <p:spPr>
          <a:xfrm>
            <a:off x="0" y="183511"/>
            <a:ext cx="798666" cy="538608"/>
          </a:xfrm>
          <a:prstGeom prst="homePlate">
            <a:avLst/>
          </a:prstGeom>
          <a:solidFill>
            <a:srgbClr val="C1007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b="1" dirty="0">
                <a:solidFill>
                  <a:schemeClr val="bg1"/>
                </a:solidFill>
                <a:latin typeface="Arial" panose="020B0604020202020204" pitchFamily="34" charset="0"/>
                <a:ea typeface="Helvetica Neue" panose="02000503000000020004" pitchFamily="2" charset="0"/>
                <a:cs typeface="Arial" panose="020B0604020202020204" pitchFamily="34" charset="0"/>
              </a:rPr>
              <a:t>4</a:t>
            </a:r>
          </a:p>
        </p:txBody>
      </p:sp>
      <p:pic>
        <p:nvPicPr>
          <p:cNvPr id="27" name="Picture 26" descr="Text&#10;&#10;Description automatically generated">
            <a:extLst>
              <a:ext uri="{FF2B5EF4-FFF2-40B4-BE49-F238E27FC236}">
                <a16:creationId xmlns:a16="http://schemas.microsoft.com/office/drawing/2014/main" id="{8D46523D-5998-4BB4-93C9-A6D0B9B1E0B7}"/>
              </a:ext>
            </a:extLst>
          </p:cNvPr>
          <p:cNvPicPr>
            <a:picLocks noChangeAspect="1"/>
          </p:cNvPicPr>
          <p:nvPr/>
        </p:nvPicPr>
        <p:blipFill>
          <a:blip r:embed="rId8" cstate="print">
            <a:extLst>
              <a:ext uri="{28A0092B-C50C-407E-A947-70E740481C1C}">
                <a14:useLocalDpi xmlns:a14="http://schemas.microsoft.com/office/drawing/2010/main"/>
              </a:ext>
            </a:extLst>
          </a:blip>
          <a:stretch>
            <a:fillRect/>
          </a:stretch>
        </p:blipFill>
        <p:spPr>
          <a:xfrm>
            <a:off x="792472" y="6158653"/>
            <a:ext cx="7559055" cy="975362"/>
          </a:xfrm>
          <a:prstGeom prst="rect">
            <a:avLst/>
          </a:prstGeom>
        </p:spPr>
      </p:pic>
      <p:pic>
        <p:nvPicPr>
          <p:cNvPr id="28" name="Picture 27" descr="A picture containing logo&#10;&#10;Description automatically generated">
            <a:extLst>
              <a:ext uri="{FF2B5EF4-FFF2-40B4-BE49-F238E27FC236}">
                <a16:creationId xmlns:a16="http://schemas.microsoft.com/office/drawing/2014/main" id="{7FB23019-31C0-4DCC-8A4B-A4707E858D5F}"/>
              </a:ext>
            </a:extLst>
          </p:cNvPr>
          <p:cNvPicPr>
            <a:picLocks noChangeAspect="1"/>
          </p:cNvPicPr>
          <p:nvPr/>
        </p:nvPicPr>
        <p:blipFill>
          <a:blip r:embed="rId9" cstate="print">
            <a:extLst>
              <a:ext uri="{28A0092B-C50C-407E-A947-70E740481C1C}">
                <a14:useLocalDpi xmlns:a14="http://schemas.microsoft.com/office/drawing/2010/main"/>
              </a:ext>
            </a:extLst>
          </a:blip>
          <a:stretch>
            <a:fillRect/>
          </a:stretch>
        </p:blipFill>
        <p:spPr>
          <a:xfrm>
            <a:off x="6668814" y="171985"/>
            <a:ext cx="2106894" cy="484586"/>
          </a:xfrm>
          <a:prstGeom prst="rect">
            <a:avLst/>
          </a:prstGeom>
        </p:spPr>
      </p:pic>
      <p:sp>
        <p:nvSpPr>
          <p:cNvPr id="29" name="Shape 114">
            <a:extLst>
              <a:ext uri="{FF2B5EF4-FFF2-40B4-BE49-F238E27FC236}">
                <a16:creationId xmlns:a16="http://schemas.microsoft.com/office/drawing/2014/main" id="{7C25B374-DBAF-4FDA-8105-6A4634BC599A}"/>
              </a:ext>
            </a:extLst>
          </p:cNvPr>
          <p:cNvSpPr/>
          <p:nvPr/>
        </p:nvSpPr>
        <p:spPr>
          <a:xfrm>
            <a:off x="792472" y="182097"/>
            <a:ext cx="5312885" cy="538608"/>
          </a:xfrm>
          <a:prstGeom prst="rect">
            <a:avLst/>
          </a:prstGeom>
          <a:noFill/>
          <a:ln>
            <a:noFill/>
          </a:ln>
        </p:spPr>
        <p:txBody>
          <a:bodyPr lIns="91425" tIns="45700" rIns="91425" bIns="45700" anchor="ctr" anchorCtr="0">
            <a:noAutofit/>
          </a:bodyPr>
          <a:lstStyle/>
          <a:p>
            <a:pPr>
              <a:buSzPct val="25000"/>
            </a:pPr>
            <a:r>
              <a:rPr lang="en-GB" sz="2400" b="1" dirty="0">
                <a:solidFill>
                  <a:srgbClr val="C10069"/>
                </a:solidFill>
                <a:latin typeface="Arial" panose="020B0604020202020204" pitchFamily="34" charset="0"/>
                <a:ea typeface="Helvetica Neue" panose="02000503000000020004" pitchFamily="2" charset="0"/>
                <a:cs typeface="Arial" panose="020B0604020202020204" pitchFamily="34" charset="0"/>
                <a:sym typeface="Lato"/>
              </a:rPr>
              <a:t>What is a stereotype?</a:t>
            </a:r>
          </a:p>
        </p:txBody>
      </p:sp>
      <p:pic>
        <p:nvPicPr>
          <p:cNvPr id="5" name="Picture 4">
            <a:hlinkClick r:id="rId3"/>
            <a:extLst>
              <a:ext uri="{FF2B5EF4-FFF2-40B4-BE49-F238E27FC236}">
                <a16:creationId xmlns:a16="http://schemas.microsoft.com/office/drawing/2014/main" id="{8BB2A856-63FB-49C0-8715-097ED9BC17B8}"/>
              </a:ext>
            </a:extLst>
          </p:cNvPr>
          <p:cNvPicPr>
            <a:picLocks noChangeAspect="1"/>
          </p:cNvPicPr>
          <p:nvPr/>
        </p:nvPicPr>
        <p:blipFill>
          <a:blip r:embed="rId10"/>
          <a:stretch>
            <a:fillRect/>
          </a:stretch>
        </p:blipFill>
        <p:spPr>
          <a:xfrm>
            <a:off x="4396337" y="2102617"/>
            <a:ext cx="4172804" cy="991041"/>
          </a:xfrm>
          <a:prstGeom prst="rect">
            <a:avLst/>
          </a:prstGeom>
          <a:effectLst>
            <a:outerShdw blurRad="50800" dist="38100" dir="2700000" algn="tl" rotWithShape="0">
              <a:prstClr val="black">
                <a:alpha val="40000"/>
              </a:prstClr>
            </a:outerShdw>
          </a:effectLst>
        </p:spPr>
      </p:pic>
      <p:sp>
        <p:nvSpPr>
          <p:cNvPr id="23" name="Rectangle: Rounded Corners 22">
            <a:hlinkClick r:id="rId3"/>
            <a:extLst>
              <a:ext uri="{FF2B5EF4-FFF2-40B4-BE49-F238E27FC236}">
                <a16:creationId xmlns:a16="http://schemas.microsoft.com/office/drawing/2014/main" id="{ACA8A9A0-F7A8-4C02-943C-1825DEA6BFF3}"/>
              </a:ext>
            </a:extLst>
          </p:cNvPr>
          <p:cNvSpPr/>
          <p:nvPr/>
        </p:nvSpPr>
        <p:spPr>
          <a:xfrm>
            <a:off x="7991632" y="1812765"/>
            <a:ext cx="784076" cy="538608"/>
          </a:xfrm>
          <a:prstGeom prst="roundRect">
            <a:avLst/>
          </a:prstGeom>
          <a:solidFill>
            <a:srgbClr val="00A8D7"/>
          </a:solidFill>
          <a:ln w="28575">
            <a:solidFill>
              <a:srgbClr val="98DDF6"/>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b="1" dirty="0">
                <a:solidFill>
                  <a:schemeClr val="bg1"/>
                </a:solidFill>
                <a:latin typeface="Arial" panose="020B0604020202020204" pitchFamily="34" charset="0"/>
                <a:ea typeface="Lato" panose="020F0502020204030203" pitchFamily="34" charset="0"/>
                <a:cs typeface="Arial" panose="020B0604020202020204" pitchFamily="34" charset="0"/>
              </a:rPr>
              <a:t>0:00-3:00</a:t>
            </a:r>
            <a:endParaRPr lang="en-GB" sz="1400" dirty="0">
              <a:solidFill>
                <a:schemeClr val="bg1"/>
              </a:solidFill>
              <a:latin typeface="Arial" panose="020B0604020202020204" pitchFamily="34" charset="0"/>
              <a:ea typeface="Lato" panose="020F0502020204030203" pitchFamily="34" charset="0"/>
              <a:cs typeface="Arial" panose="020B0604020202020204" pitchFamily="34" charset="0"/>
            </a:endParaRPr>
          </a:p>
        </p:txBody>
      </p:sp>
      <p:sp>
        <p:nvSpPr>
          <p:cNvPr id="17" name="TextBox 13">
            <a:extLst>
              <a:ext uri="{FF2B5EF4-FFF2-40B4-BE49-F238E27FC236}">
                <a16:creationId xmlns:a16="http://schemas.microsoft.com/office/drawing/2014/main" id="{5B56FDF2-DAA9-40F8-A9B5-A49BEC216307}"/>
              </a:ext>
            </a:extLst>
          </p:cNvPr>
          <p:cNvSpPr txBox="1"/>
          <p:nvPr/>
        </p:nvSpPr>
        <p:spPr>
          <a:xfrm>
            <a:off x="7189075" y="6657909"/>
            <a:ext cx="2698596" cy="215444"/>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GB" sz="800" dirty="0">
                <a:effectLst/>
                <a:latin typeface="Lato" panose="020F0502020204030203" pitchFamily="34" charset="0"/>
                <a:ea typeface="Calibri" panose="020F0502020204030204" pitchFamily="34" charset="0"/>
                <a:cs typeface="Arial" panose="020B0604020202020204" pitchFamily="34" charset="0"/>
              </a:rPr>
              <a:t>©VotesforSchools The WOW Show 2021</a:t>
            </a:r>
          </a:p>
        </p:txBody>
      </p:sp>
    </p:spTree>
    <p:extLst>
      <p:ext uri="{BB962C8B-B14F-4D97-AF65-F5344CB8AC3E}">
        <p14:creationId xmlns:p14="http://schemas.microsoft.com/office/powerpoint/2010/main" val="6963446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500"/>
                                        <p:tgtEl>
                                          <p:spTgt spid="19"/>
                                        </p:tgtEl>
                                      </p:cBhvr>
                                    </p:animEffect>
                                  </p:childTnLst>
                                </p:cTn>
                              </p:par>
                              <p:par>
                                <p:cTn id="8" presetID="10" presetClass="entr" presetSubtype="0"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3"/>
                                        </p:tgtEl>
                                        <p:attrNameLst>
                                          <p:attrName>style.visibility</p:attrName>
                                        </p:attrNameLst>
                                      </p:cBhvr>
                                      <p:to>
                                        <p:strVal val="visible"/>
                                      </p:to>
                                    </p:set>
                                    <p:animEffect transition="in" filter="fade">
                                      <p:cBhvr>
                                        <p:cTn id="13" dur="500"/>
                                        <p:tgtEl>
                                          <p:spTgt spid="23"/>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fade">
                                      <p:cBhvr>
                                        <p:cTn id="18" dur="500"/>
                                        <p:tgtEl>
                                          <p:spTgt spid="10"/>
                                        </p:tgtEl>
                                      </p:cBhvr>
                                    </p:animEffect>
                                  </p:childTnLst>
                                </p:cTn>
                              </p:par>
                              <p:par>
                                <p:cTn id="19" presetID="10" presetClass="entr" presetSubtype="0" fill="hold" nodeType="withEffect">
                                  <p:stCondLst>
                                    <p:cond delay="0"/>
                                  </p:stCondLst>
                                  <p:childTnLst>
                                    <p:set>
                                      <p:cBhvr>
                                        <p:cTn id="20" dur="1" fill="hold">
                                          <p:stCondLst>
                                            <p:cond delay="0"/>
                                          </p:stCondLst>
                                        </p:cTn>
                                        <p:tgtEl>
                                          <p:spTgt spid="12"/>
                                        </p:tgtEl>
                                        <p:attrNameLst>
                                          <p:attrName>style.visibility</p:attrName>
                                        </p:attrNameLst>
                                      </p:cBhvr>
                                      <p:to>
                                        <p:strVal val="visible"/>
                                      </p:to>
                                    </p:set>
                                    <p:animEffect transition="in" filter="fade">
                                      <p:cBhvr>
                                        <p:cTn id="21" dur="500"/>
                                        <p:tgtEl>
                                          <p:spTgt spid="12"/>
                                        </p:tgtEl>
                                      </p:cBhvr>
                                    </p:animEffect>
                                  </p:childTnLst>
                                </p:cTn>
                              </p:par>
                              <p:par>
                                <p:cTn id="22" presetID="10" presetClass="entr" presetSubtype="0" fill="hold" nodeType="withEffect">
                                  <p:stCondLst>
                                    <p:cond delay="0"/>
                                  </p:stCondLst>
                                  <p:childTnLst>
                                    <p:set>
                                      <p:cBhvr>
                                        <p:cTn id="23" dur="1" fill="hold">
                                          <p:stCondLst>
                                            <p:cond delay="0"/>
                                          </p:stCondLst>
                                        </p:cTn>
                                        <p:tgtEl>
                                          <p:spTgt spid="24"/>
                                        </p:tgtEl>
                                        <p:attrNameLst>
                                          <p:attrName>style.visibility</p:attrName>
                                        </p:attrNameLst>
                                      </p:cBhvr>
                                      <p:to>
                                        <p:strVal val="visible"/>
                                      </p:to>
                                    </p:set>
                                    <p:animEffect transition="in" filter="fade">
                                      <p:cBhvr>
                                        <p:cTn id="24" dur="500"/>
                                        <p:tgtEl>
                                          <p:spTgt spid="24"/>
                                        </p:tgtEl>
                                      </p:cBhvr>
                                    </p:animEffect>
                                  </p:childTnLst>
                                </p:cTn>
                              </p:par>
                              <p:par>
                                <p:cTn id="25" presetID="10" presetClass="entr" presetSubtype="0" fill="hold" nodeType="withEffect">
                                  <p:stCondLst>
                                    <p:cond delay="0"/>
                                  </p:stCondLst>
                                  <p:childTnLst>
                                    <p:set>
                                      <p:cBhvr>
                                        <p:cTn id="26" dur="1" fill="hold">
                                          <p:stCondLst>
                                            <p:cond delay="0"/>
                                          </p:stCondLst>
                                        </p:cTn>
                                        <p:tgtEl>
                                          <p:spTgt spid="21"/>
                                        </p:tgtEl>
                                        <p:attrNameLst>
                                          <p:attrName>style.visibility</p:attrName>
                                        </p:attrNameLst>
                                      </p:cBhvr>
                                      <p:to>
                                        <p:strVal val="visible"/>
                                      </p:to>
                                    </p:set>
                                    <p:animEffect transition="in" filter="fade">
                                      <p:cBhvr>
                                        <p:cTn id="27" dur="500"/>
                                        <p:tgtEl>
                                          <p:spTgt spid="21"/>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16"/>
                                        </p:tgtEl>
                                        <p:attrNameLst>
                                          <p:attrName>style.visibility</p:attrName>
                                        </p:attrNameLst>
                                      </p:cBhvr>
                                      <p:to>
                                        <p:strVal val="visible"/>
                                      </p:to>
                                    </p:set>
                                    <p:animEffect transition="in" filter="fade">
                                      <p:cBhvr>
                                        <p:cTn id="30" dur="500"/>
                                        <p:tgtEl>
                                          <p:spTgt spid="16"/>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fade">
                                      <p:cBhvr>
                                        <p:cTn id="35"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9" grpId="0" animBg="1"/>
      <p:bldP spid="15" grpId="0" animBg="1"/>
      <p:bldP spid="23" grpId="0" animBg="1"/>
    </p:bld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3788</TotalTime>
  <Words>2830</Words>
  <Application>Microsoft Office PowerPoint</Application>
  <PresentationFormat>On-screen Show (4:3)</PresentationFormat>
  <Paragraphs>293</Paragraphs>
  <Slides>17</Slides>
  <Notes>17</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17</vt:i4>
      </vt:variant>
    </vt:vector>
  </HeadingPairs>
  <TitlesOfParts>
    <vt:vector size="23" baseType="lpstr">
      <vt:lpstr>Arial</vt:lpstr>
      <vt:lpstr>Calibri</vt:lpstr>
      <vt:lpstr>Calibri Light</vt:lpstr>
      <vt:lpstr>Lato</vt:lpstr>
      <vt:lpstr>Open Sans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JHadfield</dc:creator>
  <cp:lastModifiedBy>Lara</cp:lastModifiedBy>
  <cp:revision>202</cp:revision>
  <cp:lastPrinted>2021-08-04T08:58:12Z</cp:lastPrinted>
  <dcterms:created xsi:type="dcterms:W3CDTF">2021-05-12T08:40:06Z</dcterms:created>
  <dcterms:modified xsi:type="dcterms:W3CDTF">2021-10-18T11:39:42Z</dcterms:modified>
</cp:coreProperties>
</file>