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63" r:id="rId2"/>
    <p:sldId id="467" r:id="rId3"/>
    <p:sldId id="723" r:id="rId4"/>
    <p:sldId id="725" r:id="rId5"/>
    <p:sldId id="726" r:id="rId6"/>
    <p:sldId id="733" r:id="rId7"/>
    <p:sldId id="788" r:id="rId8"/>
    <p:sldId id="727" r:id="rId9"/>
    <p:sldId id="785" r:id="rId10"/>
    <p:sldId id="480" r:id="rId11"/>
    <p:sldId id="786" r:id="rId12"/>
    <p:sldId id="732" r:id="rId13"/>
    <p:sldId id="787" r:id="rId14"/>
    <p:sldId id="729" r:id="rId15"/>
    <p:sldId id="711" r:id="rId16"/>
    <p:sldId id="789" r:id="rId17"/>
    <p:sldId id="790" r:id="rId18"/>
    <p:sldId id="791" r:id="rId19"/>
    <p:sldId id="630" r:id="rId20"/>
    <p:sldId id="784" r:id="rId21"/>
    <p:sldId id="262" r:id="rId22"/>
    <p:sldId id="261"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sslemont" initials="S" lastIdx="1" clrIdx="0"/>
  <p:cmAuthor id="2" name="georgie emery" initials="ge"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1A1A"/>
    <a:srgbClr val="EAB9D5"/>
    <a:srgbClr val="E12C25"/>
    <a:srgbClr val="F8D0D0"/>
    <a:srgbClr val="FFFFCC"/>
    <a:srgbClr val="D9D9D9"/>
    <a:srgbClr val="E6E6E6"/>
    <a:srgbClr val="F6EEFC"/>
    <a:srgbClr val="AA32EA"/>
    <a:srgbClr val="E3C6F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43A526-5F4D-44F3-BA77-9AED8A8014D7}" v="3" dt="2020-02-22T14:05:25.7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4" autoAdjust="0"/>
    <p:restoredTop sz="94340" autoAdjust="0"/>
  </p:normalViewPr>
  <p:slideViewPr>
    <p:cSldViewPr snapToGrid="0" snapToObjects="1">
      <p:cViewPr varScale="1">
        <p:scale>
          <a:sx n="81" d="100"/>
          <a:sy n="81" d="100"/>
        </p:scale>
        <p:origin x="1474"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de Hadfield" userId="dd15f2cf38c45536" providerId="LiveId" clId="{6B43A526-5F4D-44F3-BA77-9AED8A8014D7}"/>
    <pc:docChg chg="addSld delSld modSld">
      <pc:chgData name="Jude Hadfield" userId="dd15f2cf38c45536" providerId="LiveId" clId="{6B43A526-5F4D-44F3-BA77-9AED8A8014D7}" dt="2020-02-22T14:05:28.670" v="5" actId="47"/>
      <pc:docMkLst>
        <pc:docMk/>
      </pc:docMkLst>
      <pc:sldChg chg="add">
        <pc:chgData name="Jude Hadfield" userId="dd15f2cf38c45536" providerId="LiveId" clId="{6B43A526-5F4D-44F3-BA77-9AED8A8014D7}" dt="2020-02-22T14:05:25.764" v="4"/>
        <pc:sldMkLst>
          <pc:docMk/>
          <pc:sldMk cId="3465282183" sldId="261"/>
        </pc:sldMkLst>
      </pc:sldChg>
      <pc:sldChg chg="add">
        <pc:chgData name="Jude Hadfield" userId="dd15f2cf38c45536" providerId="LiveId" clId="{6B43A526-5F4D-44F3-BA77-9AED8A8014D7}" dt="2020-02-22T14:05:07.436" v="2"/>
        <pc:sldMkLst>
          <pc:docMk/>
          <pc:sldMk cId="1103913534" sldId="262"/>
        </pc:sldMkLst>
      </pc:sldChg>
      <pc:sldChg chg="add">
        <pc:chgData name="Jude Hadfield" userId="dd15f2cf38c45536" providerId="LiveId" clId="{6B43A526-5F4D-44F3-BA77-9AED8A8014D7}" dt="2020-02-22T14:04:39.202" v="0"/>
        <pc:sldMkLst>
          <pc:docMk/>
          <pc:sldMk cId="1124026373" sldId="263"/>
        </pc:sldMkLst>
      </pc:sldChg>
      <pc:sldChg chg="del">
        <pc:chgData name="Jude Hadfield" userId="dd15f2cf38c45536" providerId="LiveId" clId="{6B43A526-5F4D-44F3-BA77-9AED8A8014D7}" dt="2020-02-22T14:04:41.903" v="1" actId="47"/>
        <pc:sldMkLst>
          <pc:docMk/>
          <pc:sldMk cId="952083668" sldId="282"/>
        </pc:sldMkLst>
      </pc:sldChg>
      <pc:sldChg chg="del">
        <pc:chgData name="Jude Hadfield" userId="dd15f2cf38c45536" providerId="LiveId" clId="{6B43A526-5F4D-44F3-BA77-9AED8A8014D7}" dt="2020-02-22T14:05:10.316" v="3" actId="47"/>
        <pc:sldMkLst>
          <pc:docMk/>
          <pc:sldMk cId="2661427887" sldId="793"/>
        </pc:sldMkLst>
      </pc:sldChg>
      <pc:sldChg chg="del">
        <pc:chgData name="Jude Hadfield" userId="dd15f2cf38c45536" providerId="LiveId" clId="{6B43A526-5F4D-44F3-BA77-9AED8A8014D7}" dt="2020-02-22T14:05:28.670" v="5" actId="47"/>
        <pc:sldMkLst>
          <pc:docMk/>
          <pc:sldMk cId="1393734823" sldId="79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0AF00A-42A0-6140-929A-CD4B45786C4E}" type="datetimeFigureOut">
              <a:rPr lang="en-US" smtClean="0"/>
              <a:t>2/22/2020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3F99BA-43AD-B845-8E67-BF48FDFD6E96}" type="slidenum">
              <a:rPr lang="en-US" smtClean="0"/>
              <a:t>‹#›</a:t>
            </a:fld>
            <a:endParaRPr lang="en-US"/>
          </a:p>
        </p:txBody>
      </p:sp>
    </p:spTree>
    <p:extLst>
      <p:ext uri="{BB962C8B-B14F-4D97-AF65-F5344CB8AC3E}">
        <p14:creationId xmlns:p14="http://schemas.microsoft.com/office/powerpoint/2010/main" val="27001324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KXTCzzden2o#action=shar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biglifejournal.com/blogs/blog/teach-growth-mindset-kids-activities"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excelsior.edu/article/growth-mindset/"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today.com/popculture/j-k-rowling-s-original-harry-potter-pitch-was-rejected-t117763"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en.wikipedia.org/wiki/James_Dyson"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ictionary.cambridge.org/dictionary/english/oracy"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ictionary.cambridge.org/dictionary/english/critical-thinkin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bbc.co.uk/bitesize/articles/zrjh92p"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allaboutschoolleavers.co.uk/school-leaver-options/college/what-is-vocational-education"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ictionary.cambridge.org/dictionary/english/career"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thecdi.net/Careers-Framework" TargetMode="External"/><Relationship Id="rId5" Type="http://schemas.openxmlformats.org/officeDocument/2006/relationships/hyperlink" Target="https://dictionary.cambridge.org/dictionary/english/soft-skills" TargetMode="External"/><Relationship Id="rId4" Type="http://schemas.openxmlformats.org/officeDocument/2006/relationships/hyperlink" Target="https://dictionary.cambridge.org/dictionary/english/aspiration?q=aspirations"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lexico.com/en/definition/career"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lexico.com/en/definition/salary"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dictionary.cambridge.org/dictionary/english/cv?q=CV"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ictionary.cambridge.org/dictionary/english/environment"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inhabitat.com/pixel-building-australias-first-carbon-neutral-building-is-now-complete/"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hysicsworld.com/a/wind-power-in-the-uk/"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britishgas.co.uk/energy/guides/renewable-energy-types.html"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ictionary.cambridge.org/dictionary/english/enginee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targetcareers.co.uk/careers-advice/choosing-your-career/385829-i-want-a-career-helping-people-what-are-my-option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time_continue=142&amp;v=PSrpfLmxwu0&amp;feature=emb_logo"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3F99BA-43AD-B845-8E67-BF48FDFD6E96}" type="slidenum">
              <a:rPr lang="en-US" smtClean="0"/>
              <a:t>1</a:t>
            </a:fld>
            <a:endParaRPr lang="en-US"/>
          </a:p>
        </p:txBody>
      </p:sp>
    </p:spTree>
    <p:extLst>
      <p:ext uri="{BB962C8B-B14F-4D97-AF65-F5344CB8AC3E}">
        <p14:creationId xmlns:p14="http://schemas.microsoft.com/office/powerpoint/2010/main" val="1014480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Images: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1) iStock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2) Screenshots from the film</a:t>
            </a:r>
          </a:p>
        </p:txBody>
      </p:sp>
      <p:sp>
        <p:nvSpPr>
          <p:cNvPr id="4" name="Slide Number Placeholder 3"/>
          <p:cNvSpPr>
            <a:spLocks noGrp="1"/>
          </p:cNvSpPr>
          <p:nvPr>
            <p:ph type="sldNum" sz="quarter" idx="10"/>
          </p:nvPr>
        </p:nvSpPr>
        <p:spPr/>
        <p:txBody>
          <a:bodyPr/>
          <a:lstStyle/>
          <a:p>
            <a:fld id="{2F3F99BA-43AD-B845-8E67-BF48FDFD6E96}" type="slidenum">
              <a:rPr lang="en-US" smtClean="0"/>
              <a:t>10</a:t>
            </a:fld>
            <a:endParaRPr lang="en-US"/>
          </a:p>
        </p:txBody>
      </p:sp>
    </p:spTree>
    <p:extLst>
      <p:ext uri="{BB962C8B-B14F-4D97-AF65-F5344CB8AC3E}">
        <p14:creationId xmlns:p14="http://schemas.microsoft.com/office/powerpoint/2010/main" val="2677095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Alternative video link:</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1) </a:t>
            </a:r>
            <a:r>
              <a:rPr lang="en-GB" dirty="0">
                <a:hlinkClick r:id="rId3"/>
              </a:rPr>
              <a:t>https://www.youtube.com/watch?v=KXTCzzden2o#action=share</a:t>
            </a:r>
            <a:r>
              <a:rPr lang="en-GB" dirty="0"/>
              <a:t> Navy recruitment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Images: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1) iStock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2) Video screenshot</a:t>
            </a:r>
          </a:p>
        </p:txBody>
      </p:sp>
      <p:sp>
        <p:nvSpPr>
          <p:cNvPr id="4" name="Slide Number Placeholder 3"/>
          <p:cNvSpPr>
            <a:spLocks noGrp="1"/>
          </p:cNvSpPr>
          <p:nvPr>
            <p:ph type="sldNum" sz="quarter" idx="10"/>
          </p:nvPr>
        </p:nvSpPr>
        <p:spPr/>
        <p:txBody>
          <a:bodyPr/>
          <a:lstStyle/>
          <a:p>
            <a:fld id="{2F3F99BA-43AD-B845-8E67-BF48FDFD6E96}" type="slidenum">
              <a:rPr lang="en-US" smtClean="0"/>
              <a:t>11</a:t>
            </a:fld>
            <a:endParaRPr lang="en-US"/>
          </a:p>
        </p:txBody>
      </p:sp>
    </p:spTree>
    <p:extLst>
      <p:ext uri="{BB962C8B-B14F-4D97-AF65-F5344CB8AC3E}">
        <p14:creationId xmlns:p14="http://schemas.microsoft.com/office/powerpoint/2010/main" val="3220457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Images: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1- iStock </a:t>
            </a:r>
          </a:p>
        </p:txBody>
      </p:sp>
      <p:sp>
        <p:nvSpPr>
          <p:cNvPr id="4" name="Slide Number Placeholder 3"/>
          <p:cNvSpPr>
            <a:spLocks noGrp="1"/>
          </p:cNvSpPr>
          <p:nvPr>
            <p:ph type="sldNum" sz="quarter" idx="10"/>
          </p:nvPr>
        </p:nvSpPr>
        <p:spPr/>
        <p:txBody>
          <a:bodyPr/>
          <a:lstStyle/>
          <a:p>
            <a:fld id="{2F3F99BA-43AD-B845-8E67-BF48FDFD6E96}" type="slidenum">
              <a:rPr lang="en-US" smtClean="0"/>
              <a:t>12</a:t>
            </a:fld>
            <a:endParaRPr lang="en-US"/>
          </a:p>
        </p:txBody>
      </p:sp>
    </p:spTree>
    <p:extLst>
      <p:ext uri="{BB962C8B-B14F-4D97-AF65-F5344CB8AC3E}">
        <p14:creationId xmlns:p14="http://schemas.microsoft.com/office/powerpoint/2010/main" val="3626757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Images: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1- iStock </a:t>
            </a:r>
          </a:p>
        </p:txBody>
      </p:sp>
      <p:sp>
        <p:nvSpPr>
          <p:cNvPr id="4" name="Slide Number Placeholder 3"/>
          <p:cNvSpPr>
            <a:spLocks noGrp="1"/>
          </p:cNvSpPr>
          <p:nvPr>
            <p:ph type="sldNum" sz="quarter" idx="10"/>
          </p:nvPr>
        </p:nvSpPr>
        <p:spPr/>
        <p:txBody>
          <a:bodyPr/>
          <a:lstStyle/>
          <a:p>
            <a:fld id="{2F3F99BA-43AD-B845-8E67-BF48FDFD6E96}" type="slidenum">
              <a:rPr lang="en-US" smtClean="0"/>
              <a:t>13</a:t>
            </a:fld>
            <a:endParaRPr lang="en-US"/>
          </a:p>
        </p:txBody>
      </p:sp>
    </p:spTree>
    <p:extLst>
      <p:ext uri="{BB962C8B-B14F-4D97-AF65-F5344CB8AC3E}">
        <p14:creationId xmlns:p14="http://schemas.microsoft.com/office/powerpoint/2010/main" val="718159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b="0" dirty="0"/>
              <a:t>Images:</a:t>
            </a:r>
          </a:p>
          <a:p>
            <a:r>
              <a:rPr lang="en-GB" b="0" dirty="0"/>
              <a:t>1) </a:t>
            </a:r>
            <a:r>
              <a:rPr lang="en-GB" b="0" dirty="0" err="1"/>
              <a:t>Istock</a:t>
            </a:r>
            <a:endParaRPr lang="en-GB" b="0" dirty="0"/>
          </a:p>
        </p:txBody>
      </p:sp>
      <p:sp>
        <p:nvSpPr>
          <p:cNvPr id="4" name="Slide Number Placeholder 3"/>
          <p:cNvSpPr>
            <a:spLocks noGrp="1"/>
          </p:cNvSpPr>
          <p:nvPr>
            <p:ph type="sldNum" sz="quarter" idx="10"/>
          </p:nvPr>
        </p:nvSpPr>
        <p:spPr/>
        <p:txBody>
          <a:bodyPr/>
          <a:lstStyle/>
          <a:p>
            <a:fld id="{2F3F99BA-43AD-B845-8E67-BF48FDFD6E96}" type="slidenum">
              <a:rPr lang="en-US" smtClean="0"/>
              <a:t>14</a:t>
            </a:fld>
            <a:endParaRPr lang="en-US"/>
          </a:p>
        </p:txBody>
      </p:sp>
    </p:spTree>
    <p:extLst>
      <p:ext uri="{BB962C8B-B14F-4D97-AF65-F5344CB8AC3E}">
        <p14:creationId xmlns:p14="http://schemas.microsoft.com/office/powerpoint/2010/main" val="3599183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marL="0" indent="0">
              <a:buNone/>
            </a:pPr>
            <a:r>
              <a:rPr lang="en-GB" sz="1200" b="0" i="0" u="none" strike="noStrike" kern="1200" dirty="0">
                <a:solidFill>
                  <a:schemeClr val="tx1"/>
                </a:solidFill>
                <a:effectLst/>
                <a:latin typeface="+mn-lt"/>
                <a:ea typeface="+mn-ea"/>
                <a:cs typeface="+mn-cs"/>
              </a:rPr>
              <a:t>Reference:</a:t>
            </a:r>
          </a:p>
          <a:p>
            <a:pPr marL="228600" indent="-228600">
              <a:buAutoNum type="arabicParenR"/>
            </a:pPr>
            <a:r>
              <a:rPr lang="en-GB" dirty="0">
                <a:hlinkClick r:id="rId3"/>
              </a:rPr>
              <a:t>https://biglifejournal.com/blogs/blog/teach-growth-mindset-kids-activities</a:t>
            </a:r>
            <a:endParaRPr lang="en-GB" dirty="0"/>
          </a:p>
          <a:p>
            <a:pPr marL="228600" indent="-228600">
              <a:buAutoNum type="arabicParenR"/>
            </a:pPr>
            <a:r>
              <a:rPr lang="en-GB" dirty="0">
                <a:hlinkClick r:id="rId4"/>
              </a:rPr>
              <a:t>https://www.excelsior.edu/article/growth-mindset/</a:t>
            </a:r>
            <a:endParaRPr lang="en-GB" dirty="0"/>
          </a:p>
          <a:p>
            <a:pPr marL="228600" indent="-228600">
              <a:buAutoNum type="arabicParenR"/>
            </a:pPr>
            <a:endParaRPr lang="en-GB" sz="1200" b="0" i="0" u="none" strike="noStrike" kern="1200" dirty="0">
              <a:solidFill>
                <a:schemeClr val="tx1"/>
              </a:solidFill>
              <a:effectLst/>
              <a:latin typeface="+mn-lt"/>
              <a:ea typeface="+mn-ea"/>
              <a:cs typeface="+mn-cs"/>
            </a:endParaRPr>
          </a:p>
          <a:p>
            <a:pPr marL="0" indent="0">
              <a:buNone/>
            </a:pPr>
            <a:endParaRPr lang="en-GB" sz="1200" b="0" i="0" u="none" strike="noStrike" kern="1200" dirty="0">
              <a:solidFill>
                <a:schemeClr val="tx1"/>
              </a:solidFill>
              <a:effectLst/>
              <a:latin typeface="+mn-lt"/>
              <a:ea typeface="+mn-ea"/>
              <a:cs typeface="+mn-cs"/>
            </a:endParaRPr>
          </a:p>
          <a:p>
            <a:pPr marL="0" indent="0">
              <a:buNone/>
            </a:pPr>
            <a:r>
              <a:rPr lang="en-GB" sz="1200" b="0" i="0" u="none" strike="noStrike" kern="1200" dirty="0">
                <a:solidFill>
                  <a:schemeClr val="tx1"/>
                </a:solidFill>
                <a:effectLst/>
                <a:latin typeface="+mn-lt"/>
                <a:ea typeface="+mn-ea"/>
                <a:cs typeface="+mn-cs"/>
              </a:rPr>
              <a:t>Images:</a:t>
            </a:r>
          </a:p>
          <a:p>
            <a:pPr marL="0" indent="0">
              <a:buNone/>
            </a:pPr>
            <a:r>
              <a:rPr lang="en-GB" sz="1200" b="0" i="0" u="none" strike="noStrike" kern="1200" dirty="0">
                <a:solidFill>
                  <a:schemeClr val="tx1"/>
                </a:solidFill>
                <a:effectLst/>
                <a:latin typeface="+mn-lt"/>
                <a:ea typeface="+mn-ea"/>
                <a:cs typeface="+mn-cs"/>
              </a:rPr>
              <a:t>1</a:t>
            </a:r>
          </a:p>
        </p:txBody>
      </p:sp>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8925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marL="0" indent="0">
              <a:buNone/>
            </a:pPr>
            <a:r>
              <a:rPr lang="en-GB" sz="1200" b="0" i="0" u="none" strike="noStrike" kern="1200" dirty="0">
                <a:solidFill>
                  <a:schemeClr val="tx1"/>
                </a:solidFill>
                <a:effectLst/>
                <a:latin typeface="+mn-lt"/>
                <a:ea typeface="+mn-ea"/>
                <a:cs typeface="+mn-cs"/>
              </a:rPr>
              <a:t>References:</a:t>
            </a:r>
          </a:p>
          <a:p>
            <a:pPr marL="228600" indent="-228600">
              <a:buAutoNum type="arabicParenR"/>
            </a:pPr>
            <a:r>
              <a:rPr lang="en-GB" dirty="0">
                <a:hlinkClick r:id="rId3"/>
              </a:rPr>
              <a:t>https://www.today.com/popculture/j-k-rowling-s-original-harry-potter-pitch-was-rejected-t117763</a:t>
            </a:r>
            <a:endParaRPr lang="en-GB" dirty="0"/>
          </a:p>
          <a:p>
            <a:pPr marL="228600" indent="-228600">
              <a:buAutoNum type="arabicParenR"/>
            </a:pPr>
            <a:r>
              <a:rPr lang="en-GB" dirty="0">
                <a:hlinkClick r:id="rId4"/>
              </a:rPr>
              <a:t>https://en.wikipedia.org/wiki/James_Dyson</a:t>
            </a:r>
            <a:endParaRPr lang="en-GB" dirty="0"/>
          </a:p>
          <a:p>
            <a:pPr marL="228600" indent="-228600">
              <a:buAutoNum type="arabicParenR"/>
            </a:pPr>
            <a:endParaRPr lang="en-GB" sz="1200" b="0" i="0" u="none" strike="noStrike" kern="1200" dirty="0">
              <a:solidFill>
                <a:schemeClr val="tx1"/>
              </a:solidFill>
              <a:effectLst/>
              <a:latin typeface="+mn-lt"/>
              <a:ea typeface="+mn-ea"/>
              <a:cs typeface="+mn-cs"/>
            </a:endParaRPr>
          </a:p>
          <a:p>
            <a:pPr marL="0" indent="0">
              <a:buNone/>
            </a:pPr>
            <a:endParaRPr lang="en-GB" sz="1200" b="0" i="0" u="none" strike="noStrike" kern="1200" dirty="0">
              <a:solidFill>
                <a:schemeClr val="tx1"/>
              </a:solidFill>
              <a:effectLst/>
              <a:latin typeface="+mn-lt"/>
              <a:ea typeface="+mn-ea"/>
              <a:cs typeface="+mn-cs"/>
            </a:endParaRPr>
          </a:p>
          <a:p>
            <a:pPr marL="0" indent="0">
              <a:buNone/>
            </a:pPr>
            <a:r>
              <a:rPr lang="en-GB" sz="1200" b="0" i="0" u="none" strike="noStrike" kern="1200" dirty="0">
                <a:solidFill>
                  <a:schemeClr val="tx1"/>
                </a:solidFill>
                <a:effectLst/>
                <a:latin typeface="+mn-lt"/>
                <a:ea typeface="+mn-ea"/>
                <a:cs typeface="+mn-cs"/>
              </a:rPr>
              <a:t>Images:</a:t>
            </a:r>
          </a:p>
          <a:p>
            <a:pPr marL="0" indent="0">
              <a:buNone/>
            </a:pPr>
            <a:r>
              <a:rPr lang="en-GB" sz="1200" b="0" i="0" u="none" strike="noStrike" kern="1200" dirty="0">
                <a:solidFill>
                  <a:schemeClr val="tx1"/>
                </a:solidFill>
                <a:effectLst/>
                <a:latin typeface="+mn-lt"/>
                <a:ea typeface="+mn-ea"/>
                <a:cs typeface="+mn-cs"/>
              </a:rPr>
              <a:t>1) </a:t>
            </a:r>
            <a:r>
              <a:rPr lang="en-GB" dirty="0">
                <a:hlinkClick r:id="rId3"/>
              </a:rPr>
              <a:t>https://www.today.com/popculture/j-k-rowling-s-original-harry-potter-pitch-was-rejected-t117763</a:t>
            </a:r>
            <a:endParaRPr lang="en-GB" sz="1200" b="0" i="0" u="none" strike="noStrike" kern="1200" dirty="0">
              <a:solidFill>
                <a:schemeClr val="tx1"/>
              </a:solidFill>
              <a:effectLst/>
              <a:latin typeface="+mn-lt"/>
              <a:ea typeface="+mn-ea"/>
              <a:cs typeface="+mn-cs"/>
            </a:endParaRPr>
          </a:p>
        </p:txBody>
      </p:sp>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3328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marL="0" indent="0">
              <a:buNone/>
            </a:pPr>
            <a:r>
              <a:rPr lang="en-GB" sz="1200" b="0" i="0" u="none" strike="noStrike" kern="1200" dirty="0">
                <a:solidFill>
                  <a:schemeClr val="tx1"/>
                </a:solidFill>
                <a:effectLst/>
                <a:latin typeface="+mn-lt"/>
                <a:ea typeface="+mn-ea"/>
                <a:cs typeface="+mn-cs"/>
              </a:rPr>
              <a:t>References:</a:t>
            </a:r>
          </a:p>
          <a:p>
            <a:pPr marL="228600" indent="-228600">
              <a:buAutoNum type="arabicParenR"/>
            </a:pPr>
            <a:r>
              <a:rPr lang="en-GB" dirty="0">
                <a:hlinkClick r:id="rId3"/>
              </a:rPr>
              <a:t>https://dictionary.cambridge.org/dictionary/english/oracy</a:t>
            </a:r>
            <a:endParaRPr lang="en-GB" dirty="0"/>
          </a:p>
          <a:p>
            <a:pPr marL="228600" indent="-228600">
              <a:buAutoNum type="arabicParenR"/>
            </a:pPr>
            <a:endParaRPr lang="en-GB" sz="1200" b="0" i="0" u="none" strike="noStrike" kern="1200" dirty="0">
              <a:solidFill>
                <a:schemeClr val="tx1"/>
              </a:solidFill>
              <a:effectLst/>
              <a:latin typeface="+mn-lt"/>
              <a:ea typeface="+mn-ea"/>
              <a:cs typeface="+mn-cs"/>
            </a:endParaRPr>
          </a:p>
          <a:p>
            <a:pPr marL="0" indent="0">
              <a:buNone/>
            </a:pPr>
            <a:endParaRPr lang="en-GB" sz="1200" b="0" i="0" u="none" strike="noStrike" kern="1200" dirty="0">
              <a:solidFill>
                <a:schemeClr val="tx1"/>
              </a:solidFill>
              <a:effectLst/>
              <a:latin typeface="+mn-lt"/>
              <a:ea typeface="+mn-ea"/>
              <a:cs typeface="+mn-cs"/>
            </a:endParaRPr>
          </a:p>
          <a:p>
            <a:pPr marL="0" indent="0">
              <a:buNone/>
            </a:pPr>
            <a:r>
              <a:rPr lang="en-GB" sz="1200" b="0" i="0" u="none" strike="noStrike" kern="1200" dirty="0">
                <a:solidFill>
                  <a:schemeClr val="tx1"/>
                </a:solidFill>
                <a:effectLst/>
                <a:latin typeface="+mn-lt"/>
                <a:ea typeface="+mn-ea"/>
                <a:cs typeface="+mn-cs"/>
              </a:rPr>
              <a:t>Images:</a:t>
            </a:r>
          </a:p>
          <a:p>
            <a:pPr marL="0" indent="0">
              <a:buNone/>
            </a:pPr>
            <a:r>
              <a:rPr lang="en-GB" sz="1200" b="0" i="0" u="none" strike="noStrike" kern="1200" dirty="0">
                <a:solidFill>
                  <a:schemeClr val="tx1"/>
                </a:solidFill>
                <a:effectLst/>
                <a:latin typeface="+mn-lt"/>
                <a:ea typeface="+mn-ea"/>
                <a:cs typeface="+mn-cs"/>
              </a:rPr>
              <a:t>1</a:t>
            </a:r>
          </a:p>
        </p:txBody>
      </p:sp>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9610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marL="0" indent="0">
              <a:buNone/>
            </a:pPr>
            <a:r>
              <a:rPr lang="en-GB" sz="1200" b="0" i="0" u="none" strike="noStrike" kern="1200" dirty="0">
                <a:solidFill>
                  <a:schemeClr val="tx1"/>
                </a:solidFill>
                <a:effectLst/>
                <a:latin typeface="+mn-lt"/>
                <a:ea typeface="+mn-ea"/>
                <a:cs typeface="+mn-cs"/>
              </a:rPr>
              <a:t>References:</a:t>
            </a:r>
          </a:p>
          <a:p>
            <a:pPr marL="228600" indent="-228600">
              <a:buAutoNum type="arabicParenR"/>
            </a:pPr>
            <a:r>
              <a:rPr lang="en-GB" dirty="0">
                <a:hlinkClick r:id="rId3"/>
              </a:rPr>
              <a:t>https://dictionary.cambridge.org/dictionary/english/critical-thinking</a:t>
            </a:r>
            <a:endParaRPr lang="en-GB" dirty="0"/>
          </a:p>
          <a:p>
            <a:pPr marL="228600" indent="-228600">
              <a:buAutoNum type="arabicParenR"/>
            </a:pPr>
            <a:endParaRPr lang="en-GB" sz="1200" b="0" i="0" u="none" strike="noStrike" kern="1200" dirty="0">
              <a:solidFill>
                <a:schemeClr val="tx1"/>
              </a:solidFill>
              <a:effectLst/>
              <a:latin typeface="+mn-lt"/>
              <a:ea typeface="+mn-ea"/>
              <a:cs typeface="+mn-cs"/>
            </a:endParaRPr>
          </a:p>
          <a:p>
            <a:pPr marL="0" indent="0">
              <a:buNone/>
            </a:pPr>
            <a:endParaRPr lang="en-GB" sz="1200" b="0" i="0" u="none" strike="noStrike" kern="1200" dirty="0">
              <a:solidFill>
                <a:schemeClr val="tx1"/>
              </a:solidFill>
              <a:effectLst/>
              <a:latin typeface="+mn-lt"/>
              <a:ea typeface="+mn-ea"/>
              <a:cs typeface="+mn-cs"/>
            </a:endParaRPr>
          </a:p>
          <a:p>
            <a:pPr marL="0" indent="0">
              <a:buNone/>
            </a:pPr>
            <a:r>
              <a:rPr lang="en-GB" sz="1200" b="0" i="0" u="none" strike="noStrike" kern="1200" dirty="0">
                <a:solidFill>
                  <a:schemeClr val="tx1"/>
                </a:solidFill>
                <a:effectLst/>
                <a:latin typeface="+mn-lt"/>
                <a:ea typeface="+mn-ea"/>
                <a:cs typeface="+mn-cs"/>
              </a:rPr>
              <a:t>Images:</a:t>
            </a:r>
          </a:p>
          <a:p>
            <a:pPr marL="228600" indent="-228600">
              <a:buAutoNum type="arabicParenR"/>
            </a:pPr>
            <a:r>
              <a:rPr lang="en-GB" sz="1200" b="0" i="0" u="none" strike="noStrike" kern="1200" dirty="0" err="1">
                <a:solidFill>
                  <a:schemeClr val="tx1"/>
                </a:solidFill>
                <a:effectLst/>
                <a:latin typeface="+mn-lt"/>
                <a:ea typeface="+mn-ea"/>
                <a:cs typeface="+mn-cs"/>
              </a:rPr>
              <a:t>Istock</a:t>
            </a:r>
            <a:endParaRPr lang="en-GB" sz="1200" b="0" i="0" u="none" strike="noStrike" kern="1200" dirty="0">
              <a:solidFill>
                <a:schemeClr val="tx1"/>
              </a:solidFill>
              <a:effectLst/>
              <a:latin typeface="+mn-lt"/>
              <a:ea typeface="+mn-ea"/>
              <a:cs typeface="+mn-cs"/>
            </a:endParaRPr>
          </a:p>
          <a:p>
            <a:pPr marL="228600" indent="-228600">
              <a:buAutoNum type="arabicParenR"/>
            </a:pPr>
            <a:endParaRPr lang="en-GB" sz="1200" b="0" i="0" u="none" strike="noStrike" kern="1200" dirty="0">
              <a:solidFill>
                <a:schemeClr val="tx1"/>
              </a:solidFill>
              <a:effectLst/>
              <a:latin typeface="+mn-lt"/>
              <a:ea typeface="+mn-ea"/>
              <a:cs typeface="+mn-cs"/>
            </a:endParaRPr>
          </a:p>
        </p:txBody>
      </p:sp>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5286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marL="0" indent="0">
              <a:buNone/>
            </a:pPr>
            <a:r>
              <a:rPr lang="en-GB" sz="1200" b="0" i="0" u="none" strike="noStrike" kern="1200" dirty="0">
                <a:solidFill>
                  <a:schemeClr val="tx1"/>
                </a:solidFill>
                <a:effectLst/>
                <a:latin typeface="+mn-lt"/>
                <a:ea typeface="+mn-ea"/>
                <a:cs typeface="+mn-cs"/>
              </a:rPr>
              <a:t>Alternative video link:</a:t>
            </a:r>
          </a:p>
          <a:p>
            <a:pPr marL="228600" indent="-228600">
              <a:buAutoNum type="arabicParenR"/>
            </a:pPr>
            <a:r>
              <a:rPr lang="en-GB" dirty="0">
                <a:hlinkClick r:id="rId3"/>
              </a:rPr>
              <a:t>https://www.bbc.co.uk/bitesize/articles/zrjh92p</a:t>
            </a:r>
            <a:r>
              <a:rPr lang="en-GB" dirty="0"/>
              <a:t> Which GCSEs to take</a:t>
            </a:r>
          </a:p>
          <a:p>
            <a:pPr marL="228600" indent="-228600">
              <a:buAutoNum type="arabicParenR"/>
            </a:pPr>
            <a:r>
              <a:rPr lang="en-GB" dirty="0">
                <a:hlinkClick r:id="rId4"/>
              </a:rPr>
              <a:t>https://www.allaboutschoolleavers.co.uk/school-leaver-options/college/what-is-vocational-education</a:t>
            </a:r>
            <a:r>
              <a:rPr lang="en-GB" dirty="0"/>
              <a:t> </a:t>
            </a:r>
          </a:p>
          <a:p>
            <a:pPr marL="0" indent="0">
              <a:buNone/>
            </a:pPr>
            <a:endParaRPr lang="en-GB" sz="1200" b="0" i="0" u="none" strike="noStrike" kern="1200" dirty="0">
              <a:solidFill>
                <a:schemeClr val="tx1"/>
              </a:solidFill>
              <a:effectLst/>
              <a:latin typeface="+mn-lt"/>
              <a:ea typeface="+mn-ea"/>
              <a:cs typeface="+mn-cs"/>
            </a:endParaRPr>
          </a:p>
          <a:p>
            <a:pPr marL="0" indent="0">
              <a:buNone/>
            </a:pPr>
            <a:r>
              <a:rPr lang="en-GB" sz="1200" b="0" i="0" u="none" strike="noStrike" kern="1200" dirty="0">
                <a:solidFill>
                  <a:schemeClr val="tx1"/>
                </a:solidFill>
                <a:effectLst/>
                <a:latin typeface="+mn-lt"/>
                <a:ea typeface="+mn-ea"/>
                <a:cs typeface="+mn-cs"/>
              </a:rPr>
              <a:t>Images:</a:t>
            </a:r>
          </a:p>
          <a:p>
            <a:pPr marL="0" indent="0">
              <a:buNone/>
            </a:pPr>
            <a:r>
              <a:rPr lang="en-GB" sz="1200" b="0" i="0" u="none" strike="noStrike" kern="1200" dirty="0">
                <a:solidFill>
                  <a:schemeClr val="tx1"/>
                </a:solidFill>
                <a:effectLst/>
                <a:latin typeface="+mn-lt"/>
                <a:ea typeface="+mn-ea"/>
                <a:cs typeface="+mn-cs"/>
              </a:rPr>
              <a:t>1) </a:t>
            </a:r>
            <a:r>
              <a:rPr lang="en-GB" sz="1200" b="0" i="0" u="none" strike="noStrike" kern="1200" dirty="0" err="1">
                <a:solidFill>
                  <a:schemeClr val="tx1"/>
                </a:solidFill>
                <a:effectLst/>
                <a:latin typeface="+mn-lt"/>
                <a:ea typeface="+mn-ea"/>
                <a:cs typeface="+mn-cs"/>
              </a:rPr>
              <a:t>Istock</a:t>
            </a:r>
            <a:endParaRPr lang="en-GB" dirty="0"/>
          </a:p>
          <a:p>
            <a:pPr marL="228600" indent="-228600">
              <a:buAutoNum type="arabicParenR"/>
            </a:pPr>
            <a:endParaRPr lang="en-GB" sz="1200" b="0" i="0" u="none" strike="noStrike" kern="1200" dirty="0">
              <a:solidFill>
                <a:schemeClr val="tx1"/>
              </a:solidFill>
              <a:effectLst/>
              <a:latin typeface="+mn-lt"/>
              <a:ea typeface="+mn-ea"/>
              <a:cs typeface="+mn-cs"/>
            </a:endParaRPr>
          </a:p>
        </p:txBody>
      </p:sp>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5864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r>
              <a:rPr lang="en-GB" dirty="0"/>
              <a:t>References:</a:t>
            </a:r>
          </a:p>
          <a:p>
            <a:r>
              <a:rPr lang="en-GB" dirty="0">
                <a:hlinkClick r:id="rId3"/>
              </a:rPr>
              <a:t>1)  https://dictionary.cambridge.org/dictionary/english/career</a:t>
            </a:r>
            <a:endParaRPr lang="en-GB" dirty="0"/>
          </a:p>
          <a:p>
            <a:r>
              <a:rPr lang="en-GB" dirty="0"/>
              <a:t>2) </a:t>
            </a:r>
            <a:r>
              <a:rPr lang="en-GB" dirty="0">
                <a:hlinkClick r:id="rId4"/>
              </a:rPr>
              <a:t>https://dictionary.cambridge.org/dictionary/english/aspiration?q=aspirations</a:t>
            </a:r>
            <a:endParaRPr lang="en-GB" dirty="0"/>
          </a:p>
          <a:p>
            <a:r>
              <a:rPr lang="en-GB" sz="1200" b="0" i="0" kern="1200" dirty="0">
                <a:solidFill>
                  <a:schemeClr val="tx1"/>
                </a:solidFill>
                <a:effectLst/>
                <a:latin typeface="+mn-lt"/>
                <a:ea typeface="+mn-ea"/>
                <a:cs typeface="+mn-cs"/>
              </a:rPr>
              <a:t>3) </a:t>
            </a:r>
            <a:r>
              <a:rPr lang="en-GB" dirty="0">
                <a:hlinkClick r:id="rId5"/>
              </a:rPr>
              <a:t>https://dictionary.cambridge.org/dictionary/english/soft-skills</a:t>
            </a:r>
            <a:endParaRPr lang="en-GB" dirty="0"/>
          </a:p>
          <a:p>
            <a:r>
              <a:rPr lang="en-GB" sz="1200" b="0" i="0" kern="1200" dirty="0">
                <a:solidFill>
                  <a:schemeClr val="tx1"/>
                </a:solidFill>
                <a:effectLst/>
                <a:latin typeface="+mn-lt"/>
                <a:ea typeface="+mn-ea"/>
                <a:cs typeface="+mn-cs"/>
              </a:rPr>
              <a:t>4) </a:t>
            </a:r>
            <a:r>
              <a:rPr lang="en-GB" dirty="0">
                <a:hlinkClick r:id="rId6"/>
              </a:rPr>
              <a:t>https://www.thecdi.net/Careers-Framework</a:t>
            </a:r>
            <a:r>
              <a:rPr lang="en-GB" dirty="0"/>
              <a:t> </a:t>
            </a: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p:txBody>
      </p:sp>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1285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Teachers</a:t>
            </a:r>
            <a:r>
              <a:rPr lang="en-US" dirty="0"/>
              <a:t>: Please send us in your questions this week ready for our follow up show.   Please make sure the students asking have permission for their photograph or recording to be shown.  Thank you.  Please use the guidelines provided for recording questions.  </a:t>
            </a:r>
          </a:p>
          <a:p>
            <a:endParaRPr lang="en-US" dirty="0"/>
          </a:p>
          <a:p>
            <a:r>
              <a:rPr lang="en-US" b="1" dirty="0"/>
              <a:t>Images:</a:t>
            </a:r>
          </a:p>
          <a:p>
            <a:r>
              <a:rPr lang="en-US" dirty="0"/>
              <a:t>1) </a:t>
            </a:r>
            <a:r>
              <a:rPr lang="en-US" dirty="0" err="1"/>
              <a:t>Istock</a:t>
            </a:r>
            <a:endParaRPr lang="en-US" dirty="0"/>
          </a:p>
        </p:txBody>
      </p:sp>
      <p:sp>
        <p:nvSpPr>
          <p:cNvPr id="4" name="Slide Number Placeholder 3"/>
          <p:cNvSpPr>
            <a:spLocks noGrp="1"/>
          </p:cNvSpPr>
          <p:nvPr>
            <p:ph type="sldNum" sz="quarter" idx="10"/>
          </p:nvPr>
        </p:nvSpPr>
        <p:spPr/>
        <p:txBody>
          <a:bodyPr/>
          <a:lstStyle/>
          <a:p>
            <a:fld id="{20F1A601-D8BD-B040-ABA4-FE93694EBCFA}" type="slidenum">
              <a:rPr lang="en-US" smtClean="0"/>
              <a:pPr/>
              <a:t>20</a:t>
            </a:fld>
            <a:endParaRPr lang="en-US"/>
          </a:p>
        </p:txBody>
      </p:sp>
    </p:spTree>
    <p:extLst>
      <p:ext uri="{BB962C8B-B14F-4D97-AF65-F5344CB8AC3E}">
        <p14:creationId xmlns:p14="http://schemas.microsoft.com/office/powerpoint/2010/main" val="3159213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F1A601-D8BD-B040-ABA4-FE93694EBCFA}" type="slidenum">
              <a:rPr lang="en-US" smtClean="0"/>
              <a:pPr/>
              <a:t>21</a:t>
            </a:fld>
            <a:endParaRPr lang="en-US"/>
          </a:p>
        </p:txBody>
      </p:sp>
    </p:spTree>
    <p:extLst>
      <p:ext uri="{BB962C8B-B14F-4D97-AF65-F5344CB8AC3E}">
        <p14:creationId xmlns:p14="http://schemas.microsoft.com/office/powerpoint/2010/main" val="1925136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End slide</a:t>
            </a:r>
          </a:p>
        </p:txBody>
      </p:sp>
      <p:sp>
        <p:nvSpPr>
          <p:cNvPr id="4" name="Slide Number Placeholder 3"/>
          <p:cNvSpPr>
            <a:spLocks noGrp="1"/>
          </p:cNvSpPr>
          <p:nvPr>
            <p:ph type="sldNum" sz="quarter" idx="5"/>
          </p:nvPr>
        </p:nvSpPr>
        <p:spPr/>
        <p:txBody>
          <a:bodyPr/>
          <a:lstStyle/>
          <a:p>
            <a:fld id="{2F3F99BA-43AD-B845-8E67-BF48FDFD6E96}" type="slidenum">
              <a:rPr lang="en-US" smtClean="0"/>
              <a:t>22</a:t>
            </a:fld>
            <a:endParaRPr lang="en-US"/>
          </a:p>
        </p:txBody>
      </p:sp>
    </p:spTree>
    <p:extLst>
      <p:ext uri="{BB962C8B-B14F-4D97-AF65-F5344CB8AC3E}">
        <p14:creationId xmlns:p14="http://schemas.microsoft.com/office/powerpoint/2010/main" val="3334128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b="0" dirty="0"/>
              <a:t>References:</a:t>
            </a:r>
          </a:p>
          <a:p>
            <a:pPr marL="228600" indent="-228600">
              <a:buAutoNum type="arabicParenR"/>
            </a:pPr>
            <a:r>
              <a:rPr lang="en-GB" dirty="0">
                <a:hlinkClick r:id="rId3"/>
              </a:rPr>
              <a:t>https://www.lexico.com/en/definition/career</a:t>
            </a:r>
            <a:endParaRPr lang="en-GB" dirty="0"/>
          </a:p>
          <a:p>
            <a:pPr marL="228600" indent="-228600">
              <a:buAutoNum type="arabicParenR"/>
            </a:pPr>
            <a:endParaRPr lang="en-GB" b="0" dirty="0"/>
          </a:p>
          <a:p>
            <a:pPr marL="0" indent="0">
              <a:buNone/>
            </a:pPr>
            <a:r>
              <a:rPr lang="en-GB" b="0" dirty="0"/>
              <a:t>Images:</a:t>
            </a:r>
          </a:p>
          <a:p>
            <a:pPr marL="0" indent="0">
              <a:buNone/>
            </a:pPr>
            <a:r>
              <a:rPr lang="en-GB" b="0" dirty="0" err="1"/>
              <a:t>Istock</a:t>
            </a:r>
            <a:r>
              <a:rPr lang="en-GB" b="0" dirty="0"/>
              <a:t> </a:t>
            </a:r>
          </a:p>
        </p:txBody>
      </p:sp>
      <p:sp>
        <p:nvSpPr>
          <p:cNvPr id="4" name="Slide Number Placeholder 3"/>
          <p:cNvSpPr>
            <a:spLocks noGrp="1"/>
          </p:cNvSpPr>
          <p:nvPr>
            <p:ph type="sldNum" sz="quarter" idx="10"/>
          </p:nvPr>
        </p:nvSpPr>
        <p:spPr/>
        <p:txBody>
          <a:bodyPr/>
          <a:lstStyle/>
          <a:p>
            <a:fld id="{2F3F99BA-43AD-B845-8E67-BF48FDFD6E96}" type="slidenum">
              <a:rPr lang="en-US" smtClean="0"/>
              <a:t>3</a:t>
            </a:fld>
            <a:endParaRPr lang="en-US"/>
          </a:p>
        </p:txBody>
      </p:sp>
    </p:spTree>
    <p:extLst>
      <p:ext uri="{BB962C8B-B14F-4D97-AF65-F5344CB8AC3E}">
        <p14:creationId xmlns:p14="http://schemas.microsoft.com/office/powerpoint/2010/main" val="2866020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b="0" dirty="0"/>
              <a:t>References:</a:t>
            </a:r>
          </a:p>
          <a:p>
            <a:pPr marL="228600" indent="-228600">
              <a:buAutoNum type="arabicParenR"/>
            </a:pPr>
            <a:r>
              <a:rPr lang="en-GB" dirty="0">
                <a:hlinkClick r:id="rId3"/>
              </a:rPr>
              <a:t>https://www.lexico.com/en/definition/salary</a:t>
            </a:r>
            <a:endParaRPr lang="en-GB" dirty="0"/>
          </a:p>
          <a:p>
            <a:pPr marL="228600" indent="-228600">
              <a:buAutoNum type="arabicParenR"/>
            </a:pPr>
            <a:r>
              <a:rPr lang="en-GB" dirty="0">
                <a:hlinkClick r:id="rId4"/>
              </a:rPr>
              <a:t>https://dictionary.cambridge.org/dictionary/english/cv?q=CV</a:t>
            </a:r>
            <a:endParaRPr lang="en-GB" dirty="0"/>
          </a:p>
          <a:p>
            <a:pPr marL="0" indent="0">
              <a:buNone/>
            </a:pPr>
            <a:endParaRPr lang="en-GB" b="0" dirty="0"/>
          </a:p>
          <a:p>
            <a:pPr marL="0" indent="0">
              <a:buNone/>
            </a:pPr>
            <a:r>
              <a:rPr lang="en-GB" b="0" dirty="0"/>
              <a:t>Images:</a:t>
            </a:r>
          </a:p>
          <a:p>
            <a:pPr marL="0" indent="0">
              <a:buNone/>
            </a:pPr>
            <a:r>
              <a:rPr lang="en-GB" b="0" dirty="0" err="1"/>
              <a:t>Istock</a:t>
            </a:r>
            <a:endParaRPr lang="en-GB" b="0" dirty="0"/>
          </a:p>
          <a:p>
            <a:endParaRPr lang="en-GB" b="0" dirty="0"/>
          </a:p>
        </p:txBody>
      </p:sp>
      <p:sp>
        <p:nvSpPr>
          <p:cNvPr id="4" name="Slide Number Placeholder 3"/>
          <p:cNvSpPr>
            <a:spLocks noGrp="1"/>
          </p:cNvSpPr>
          <p:nvPr>
            <p:ph type="sldNum" sz="quarter" idx="10"/>
          </p:nvPr>
        </p:nvSpPr>
        <p:spPr/>
        <p:txBody>
          <a:bodyPr/>
          <a:lstStyle/>
          <a:p>
            <a:fld id="{2F3F99BA-43AD-B845-8E67-BF48FDFD6E96}" type="slidenum">
              <a:rPr lang="en-US" smtClean="0"/>
              <a:t>4</a:t>
            </a:fld>
            <a:endParaRPr lang="en-US"/>
          </a:p>
        </p:txBody>
      </p:sp>
    </p:spTree>
    <p:extLst>
      <p:ext uri="{BB962C8B-B14F-4D97-AF65-F5344CB8AC3E}">
        <p14:creationId xmlns:p14="http://schemas.microsoft.com/office/powerpoint/2010/main" val="394711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b="0" dirty="0"/>
              <a:t>References:</a:t>
            </a:r>
          </a:p>
          <a:p>
            <a:pPr marL="228600" indent="-228600">
              <a:buAutoNum type="arabicParenR"/>
            </a:pPr>
            <a:r>
              <a:rPr lang="en-GB" dirty="0">
                <a:hlinkClick r:id="rId3"/>
              </a:rPr>
              <a:t>https://dictionary.cambridge.org/dictionary/english/environment</a:t>
            </a:r>
            <a:endParaRPr lang="en-GB" dirty="0"/>
          </a:p>
          <a:p>
            <a:pPr marL="228600" indent="-228600">
              <a:buAutoNum type="arabicParenR"/>
            </a:pPr>
            <a:r>
              <a:rPr lang="en-GB" dirty="0">
                <a:hlinkClick r:id="rId4"/>
              </a:rPr>
              <a:t>https://inhabitat.com/pixel-building-australias-first-carbon-neutral-building-is-now-complete/</a:t>
            </a:r>
            <a:endParaRPr lang="en-GB" dirty="0"/>
          </a:p>
          <a:p>
            <a:pPr marL="228600" indent="-228600">
              <a:buAutoNum type="arabicParenR"/>
            </a:pPr>
            <a:endParaRPr lang="en-GB" b="0" dirty="0"/>
          </a:p>
          <a:p>
            <a:pPr marL="0" indent="0">
              <a:buNone/>
            </a:pPr>
            <a:r>
              <a:rPr lang="en-GB" b="0" dirty="0"/>
              <a:t>Images:</a:t>
            </a:r>
          </a:p>
          <a:p>
            <a:pPr marL="0" indent="0">
              <a:buNone/>
            </a:pPr>
            <a:r>
              <a:rPr lang="en-GB" b="0" dirty="0"/>
              <a:t>1) </a:t>
            </a:r>
          </a:p>
        </p:txBody>
      </p:sp>
      <p:sp>
        <p:nvSpPr>
          <p:cNvPr id="4" name="Slide Number Placeholder 3"/>
          <p:cNvSpPr>
            <a:spLocks noGrp="1"/>
          </p:cNvSpPr>
          <p:nvPr>
            <p:ph type="sldNum" sz="quarter" idx="10"/>
          </p:nvPr>
        </p:nvSpPr>
        <p:spPr/>
        <p:txBody>
          <a:bodyPr/>
          <a:lstStyle/>
          <a:p>
            <a:fld id="{2F3F99BA-43AD-B845-8E67-BF48FDFD6E96}" type="slidenum">
              <a:rPr lang="en-US" smtClean="0"/>
              <a:t>5</a:t>
            </a:fld>
            <a:endParaRPr lang="en-US"/>
          </a:p>
        </p:txBody>
      </p:sp>
    </p:spTree>
    <p:extLst>
      <p:ext uri="{BB962C8B-B14F-4D97-AF65-F5344CB8AC3E}">
        <p14:creationId xmlns:p14="http://schemas.microsoft.com/office/powerpoint/2010/main" val="4222197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b="0" dirty="0"/>
              <a:t>References:</a:t>
            </a:r>
          </a:p>
          <a:p>
            <a:pPr marL="228600" indent="-228600">
              <a:buAutoNum type="arabicParenR"/>
            </a:pPr>
            <a:r>
              <a:rPr lang="en-GB" dirty="0"/>
              <a:t>https://dictionary.cambridge.org/dictionary/english/renewable-energy</a:t>
            </a:r>
          </a:p>
          <a:p>
            <a:pPr marL="228600" indent="-228600">
              <a:buAutoNum type="arabicParenR"/>
            </a:pPr>
            <a:r>
              <a:rPr lang="en-GB" dirty="0">
                <a:hlinkClick r:id="rId3"/>
              </a:rPr>
              <a:t>https://physicsworld.com/a/wind-power-in-the-uk/</a:t>
            </a:r>
            <a:endParaRPr lang="en-GB" dirty="0"/>
          </a:p>
          <a:p>
            <a:pPr marL="228600" indent="-228600">
              <a:buAutoNum type="arabicParenR"/>
            </a:pPr>
            <a:r>
              <a:rPr lang="en-GB" dirty="0">
                <a:hlinkClick r:id="rId4"/>
              </a:rPr>
              <a:t>https://www.britishgas.co.uk/energy/guides/renewable-energy-types.html</a:t>
            </a:r>
            <a:endParaRPr lang="en-GB" dirty="0"/>
          </a:p>
          <a:p>
            <a:pPr marL="228600" indent="-228600">
              <a:buAutoNum type="arabicParenR"/>
            </a:pPr>
            <a:endParaRPr lang="en-GB" dirty="0"/>
          </a:p>
          <a:p>
            <a:pPr marL="0" indent="0">
              <a:buNone/>
            </a:pPr>
            <a:endParaRPr lang="en-GB" b="0" dirty="0"/>
          </a:p>
          <a:p>
            <a:pPr marL="0" indent="0">
              <a:buNone/>
            </a:pPr>
            <a:r>
              <a:rPr lang="en-GB" b="0" dirty="0"/>
              <a:t>Images:</a:t>
            </a:r>
          </a:p>
          <a:p>
            <a:pPr marL="0" indent="0">
              <a:buNone/>
            </a:pPr>
            <a:r>
              <a:rPr lang="en-GB" b="0" dirty="0" err="1"/>
              <a:t>Istock</a:t>
            </a:r>
            <a:endParaRPr lang="en-GB" b="0" dirty="0"/>
          </a:p>
        </p:txBody>
      </p:sp>
      <p:sp>
        <p:nvSpPr>
          <p:cNvPr id="4" name="Slide Number Placeholder 3"/>
          <p:cNvSpPr>
            <a:spLocks noGrp="1"/>
          </p:cNvSpPr>
          <p:nvPr>
            <p:ph type="sldNum" sz="quarter" idx="10"/>
          </p:nvPr>
        </p:nvSpPr>
        <p:spPr/>
        <p:txBody>
          <a:bodyPr/>
          <a:lstStyle/>
          <a:p>
            <a:fld id="{2F3F99BA-43AD-B845-8E67-BF48FDFD6E96}" type="slidenum">
              <a:rPr lang="en-US" smtClean="0"/>
              <a:t>6</a:t>
            </a:fld>
            <a:endParaRPr lang="en-US"/>
          </a:p>
        </p:txBody>
      </p:sp>
    </p:spTree>
    <p:extLst>
      <p:ext uri="{BB962C8B-B14F-4D97-AF65-F5344CB8AC3E}">
        <p14:creationId xmlns:p14="http://schemas.microsoft.com/office/powerpoint/2010/main" val="1435539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b="0" dirty="0"/>
              <a:t>References:</a:t>
            </a:r>
          </a:p>
          <a:p>
            <a:pPr marL="228600" indent="-228600">
              <a:buAutoNum type="arabicParenR"/>
            </a:pPr>
            <a:r>
              <a:rPr lang="en-GB" dirty="0">
                <a:hlinkClick r:id="rId3"/>
              </a:rPr>
              <a:t>https://dictionary.cambridge.org/dictionary/english/engineer</a:t>
            </a:r>
            <a:endParaRPr lang="en-GB" dirty="0"/>
          </a:p>
          <a:p>
            <a:pPr marL="228600" indent="-228600">
              <a:buAutoNum type="arabicParenR"/>
            </a:pPr>
            <a:endParaRPr lang="en-GB" b="0" dirty="0"/>
          </a:p>
          <a:p>
            <a:pPr marL="0" indent="0">
              <a:buNone/>
            </a:pPr>
            <a:r>
              <a:rPr lang="en-GB" b="0" dirty="0"/>
              <a:t>Images:</a:t>
            </a:r>
          </a:p>
          <a:p>
            <a:pPr marL="0" indent="0">
              <a:buNone/>
            </a:pPr>
            <a:r>
              <a:rPr lang="en-GB" b="0" dirty="0" err="1"/>
              <a:t>Istock</a:t>
            </a:r>
            <a:endParaRPr lang="en-GB" b="0" dirty="0"/>
          </a:p>
        </p:txBody>
      </p:sp>
      <p:sp>
        <p:nvSpPr>
          <p:cNvPr id="4" name="Slide Number Placeholder 3"/>
          <p:cNvSpPr>
            <a:spLocks noGrp="1"/>
          </p:cNvSpPr>
          <p:nvPr>
            <p:ph type="sldNum" sz="quarter" idx="10"/>
          </p:nvPr>
        </p:nvSpPr>
        <p:spPr/>
        <p:txBody>
          <a:bodyPr/>
          <a:lstStyle/>
          <a:p>
            <a:fld id="{2F3F99BA-43AD-B845-8E67-BF48FDFD6E96}" type="slidenum">
              <a:rPr lang="en-US" smtClean="0"/>
              <a:t>7</a:t>
            </a:fld>
            <a:endParaRPr lang="en-US"/>
          </a:p>
        </p:txBody>
      </p:sp>
    </p:spTree>
    <p:extLst>
      <p:ext uri="{BB962C8B-B14F-4D97-AF65-F5344CB8AC3E}">
        <p14:creationId xmlns:p14="http://schemas.microsoft.com/office/powerpoint/2010/main" val="835927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b="0" dirty="0"/>
              <a:t>References:</a:t>
            </a:r>
          </a:p>
          <a:p>
            <a:pPr marL="228600" indent="-228600">
              <a:buAutoNum type="arabicParenR"/>
            </a:pPr>
            <a:r>
              <a:rPr lang="en-GB" dirty="0">
                <a:hlinkClick r:id="rId3"/>
              </a:rPr>
              <a:t>https://targetcareers.co.uk/careers-advice/choosing-your-career/385829-i-want-a-career-helping-people-what-are-my-options</a:t>
            </a:r>
            <a:endParaRPr lang="en-GB" dirty="0"/>
          </a:p>
          <a:p>
            <a:pPr marL="228600" indent="-228600">
              <a:buAutoNum type="arabicParenR"/>
            </a:pPr>
            <a:endParaRPr lang="en-GB" b="0" dirty="0"/>
          </a:p>
          <a:p>
            <a:endParaRPr lang="en-GB" b="0" dirty="0"/>
          </a:p>
          <a:p>
            <a:r>
              <a:rPr lang="en-GB" b="0" dirty="0"/>
              <a:t>Images:</a:t>
            </a:r>
          </a:p>
          <a:p>
            <a:r>
              <a:rPr lang="en-GB" b="0" dirty="0"/>
              <a:t>1- </a:t>
            </a:r>
            <a:r>
              <a:rPr lang="en-GB" b="0" dirty="0" err="1"/>
              <a:t>Istock</a:t>
            </a:r>
            <a:endParaRPr lang="en-GB" b="0" dirty="0"/>
          </a:p>
        </p:txBody>
      </p:sp>
      <p:sp>
        <p:nvSpPr>
          <p:cNvPr id="4" name="Slide Number Placeholder 3"/>
          <p:cNvSpPr>
            <a:spLocks noGrp="1"/>
          </p:cNvSpPr>
          <p:nvPr>
            <p:ph type="sldNum" sz="quarter" idx="10"/>
          </p:nvPr>
        </p:nvSpPr>
        <p:spPr/>
        <p:txBody>
          <a:bodyPr/>
          <a:lstStyle/>
          <a:p>
            <a:fld id="{2F3F99BA-43AD-B845-8E67-BF48FDFD6E96}" type="slidenum">
              <a:rPr lang="en-US" smtClean="0"/>
              <a:t>8</a:t>
            </a:fld>
            <a:endParaRPr lang="en-US"/>
          </a:p>
        </p:txBody>
      </p:sp>
    </p:spTree>
    <p:extLst>
      <p:ext uri="{BB962C8B-B14F-4D97-AF65-F5344CB8AC3E}">
        <p14:creationId xmlns:p14="http://schemas.microsoft.com/office/powerpoint/2010/main" val="3887325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b="0" dirty="0"/>
              <a:t>References:</a:t>
            </a:r>
          </a:p>
          <a:p>
            <a:r>
              <a:rPr lang="en-GB" b="0" dirty="0"/>
              <a:t>1) </a:t>
            </a:r>
            <a:r>
              <a:rPr lang="en-GB" dirty="0">
                <a:hlinkClick r:id="rId3"/>
              </a:rPr>
              <a:t>https://www.youtube.com/watch?time_continue=142&amp;v=PSrpfLmxwu0&amp;feature=emb_logo</a:t>
            </a:r>
            <a:r>
              <a:rPr lang="en-GB" dirty="0"/>
              <a:t>  Christie hospital proton therapy</a:t>
            </a:r>
            <a:endParaRPr lang="en-GB" b="0" dirty="0"/>
          </a:p>
          <a:p>
            <a:endParaRPr lang="en-GB" b="0" dirty="0"/>
          </a:p>
          <a:p>
            <a:r>
              <a:rPr lang="en-GB" b="0" dirty="0"/>
              <a:t>Images:</a:t>
            </a:r>
          </a:p>
          <a:p>
            <a:r>
              <a:rPr lang="en-GB" b="0" dirty="0"/>
              <a:t>1) Screenshots from the film.</a:t>
            </a:r>
          </a:p>
        </p:txBody>
      </p:sp>
      <p:sp>
        <p:nvSpPr>
          <p:cNvPr id="4" name="Slide Number Placeholder 3"/>
          <p:cNvSpPr>
            <a:spLocks noGrp="1"/>
          </p:cNvSpPr>
          <p:nvPr>
            <p:ph type="sldNum" sz="quarter" idx="10"/>
          </p:nvPr>
        </p:nvSpPr>
        <p:spPr/>
        <p:txBody>
          <a:bodyPr/>
          <a:lstStyle/>
          <a:p>
            <a:fld id="{2F3F99BA-43AD-B845-8E67-BF48FDFD6E96}" type="slidenum">
              <a:rPr lang="en-US" smtClean="0"/>
              <a:t>9</a:t>
            </a:fld>
            <a:endParaRPr lang="en-US"/>
          </a:p>
        </p:txBody>
      </p:sp>
    </p:spTree>
    <p:extLst>
      <p:ext uri="{BB962C8B-B14F-4D97-AF65-F5344CB8AC3E}">
        <p14:creationId xmlns:p14="http://schemas.microsoft.com/office/powerpoint/2010/main" val="2376301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B3636DD4-3030-3C4E-B0CA-BD7DA1983090}"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2108697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3636DD4-3030-3C4E-B0CA-BD7DA1983090}"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79005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3636DD4-3030-3C4E-B0CA-BD7DA1983090}"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858525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3636DD4-3030-3C4E-B0CA-BD7DA1983090}"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4259556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3636DD4-3030-3C4E-B0CA-BD7DA1983090}"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1575496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3636DD4-3030-3C4E-B0CA-BD7DA1983090}" type="datetimeFigureOut">
              <a:rPr lang="en-US" smtClean="0"/>
              <a:t>2/22/2020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309234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3636DD4-3030-3C4E-B0CA-BD7DA1983090}" type="datetimeFigureOut">
              <a:rPr lang="en-US" smtClean="0"/>
              <a:t>2/22/2020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2671044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3636DD4-3030-3C4E-B0CA-BD7DA1983090}" type="datetimeFigureOut">
              <a:rPr lang="en-US" smtClean="0"/>
              <a:t>2/22/2020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347139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36DD4-3030-3C4E-B0CA-BD7DA1983090}" type="datetimeFigureOut">
              <a:rPr lang="en-US" smtClean="0"/>
              <a:t>2/22/2020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281083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3636DD4-3030-3C4E-B0CA-BD7DA1983090}" type="datetimeFigureOut">
              <a:rPr lang="en-US" smtClean="0"/>
              <a:t>2/22/2020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609115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3636DD4-3030-3C4E-B0CA-BD7DA1983090}" type="datetimeFigureOut">
              <a:rPr lang="en-US" smtClean="0"/>
              <a:t>2/22/2020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106094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36DD4-3030-3C4E-B0CA-BD7DA1983090}" type="datetimeFigureOut">
              <a:rPr lang="en-US" smtClean="0"/>
              <a:t>2/22/2020</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EFB5-B44B-A746-AD13-78F60F19D1C6}" type="slidenum">
              <a:rPr lang="en-US" smtClean="0"/>
              <a:t>‹#›</a:t>
            </a:fld>
            <a:endParaRPr lang="en-US"/>
          </a:p>
        </p:txBody>
      </p:sp>
    </p:spTree>
    <p:extLst>
      <p:ext uri="{BB962C8B-B14F-4D97-AF65-F5344CB8AC3E}">
        <p14:creationId xmlns:p14="http://schemas.microsoft.com/office/powerpoint/2010/main" val="1468720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7.jpeg"/><Relationship Id="rId7"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hyperlink" Target="https://safeshare.tv/x/KXTCzzden2o"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hyperlink" Target="https://www.bbc.co.uk/bitesize/articles/zrjh92p"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9.png"/><Relationship Id="rId7" Type="http://schemas.openxmlformats.org/officeDocument/2006/relationships/image" Target="../media/image7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hyperlink" Target="https://www.dropbox.com/request/RNqdDJzDAj6Kcwom6Kql" TargetMode="External"/><Relationship Id="rId4" Type="http://schemas.openxmlformats.org/officeDocument/2006/relationships/hyperlink" Target="mailto:info@thewowshow.org"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ccskills.org.uk/careers" TargetMode="External"/><Relationship Id="rId13" Type="http://schemas.openxmlformats.org/officeDocument/2006/relationships/image" Target="../media/image73.png"/><Relationship Id="rId18" Type="http://schemas.openxmlformats.org/officeDocument/2006/relationships/image" Target="../media/image78.png"/><Relationship Id="rId3" Type="http://schemas.openxmlformats.org/officeDocument/2006/relationships/hyperlink" Target="https://www.goconstruct.org/routes-into-construction/useful-qualifications-to-get-into-construction/" TargetMode="External"/><Relationship Id="rId7" Type="http://schemas.openxmlformats.org/officeDocument/2006/relationships/hyperlink" Target="https://www.cityandguilds.com/help/contact-us" TargetMode="External"/><Relationship Id="rId12" Type="http://schemas.openxmlformats.org/officeDocument/2006/relationships/image" Target="../media/image69.png"/><Relationship Id="rId17" Type="http://schemas.openxmlformats.org/officeDocument/2006/relationships/image" Target="../media/image77.png"/><Relationship Id="rId2" Type="http://schemas.openxmlformats.org/officeDocument/2006/relationships/notesSlide" Target="../notesSlides/notesSlide21.xml"/><Relationship Id="rId16"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hyperlink" Target="https://www.healthcareers.nhs.uk/explore-roles/allied-health-professionals" TargetMode="External"/><Relationship Id="rId11" Type="http://schemas.openxmlformats.org/officeDocument/2006/relationships/hyperlink" Target="https://nationalcareers.service.gov.uk/" TargetMode="External"/><Relationship Id="rId5" Type="http://schemas.openxmlformats.org/officeDocument/2006/relationships/hyperlink" Target="https://www.healthcareers.nhs.uk/career-planning/study-and-training" TargetMode="External"/><Relationship Id="rId15" Type="http://schemas.openxmlformats.org/officeDocument/2006/relationships/image" Target="../media/image75.png"/><Relationship Id="rId10" Type="http://schemas.openxmlformats.org/officeDocument/2006/relationships/hyperlink" Target="https://www.bbc.co.uk/bitesize/careers" TargetMode="External"/><Relationship Id="rId4" Type="http://schemas.openxmlformats.org/officeDocument/2006/relationships/hyperlink" Target="https://www.royalnavy.mod.uk/careers/joining/get-in-contact" TargetMode="External"/><Relationship Id="rId9" Type="http://schemas.openxmlformats.org/officeDocument/2006/relationships/hyperlink" Target="https://www.screenskills.com/careers/" TargetMode="External"/><Relationship Id="rId14" Type="http://schemas.openxmlformats.org/officeDocument/2006/relationships/image" Target="../media/image74.png"/></Relationships>
</file>

<file path=ppt/slides/_rels/slide22.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9.png"/><Relationship Id="rId7" Type="http://schemas.openxmlformats.org/officeDocument/2006/relationships/image" Target="../media/image8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8.png"/><Relationship Id="rId5" Type="http://schemas.openxmlformats.org/officeDocument/2006/relationships/image" Target="../media/image81.png"/><Relationship Id="rId10" Type="http://schemas.openxmlformats.org/officeDocument/2006/relationships/image" Target="../media/image1.emf"/><Relationship Id="rId4" Type="http://schemas.openxmlformats.org/officeDocument/2006/relationships/image" Target="../media/image80.emf"/><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7.jpe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4.xml"/><Relationship Id="rId16" Type="http://schemas.openxmlformats.org/officeDocument/2006/relationships/image" Target="../media/image24.svg"/><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sv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hyperlink" Target="https://inhabitat.com/crazy-pixel-building-to-be-australias-first-carbon-neutral-office-buildi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8"/>
          <p:cNvSpPr/>
          <p:nvPr/>
        </p:nvSpPr>
        <p:spPr>
          <a:xfrm>
            <a:off x="81553" y="116634"/>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Century Gothic" panose="020B0502020202020204" pitchFamily="34" charset="0"/>
              <a:ea typeface="Calibri"/>
              <a:cs typeface="Calibri"/>
              <a:sym typeface="Calibri"/>
            </a:endParaRPr>
          </a:p>
        </p:txBody>
      </p:sp>
      <p:pic>
        <p:nvPicPr>
          <p:cNvPr id="6" name="Picture 5" descr="wow-show-logo_cmyk_pos.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99714" y="653302"/>
            <a:ext cx="2415571" cy="1931498"/>
          </a:xfrm>
          <a:prstGeom prst="rect">
            <a:avLst/>
          </a:prstGeom>
        </p:spPr>
      </p:pic>
      <p:pic>
        <p:nvPicPr>
          <p:cNvPr id="17" name="Picture 16"/>
          <p:cNvPicPr>
            <a:picLocks noChangeAspect="1"/>
          </p:cNvPicPr>
          <p:nvPr/>
        </p:nvPicPr>
        <p:blipFill>
          <a:blip r:embed="rId4"/>
          <a:stretch>
            <a:fillRect/>
          </a:stretch>
        </p:blipFill>
        <p:spPr>
          <a:xfrm>
            <a:off x="6249877" y="4279576"/>
            <a:ext cx="2292040" cy="1573135"/>
          </a:xfrm>
          <a:prstGeom prst="rect">
            <a:avLst/>
          </a:prstGeom>
        </p:spPr>
      </p:pic>
      <p:sp>
        <p:nvSpPr>
          <p:cNvPr id="2" name="TextBox 1"/>
          <p:cNvSpPr txBox="1"/>
          <p:nvPr/>
        </p:nvSpPr>
        <p:spPr>
          <a:xfrm>
            <a:off x="81553" y="3033888"/>
            <a:ext cx="8928992" cy="523220"/>
          </a:xfrm>
          <a:prstGeom prst="rect">
            <a:avLst/>
          </a:prstGeom>
          <a:noFill/>
        </p:spPr>
        <p:txBody>
          <a:bodyPr wrap="square" rtlCol="0">
            <a:spAutoFit/>
          </a:bodyPr>
          <a:lstStyle/>
          <a:p>
            <a:pPr algn="ctr"/>
            <a:r>
              <a:rPr lang="en-US" sz="2800" b="1" dirty="0">
                <a:latin typeface="Helvetica Neue"/>
                <a:cs typeface="Helvetica Neue"/>
              </a:rPr>
              <a:t>KS3 Lesson</a:t>
            </a:r>
          </a:p>
        </p:txBody>
      </p:sp>
      <p:sp>
        <p:nvSpPr>
          <p:cNvPr id="7" name="TextBox 6"/>
          <p:cNvSpPr txBox="1"/>
          <p:nvPr/>
        </p:nvSpPr>
        <p:spPr>
          <a:xfrm>
            <a:off x="5439118" y="3680557"/>
            <a:ext cx="3704881" cy="369332"/>
          </a:xfrm>
          <a:prstGeom prst="rect">
            <a:avLst/>
          </a:prstGeom>
          <a:noFill/>
        </p:spPr>
        <p:txBody>
          <a:bodyPr wrap="square" rtlCol="0">
            <a:spAutoFit/>
          </a:bodyPr>
          <a:lstStyle/>
          <a:p>
            <a:pPr algn="ctr"/>
            <a:r>
              <a:rPr lang="en-US" b="1" dirty="0">
                <a:latin typeface="Helvetica Neue"/>
                <a:cs typeface="Helvetica Neue"/>
              </a:rPr>
              <a:t>Sponsored by </a:t>
            </a:r>
          </a:p>
        </p:txBody>
      </p:sp>
      <p:pic>
        <p:nvPicPr>
          <p:cNvPr id="8" name="Picture 7" descr="A close up of a logo&#10;&#10;Description automatically generated">
            <a:extLst>
              <a:ext uri="{FF2B5EF4-FFF2-40B4-BE49-F238E27FC236}">
                <a16:creationId xmlns:a16="http://schemas.microsoft.com/office/drawing/2014/main" id="{07EE58D1-73D1-4774-AEC1-AE5F83050345}"/>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67629" y="6084086"/>
            <a:ext cx="3468029" cy="496431"/>
          </a:xfrm>
          <a:prstGeom prst="rect">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0595" y="4121679"/>
            <a:ext cx="3356026" cy="1469645"/>
          </a:xfrm>
          <a:prstGeom prst="rect">
            <a:avLst/>
          </a:prstGeom>
        </p:spPr>
      </p:pic>
      <p:sp>
        <p:nvSpPr>
          <p:cNvPr id="10" name="TextBox 9"/>
          <p:cNvSpPr txBox="1"/>
          <p:nvPr/>
        </p:nvSpPr>
        <p:spPr>
          <a:xfrm>
            <a:off x="580351" y="3680557"/>
            <a:ext cx="3155307" cy="369332"/>
          </a:xfrm>
          <a:prstGeom prst="rect">
            <a:avLst/>
          </a:prstGeom>
          <a:noFill/>
        </p:spPr>
        <p:txBody>
          <a:bodyPr wrap="square" rtlCol="0">
            <a:spAutoFit/>
          </a:bodyPr>
          <a:lstStyle/>
          <a:p>
            <a:pPr algn="ctr"/>
            <a:r>
              <a:rPr lang="en-US" b="1" dirty="0">
                <a:latin typeface="Helvetica Neue"/>
                <a:cs typeface="Helvetica Neue"/>
              </a:rPr>
              <a:t>Supporting</a:t>
            </a:r>
          </a:p>
        </p:txBody>
      </p:sp>
    </p:spTree>
    <p:extLst>
      <p:ext uri="{BB962C8B-B14F-4D97-AF65-F5344CB8AC3E}">
        <p14:creationId xmlns:p14="http://schemas.microsoft.com/office/powerpoint/2010/main" val="1124026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02">
            <a:extLst>
              <a:ext uri="{FF2B5EF4-FFF2-40B4-BE49-F238E27FC236}">
                <a16:creationId xmlns:a16="http://schemas.microsoft.com/office/drawing/2014/main" id="{9CDD5B44-CA19-4BE4-A1A1-2D69167CF9F4}"/>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 </a:t>
            </a:r>
            <a:r>
              <a:rPr lang="en-GB" sz="10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©VotesForSchools2019</a:t>
            </a:r>
          </a:p>
        </p:txBody>
      </p:sp>
      <p:sp>
        <p:nvSpPr>
          <p:cNvPr id="10" name="Shape 114">
            <a:extLst>
              <a:ext uri="{FF2B5EF4-FFF2-40B4-BE49-F238E27FC236}">
                <a16:creationId xmlns:a16="http://schemas.microsoft.com/office/drawing/2014/main" id="{C65ECCCA-541B-6747-BBA6-E7FAB693D6B1}"/>
              </a:ext>
            </a:extLst>
          </p:cNvPr>
          <p:cNvSpPr/>
          <p:nvPr/>
        </p:nvSpPr>
        <p:spPr>
          <a:xfrm>
            <a:off x="796574" y="208607"/>
            <a:ext cx="8001569" cy="538608"/>
          </a:xfrm>
          <a:prstGeom prst="rect">
            <a:avLst/>
          </a:prstGeom>
          <a:noFill/>
          <a:ln>
            <a:noFill/>
          </a:ln>
        </p:spPr>
        <p:txBody>
          <a:bodyPr lIns="91425" tIns="45700" rIns="91425" bIns="45700" anchor="t" anchorCtr="0">
            <a:noAutofit/>
          </a:bodyPr>
          <a:lstStyle/>
          <a:p>
            <a:pPr>
              <a:buSzPct val="25000"/>
            </a:pPr>
            <a:r>
              <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rPr>
              <a:t>Can your career keep us safe?</a:t>
            </a:r>
          </a:p>
        </p:txBody>
      </p:sp>
      <p:sp>
        <p:nvSpPr>
          <p:cNvPr id="14" name="Shape 88">
            <a:extLst>
              <a:ext uri="{FF2B5EF4-FFF2-40B4-BE49-F238E27FC236}">
                <a16:creationId xmlns:a16="http://schemas.microsoft.com/office/drawing/2014/main" id="{898E861F-C98E-8E43-B221-168B55957E03}"/>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15" name="Pentagon 20">
            <a:extLst>
              <a:ext uri="{FF2B5EF4-FFF2-40B4-BE49-F238E27FC236}">
                <a16:creationId xmlns:a16="http://schemas.microsoft.com/office/drawing/2014/main" id="{30B7ACA0-D169-2945-BD63-E0622FEE9BDF}"/>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16" name="Cloud 15">
            <a:extLst>
              <a:ext uri="{FF2B5EF4-FFF2-40B4-BE49-F238E27FC236}">
                <a16:creationId xmlns:a16="http://schemas.microsoft.com/office/drawing/2014/main" id="{F76A8D78-5742-2E41-8706-20115BB35CE5}"/>
              </a:ext>
            </a:extLst>
          </p:cNvPr>
          <p:cNvSpPr/>
          <p:nvPr/>
        </p:nvSpPr>
        <p:spPr>
          <a:xfrm>
            <a:off x="346495" y="750060"/>
            <a:ext cx="5006089" cy="2064429"/>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Paired task (1 min)</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In the film we saw all of the careers open to you in the navy.  How many can you name?</a:t>
            </a:r>
          </a:p>
        </p:txBody>
      </p:sp>
      <p:pic>
        <p:nvPicPr>
          <p:cNvPr id="18" name="Picture 2" descr="Image result for wow careers">
            <a:extLst>
              <a:ext uri="{FF2B5EF4-FFF2-40B4-BE49-F238E27FC236}">
                <a16:creationId xmlns:a16="http://schemas.microsoft.com/office/drawing/2014/main" id="{249C3069-2F50-3749-B280-51F614D561DF}"/>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Rounded Corners 33">
            <a:extLst>
              <a:ext uri="{FF2B5EF4-FFF2-40B4-BE49-F238E27FC236}">
                <a16:creationId xmlns:a16="http://schemas.microsoft.com/office/drawing/2014/main" id="{CEE13E16-3B0C-4EF7-9C47-ADA761FAA8A8}"/>
              </a:ext>
            </a:extLst>
          </p:cNvPr>
          <p:cNvSpPr/>
          <p:nvPr/>
        </p:nvSpPr>
        <p:spPr>
          <a:xfrm>
            <a:off x="413211" y="4859046"/>
            <a:ext cx="1805106" cy="44617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Firefighter</a:t>
            </a:r>
          </a:p>
        </p:txBody>
      </p:sp>
      <p:sp>
        <p:nvSpPr>
          <p:cNvPr id="17" name="Rectangle: Rounded Corners 33">
            <a:extLst>
              <a:ext uri="{FF2B5EF4-FFF2-40B4-BE49-F238E27FC236}">
                <a16:creationId xmlns:a16="http://schemas.microsoft.com/office/drawing/2014/main" id="{AE6C0E11-4043-4E31-A3CC-88D61B84F38D}"/>
              </a:ext>
            </a:extLst>
          </p:cNvPr>
          <p:cNvSpPr/>
          <p:nvPr/>
        </p:nvSpPr>
        <p:spPr>
          <a:xfrm>
            <a:off x="427699" y="2987832"/>
            <a:ext cx="1805106" cy="44617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Chef</a:t>
            </a:r>
          </a:p>
        </p:txBody>
      </p:sp>
      <p:sp>
        <p:nvSpPr>
          <p:cNvPr id="20" name="Rectangle: Rounded Corners 33">
            <a:extLst>
              <a:ext uri="{FF2B5EF4-FFF2-40B4-BE49-F238E27FC236}">
                <a16:creationId xmlns:a16="http://schemas.microsoft.com/office/drawing/2014/main" id="{139D5F10-E169-402B-8B11-81195B3099EA}"/>
              </a:ext>
            </a:extLst>
          </p:cNvPr>
          <p:cNvSpPr/>
          <p:nvPr/>
        </p:nvSpPr>
        <p:spPr>
          <a:xfrm>
            <a:off x="417244" y="5488418"/>
            <a:ext cx="1805106" cy="44617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Aircraft Controller</a:t>
            </a:r>
          </a:p>
        </p:txBody>
      </p:sp>
      <p:sp>
        <p:nvSpPr>
          <p:cNvPr id="22" name="Rectangle: Rounded Corners 33">
            <a:extLst>
              <a:ext uri="{FF2B5EF4-FFF2-40B4-BE49-F238E27FC236}">
                <a16:creationId xmlns:a16="http://schemas.microsoft.com/office/drawing/2014/main" id="{D393E052-AEB2-4EC4-9DCE-1DA70E79ABCE}"/>
              </a:ext>
            </a:extLst>
          </p:cNvPr>
          <p:cNvSpPr/>
          <p:nvPr/>
        </p:nvSpPr>
        <p:spPr>
          <a:xfrm>
            <a:off x="413211" y="3608360"/>
            <a:ext cx="1805106" cy="44617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Logistics</a:t>
            </a:r>
          </a:p>
        </p:txBody>
      </p:sp>
      <p:sp>
        <p:nvSpPr>
          <p:cNvPr id="27" name="Rectangle: Rounded Corners 33">
            <a:extLst>
              <a:ext uri="{FF2B5EF4-FFF2-40B4-BE49-F238E27FC236}">
                <a16:creationId xmlns:a16="http://schemas.microsoft.com/office/drawing/2014/main" id="{43EC3F94-F00C-4A03-9296-966A2A4A936A}"/>
              </a:ext>
            </a:extLst>
          </p:cNvPr>
          <p:cNvSpPr/>
          <p:nvPr/>
        </p:nvSpPr>
        <p:spPr>
          <a:xfrm>
            <a:off x="413211" y="6107939"/>
            <a:ext cx="1805106" cy="44617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Engineer</a:t>
            </a:r>
          </a:p>
        </p:txBody>
      </p:sp>
      <p:sp>
        <p:nvSpPr>
          <p:cNvPr id="28" name="Rectangle: Rounded Corners 33">
            <a:extLst>
              <a:ext uri="{FF2B5EF4-FFF2-40B4-BE49-F238E27FC236}">
                <a16:creationId xmlns:a16="http://schemas.microsoft.com/office/drawing/2014/main" id="{7120DE09-FEB7-416A-9CA2-05DCDF5A4226}"/>
              </a:ext>
            </a:extLst>
          </p:cNvPr>
          <p:cNvSpPr/>
          <p:nvPr/>
        </p:nvSpPr>
        <p:spPr>
          <a:xfrm>
            <a:off x="413211" y="4229674"/>
            <a:ext cx="1805106" cy="44617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Diver</a:t>
            </a:r>
          </a:p>
        </p:txBody>
      </p:sp>
      <p:pic>
        <p:nvPicPr>
          <p:cNvPr id="3" name="Picture 2">
            <a:extLst>
              <a:ext uri="{FF2B5EF4-FFF2-40B4-BE49-F238E27FC236}">
                <a16:creationId xmlns:a16="http://schemas.microsoft.com/office/drawing/2014/main" id="{E68CB37C-CD7D-4C4D-A5E2-EEDEDB38DE1A}"/>
              </a:ext>
            </a:extLst>
          </p:cNvPr>
          <p:cNvPicPr>
            <a:picLocks noChangeAspect="1"/>
          </p:cNvPicPr>
          <p:nvPr/>
        </p:nvPicPr>
        <p:blipFill>
          <a:blip r:embed="rId4"/>
          <a:stretch>
            <a:fillRect/>
          </a:stretch>
        </p:blipFill>
        <p:spPr>
          <a:xfrm>
            <a:off x="3980776" y="4063832"/>
            <a:ext cx="4834180" cy="2393923"/>
          </a:xfrm>
          <a:prstGeom prst="rect">
            <a:avLst/>
          </a:prstGeom>
        </p:spPr>
      </p:pic>
      <p:pic>
        <p:nvPicPr>
          <p:cNvPr id="5" name="Picture 4">
            <a:extLst>
              <a:ext uri="{FF2B5EF4-FFF2-40B4-BE49-F238E27FC236}">
                <a16:creationId xmlns:a16="http://schemas.microsoft.com/office/drawing/2014/main" id="{122BE332-5199-4719-87B2-C3BDCC96EDFD}"/>
              </a:ext>
            </a:extLst>
          </p:cNvPr>
          <p:cNvPicPr>
            <a:picLocks noChangeAspect="1"/>
          </p:cNvPicPr>
          <p:nvPr/>
        </p:nvPicPr>
        <p:blipFill>
          <a:blip r:embed="rId5"/>
          <a:stretch>
            <a:fillRect/>
          </a:stretch>
        </p:blipFill>
        <p:spPr>
          <a:xfrm>
            <a:off x="6114808" y="1749151"/>
            <a:ext cx="2440274" cy="1012748"/>
          </a:xfrm>
          <a:prstGeom prst="rect">
            <a:avLst/>
          </a:prstGeom>
        </p:spPr>
      </p:pic>
      <p:sp>
        <p:nvSpPr>
          <p:cNvPr id="23" name="Rectangle: Rounded Corners 33">
            <a:extLst>
              <a:ext uri="{FF2B5EF4-FFF2-40B4-BE49-F238E27FC236}">
                <a16:creationId xmlns:a16="http://schemas.microsoft.com/office/drawing/2014/main" id="{6DC68E75-74B3-4CF9-9EE6-BDDF0EDD1594}"/>
              </a:ext>
            </a:extLst>
          </p:cNvPr>
          <p:cNvSpPr/>
          <p:nvPr/>
        </p:nvSpPr>
        <p:spPr>
          <a:xfrm>
            <a:off x="3963963" y="2922933"/>
            <a:ext cx="4834180" cy="955040"/>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The Navy is an excellent place to learn skills for a career whilst earning a salary.  A Job is guaranteed after you complete your training.  </a:t>
            </a:r>
          </a:p>
        </p:txBody>
      </p:sp>
      <p:pic>
        <p:nvPicPr>
          <p:cNvPr id="6" name="Picture 5">
            <a:extLst>
              <a:ext uri="{FF2B5EF4-FFF2-40B4-BE49-F238E27FC236}">
                <a16:creationId xmlns:a16="http://schemas.microsoft.com/office/drawing/2014/main" id="{D622CBCD-32E2-4110-93FC-A001BE961D05}"/>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2414636" y="3032629"/>
            <a:ext cx="1329318" cy="1138366"/>
          </a:xfrm>
          <a:prstGeom prst="rect">
            <a:avLst/>
          </a:prstGeom>
        </p:spPr>
      </p:pic>
      <p:pic>
        <p:nvPicPr>
          <p:cNvPr id="8" name="Picture 7">
            <a:extLst>
              <a:ext uri="{FF2B5EF4-FFF2-40B4-BE49-F238E27FC236}">
                <a16:creationId xmlns:a16="http://schemas.microsoft.com/office/drawing/2014/main" id="{C03EB2F9-6A73-43CE-B9BB-667E7426A903}"/>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2414636" y="4266393"/>
            <a:ext cx="1329318" cy="1111763"/>
          </a:xfrm>
          <a:prstGeom prst="rect">
            <a:avLst/>
          </a:prstGeom>
        </p:spPr>
      </p:pic>
      <p:pic>
        <p:nvPicPr>
          <p:cNvPr id="9" name="Picture 8">
            <a:extLst>
              <a:ext uri="{FF2B5EF4-FFF2-40B4-BE49-F238E27FC236}">
                <a16:creationId xmlns:a16="http://schemas.microsoft.com/office/drawing/2014/main" id="{8910B58F-795B-46F3-9544-E3F9E32433D3}"/>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2414636" y="5473553"/>
            <a:ext cx="1329318" cy="1108881"/>
          </a:xfrm>
          <a:prstGeom prst="rect">
            <a:avLst/>
          </a:prstGeom>
        </p:spPr>
      </p:pic>
      <p:pic>
        <p:nvPicPr>
          <p:cNvPr id="11" name="Picture 10">
            <a:extLst>
              <a:ext uri="{FF2B5EF4-FFF2-40B4-BE49-F238E27FC236}">
                <a16:creationId xmlns:a16="http://schemas.microsoft.com/office/drawing/2014/main" id="{894BFF69-3DC7-40DC-9F19-B45427C0026C}"/>
              </a:ext>
            </a:extLst>
          </p:cNvPr>
          <p:cNvPicPr>
            <a:picLocks noChangeAspect="1"/>
          </p:cNvPicPr>
          <p:nvPr/>
        </p:nvPicPr>
        <p:blipFill>
          <a:blip r:embed="rId9"/>
          <a:stretch>
            <a:fillRect/>
          </a:stretch>
        </p:blipFill>
        <p:spPr>
          <a:xfrm>
            <a:off x="5534414" y="820456"/>
            <a:ext cx="2218935" cy="800544"/>
          </a:xfrm>
          <a:prstGeom prst="rect">
            <a:avLst/>
          </a:prstGeom>
        </p:spPr>
      </p:pic>
    </p:spTree>
    <p:extLst>
      <p:ext uri="{BB962C8B-B14F-4D97-AF65-F5344CB8AC3E}">
        <p14:creationId xmlns:p14="http://schemas.microsoft.com/office/powerpoint/2010/main" val="191360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7" grpId="0" animBg="1"/>
      <p:bldP spid="20" grpId="0" animBg="1"/>
      <p:bldP spid="22" grpId="0" animBg="1"/>
      <p:bldP spid="27" grpId="0" animBg="1"/>
      <p:bldP spid="28"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02">
            <a:extLst>
              <a:ext uri="{FF2B5EF4-FFF2-40B4-BE49-F238E27FC236}">
                <a16:creationId xmlns:a16="http://schemas.microsoft.com/office/drawing/2014/main" id="{9CDD5B44-CA19-4BE4-A1A1-2D69167CF9F4}"/>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 </a:t>
            </a:r>
            <a:r>
              <a:rPr lang="en-GB" sz="10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©VotesForSchools2019</a:t>
            </a:r>
          </a:p>
        </p:txBody>
      </p:sp>
      <p:sp>
        <p:nvSpPr>
          <p:cNvPr id="10" name="Shape 114">
            <a:extLst>
              <a:ext uri="{FF2B5EF4-FFF2-40B4-BE49-F238E27FC236}">
                <a16:creationId xmlns:a16="http://schemas.microsoft.com/office/drawing/2014/main" id="{C65ECCCA-541B-6747-BBA6-E7FAB693D6B1}"/>
              </a:ext>
            </a:extLst>
          </p:cNvPr>
          <p:cNvSpPr/>
          <p:nvPr/>
        </p:nvSpPr>
        <p:spPr>
          <a:xfrm>
            <a:off x="796574" y="208607"/>
            <a:ext cx="8001569" cy="538608"/>
          </a:xfrm>
          <a:prstGeom prst="rect">
            <a:avLst/>
          </a:prstGeom>
          <a:noFill/>
          <a:ln>
            <a:noFill/>
          </a:ln>
        </p:spPr>
        <p:txBody>
          <a:bodyPr lIns="91425" tIns="45700" rIns="91425" bIns="45700" anchor="t" anchorCtr="0">
            <a:noAutofit/>
          </a:bodyPr>
          <a:lstStyle/>
          <a:p>
            <a:pPr>
              <a:buSzPct val="25000"/>
            </a:pPr>
            <a:r>
              <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rPr>
              <a:t>Can your career keep us safe?</a:t>
            </a:r>
          </a:p>
        </p:txBody>
      </p:sp>
      <p:sp>
        <p:nvSpPr>
          <p:cNvPr id="14" name="Shape 88">
            <a:extLst>
              <a:ext uri="{FF2B5EF4-FFF2-40B4-BE49-F238E27FC236}">
                <a16:creationId xmlns:a16="http://schemas.microsoft.com/office/drawing/2014/main" id="{898E861F-C98E-8E43-B221-168B55957E03}"/>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15" name="Pentagon 20">
            <a:extLst>
              <a:ext uri="{FF2B5EF4-FFF2-40B4-BE49-F238E27FC236}">
                <a16:creationId xmlns:a16="http://schemas.microsoft.com/office/drawing/2014/main" id="{30B7ACA0-D169-2945-BD63-E0622FEE9BDF}"/>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16" name="Cloud 15">
            <a:extLst>
              <a:ext uri="{FF2B5EF4-FFF2-40B4-BE49-F238E27FC236}">
                <a16:creationId xmlns:a16="http://schemas.microsoft.com/office/drawing/2014/main" id="{F76A8D78-5742-2E41-8706-20115BB35CE5}"/>
              </a:ext>
            </a:extLst>
          </p:cNvPr>
          <p:cNvSpPr/>
          <p:nvPr/>
        </p:nvSpPr>
        <p:spPr>
          <a:xfrm>
            <a:off x="4795024" y="849511"/>
            <a:ext cx="3970744" cy="197019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Paired </a:t>
            </a:r>
            <a:r>
              <a:rPr lang="en-GB" sz="1600" b="1">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talk (2 </a:t>
            </a: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min)</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Watch the Royal Navy recruitment video.  What do you think are its messages?</a:t>
            </a:r>
          </a:p>
        </p:txBody>
      </p:sp>
      <p:pic>
        <p:nvPicPr>
          <p:cNvPr id="18" name="Picture 2" descr="Image result for wow careers">
            <a:extLst>
              <a:ext uri="{FF2B5EF4-FFF2-40B4-BE49-F238E27FC236}">
                <a16:creationId xmlns:a16="http://schemas.microsoft.com/office/drawing/2014/main" id="{249C3069-2F50-3749-B280-51F614D561DF}"/>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Rounded Corners 33">
            <a:extLst>
              <a:ext uri="{FF2B5EF4-FFF2-40B4-BE49-F238E27FC236}">
                <a16:creationId xmlns:a16="http://schemas.microsoft.com/office/drawing/2014/main" id="{568C4797-6C58-438F-BFE7-C03A3575F725}"/>
              </a:ext>
            </a:extLst>
          </p:cNvPr>
          <p:cNvSpPr/>
          <p:nvPr/>
        </p:nvSpPr>
        <p:spPr>
          <a:xfrm>
            <a:off x="4634989" y="3222702"/>
            <a:ext cx="4147208" cy="3243111"/>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b="1" dirty="0">
                <a:solidFill>
                  <a:schemeClr val="tx1"/>
                </a:solidFill>
                <a:latin typeface="Helvetica Neue" panose="02000503000000020004"/>
              </a:rPr>
              <a:t>Fact file:</a:t>
            </a:r>
          </a:p>
          <a:p>
            <a:pPr algn="ctr"/>
            <a:r>
              <a:rPr lang="en-GB" sz="1600" dirty="0">
                <a:solidFill>
                  <a:schemeClr val="tx1"/>
                </a:solidFill>
                <a:latin typeface="Helvetica Neue" panose="02000503000000020004"/>
              </a:rPr>
              <a:t>Making sure the force of 30,000 men and women can protect our nation’s interests all over the world, is no small task. The Naval service has nine branches, each performing a vital role. They keep the ships, submarines, aircraft – and people – operationally effective on every mission, 365 days a year. Depending on skills and experience, recruits can join a branch at either rating or officer level.</a:t>
            </a:r>
          </a:p>
        </p:txBody>
      </p:sp>
      <p:pic>
        <p:nvPicPr>
          <p:cNvPr id="2" name="Picture 1">
            <a:hlinkClick r:id="rId4"/>
            <a:extLst>
              <a:ext uri="{FF2B5EF4-FFF2-40B4-BE49-F238E27FC236}">
                <a16:creationId xmlns:a16="http://schemas.microsoft.com/office/drawing/2014/main" id="{727ABF3F-16A9-4412-AABD-EF7DD30CA6CF}"/>
              </a:ext>
            </a:extLst>
          </p:cNvPr>
          <p:cNvPicPr>
            <a:picLocks noChangeAspect="1"/>
          </p:cNvPicPr>
          <p:nvPr/>
        </p:nvPicPr>
        <p:blipFill>
          <a:blip r:embed="rId5"/>
          <a:stretch>
            <a:fillRect/>
          </a:stretch>
        </p:blipFill>
        <p:spPr>
          <a:xfrm>
            <a:off x="417244" y="875366"/>
            <a:ext cx="4147208" cy="2849177"/>
          </a:xfrm>
          <a:prstGeom prst="rect">
            <a:avLst/>
          </a:prstGeom>
        </p:spPr>
      </p:pic>
      <p:sp>
        <p:nvSpPr>
          <p:cNvPr id="20" name="Rectangle: Rounded Corners 59">
            <a:hlinkClick r:id="rId4"/>
            <a:extLst>
              <a:ext uri="{FF2B5EF4-FFF2-40B4-BE49-F238E27FC236}">
                <a16:creationId xmlns:a16="http://schemas.microsoft.com/office/drawing/2014/main" id="{FB350738-FE5B-4431-B6A6-FF4D76E0E8A0}"/>
              </a:ext>
            </a:extLst>
          </p:cNvPr>
          <p:cNvSpPr/>
          <p:nvPr/>
        </p:nvSpPr>
        <p:spPr>
          <a:xfrm>
            <a:off x="3890500" y="927632"/>
            <a:ext cx="618513" cy="572508"/>
          </a:xfrm>
          <a:prstGeom prst="roundRect">
            <a:avLst/>
          </a:prstGeom>
          <a:solidFill>
            <a:schemeClr val="bg1">
              <a:lumMod val="75000"/>
            </a:schemeClr>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rPr>
              <a:t>0:00-</a:t>
            </a:r>
          </a:p>
          <a:p>
            <a:pPr algn="ctr"/>
            <a:r>
              <a:rPr lang="en-GB" sz="1600" b="1" dirty="0">
                <a:solidFill>
                  <a:schemeClr val="tx1"/>
                </a:solidFill>
                <a:latin typeface="Century Gothic" panose="020B0502020202020204" pitchFamily="34" charset="0"/>
              </a:rPr>
              <a:t>1:02</a:t>
            </a:r>
          </a:p>
        </p:txBody>
      </p:sp>
      <p:sp>
        <p:nvSpPr>
          <p:cNvPr id="3" name="Rectangle 2">
            <a:extLst>
              <a:ext uri="{FF2B5EF4-FFF2-40B4-BE49-F238E27FC236}">
                <a16:creationId xmlns:a16="http://schemas.microsoft.com/office/drawing/2014/main" id="{A30036F8-8448-4C89-8AA4-B076F4A58E2A}"/>
              </a:ext>
            </a:extLst>
          </p:cNvPr>
          <p:cNvSpPr/>
          <p:nvPr/>
        </p:nvSpPr>
        <p:spPr>
          <a:xfrm>
            <a:off x="107504" y="6597601"/>
            <a:ext cx="2141933" cy="246221"/>
          </a:xfrm>
          <a:prstGeom prst="rect">
            <a:avLst/>
          </a:prstGeom>
        </p:spPr>
        <p:txBody>
          <a:bodyPr wrap="none">
            <a:spAutoFit/>
          </a:bodyPr>
          <a:lstStyle/>
          <a:p>
            <a:r>
              <a:rPr lang="en-GB" sz="1000" dirty="0">
                <a:hlinkClick r:id="rId4"/>
              </a:rPr>
              <a:t>https://safeshare.tv/x/KXTCzzden2o#</a:t>
            </a:r>
            <a:endParaRPr lang="en-GB" sz="1000" dirty="0"/>
          </a:p>
        </p:txBody>
      </p:sp>
      <p:sp>
        <p:nvSpPr>
          <p:cNvPr id="21" name="Rectangle: Rounded Corners 33">
            <a:extLst>
              <a:ext uri="{FF2B5EF4-FFF2-40B4-BE49-F238E27FC236}">
                <a16:creationId xmlns:a16="http://schemas.microsoft.com/office/drawing/2014/main" id="{69DC6388-5F57-4AAC-83A2-C2DAB2440614}"/>
              </a:ext>
            </a:extLst>
          </p:cNvPr>
          <p:cNvSpPr/>
          <p:nvPr/>
        </p:nvSpPr>
        <p:spPr>
          <a:xfrm>
            <a:off x="444331" y="3904959"/>
            <a:ext cx="4064682" cy="2541691"/>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There are many careers in services that help keep us safe.  Police officers, firefighters, soldiers, doctors, solicitors and many more all keeping us safe in different ways.  </a:t>
            </a:r>
          </a:p>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These roles come with various entry qualifications and requirements.  </a:t>
            </a:r>
          </a:p>
        </p:txBody>
      </p:sp>
    </p:spTree>
    <p:extLst>
      <p:ext uri="{BB962C8B-B14F-4D97-AF65-F5344CB8AC3E}">
        <p14:creationId xmlns:p14="http://schemas.microsoft.com/office/powerpoint/2010/main" val="136940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02">
            <a:extLst>
              <a:ext uri="{FF2B5EF4-FFF2-40B4-BE49-F238E27FC236}">
                <a16:creationId xmlns:a16="http://schemas.microsoft.com/office/drawing/2014/main" id="{9CDD5B44-CA19-4BE4-A1A1-2D69167CF9F4}"/>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 </a:t>
            </a:r>
            <a:r>
              <a:rPr lang="en-GB" sz="10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©VotesForSchools2019</a:t>
            </a:r>
          </a:p>
        </p:txBody>
      </p:sp>
      <p:sp>
        <p:nvSpPr>
          <p:cNvPr id="10" name="Shape 114">
            <a:extLst>
              <a:ext uri="{FF2B5EF4-FFF2-40B4-BE49-F238E27FC236}">
                <a16:creationId xmlns:a16="http://schemas.microsoft.com/office/drawing/2014/main" id="{C65ECCCA-541B-6747-BBA6-E7FAB693D6B1}"/>
              </a:ext>
            </a:extLst>
          </p:cNvPr>
          <p:cNvSpPr/>
          <p:nvPr/>
        </p:nvSpPr>
        <p:spPr>
          <a:xfrm>
            <a:off x="796574" y="208607"/>
            <a:ext cx="8001569" cy="538608"/>
          </a:xfrm>
          <a:prstGeom prst="rect">
            <a:avLst/>
          </a:prstGeom>
          <a:noFill/>
          <a:ln>
            <a:noFill/>
          </a:ln>
        </p:spPr>
        <p:txBody>
          <a:bodyPr lIns="91425" tIns="45700" rIns="91425" bIns="45700" anchor="t" anchorCtr="0">
            <a:noAutofit/>
          </a:bodyPr>
          <a:lstStyle/>
          <a:p>
            <a:pPr>
              <a:buSzPct val="25000"/>
            </a:pPr>
            <a:r>
              <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rPr>
              <a:t>Can your career be creative?</a:t>
            </a:r>
          </a:p>
        </p:txBody>
      </p:sp>
      <p:sp>
        <p:nvSpPr>
          <p:cNvPr id="14" name="Shape 88">
            <a:extLst>
              <a:ext uri="{FF2B5EF4-FFF2-40B4-BE49-F238E27FC236}">
                <a16:creationId xmlns:a16="http://schemas.microsoft.com/office/drawing/2014/main" id="{898E861F-C98E-8E43-B221-168B55957E03}"/>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15" name="Pentagon 20">
            <a:extLst>
              <a:ext uri="{FF2B5EF4-FFF2-40B4-BE49-F238E27FC236}">
                <a16:creationId xmlns:a16="http://schemas.microsoft.com/office/drawing/2014/main" id="{30B7ACA0-D169-2945-BD63-E0622FEE9BDF}"/>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16" name="Cloud 15">
            <a:extLst>
              <a:ext uri="{FF2B5EF4-FFF2-40B4-BE49-F238E27FC236}">
                <a16:creationId xmlns:a16="http://schemas.microsoft.com/office/drawing/2014/main" id="{F76A8D78-5742-2E41-8706-20115BB35CE5}"/>
              </a:ext>
            </a:extLst>
          </p:cNvPr>
          <p:cNvSpPr/>
          <p:nvPr/>
        </p:nvSpPr>
        <p:spPr>
          <a:xfrm>
            <a:off x="346496" y="750062"/>
            <a:ext cx="4225504" cy="2126654"/>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Paired talk (1 min)</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What creative careers can you think of?</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Are you creative, would you like a creative career?</a:t>
            </a:r>
          </a:p>
        </p:txBody>
      </p:sp>
      <p:pic>
        <p:nvPicPr>
          <p:cNvPr id="18" name="Picture 2" descr="Image result for wow careers">
            <a:extLst>
              <a:ext uri="{FF2B5EF4-FFF2-40B4-BE49-F238E27FC236}">
                <a16:creationId xmlns:a16="http://schemas.microsoft.com/office/drawing/2014/main" id="{249C3069-2F50-3749-B280-51F614D561DF}"/>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Rounded Corners 33">
            <a:extLst>
              <a:ext uri="{FF2B5EF4-FFF2-40B4-BE49-F238E27FC236}">
                <a16:creationId xmlns:a16="http://schemas.microsoft.com/office/drawing/2014/main" id="{436F5306-615B-4C66-BF70-9715AB2BEF8D}"/>
              </a:ext>
            </a:extLst>
          </p:cNvPr>
          <p:cNvSpPr/>
          <p:nvPr/>
        </p:nvSpPr>
        <p:spPr>
          <a:xfrm>
            <a:off x="413211" y="4859046"/>
            <a:ext cx="1805106" cy="44617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Film maker</a:t>
            </a:r>
          </a:p>
        </p:txBody>
      </p:sp>
      <p:sp>
        <p:nvSpPr>
          <p:cNvPr id="20" name="Rectangle: Rounded Corners 33">
            <a:extLst>
              <a:ext uri="{FF2B5EF4-FFF2-40B4-BE49-F238E27FC236}">
                <a16:creationId xmlns:a16="http://schemas.microsoft.com/office/drawing/2014/main" id="{60E203A5-5FAF-4241-A4E1-85CEFCFCA1B5}"/>
              </a:ext>
            </a:extLst>
          </p:cNvPr>
          <p:cNvSpPr/>
          <p:nvPr/>
        </p:nvSpPr>
        <p:spPr>
          <a:xfrm>
            <a:off x="427699" y="2987832"/>
            <a:ext cx="1805106" cy="44617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Designer</a:t>
            </a:r>
          </a:p>
        </p:txBody>
      </p:sp>
      <p:sp>
        <p:nvSpPr>
          <p:cNvPr id="21" name="Rectangle: Rounded Corners 33">
            <a:extLst>
              <a:ext uri="{FF2B5EF4-FFF2-40B4-BE49-F238E27FC236}">
                <a16:creationId xmlns:a16="http://schemas.microsoft.com/office/drawing/2014/main" id="{0B1E6329-3008-4157-A7B6-3D4825C9676A}"/>
              </a:ext>
            </a:extLst>
          </p:cNvPr>
          <p:cNvSpPr/>
          <p:nvPr/>
        </p:nvSpPr>
        <p:spPr>
          <a:xfrm>
            <a:off x="417244" y="5488418"/>
            <a:ext cx="1805106" cy="44617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Actor</a:t>
            </a:r>
          </a:p>
        </p:txBody>
      </p:sp>
      <p:sp>
        <p:nvSpPr>
          <p:cNvPr id="22" name="Rectangle: Rounded Corners 33">
            <a:extLst>
              <a:ext uri="{FF2B5EF4-FFF2-40B4-BE49-F238E27FC236}">
                <a16:creationId xmlns:a16="http://schemas.microsoft.com/office/drawing/2014/main" id="{E4D181EE-DCBB-45D4-BED1-B6597D22ABF9}"/>
              </a:ext>
            </a:extLst>
          </p:cNvPr>
          <p:cNvSpPr/>
          <p:nvPr/>
        </p:nvSpPr>
        <p:spPr>
          <a:xfrm>
            <a:off x="413211" y="3608360"/>
            <a:ext cx="1805106" cy="44617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Gamer</a:t>
            </a:r>
          </a:p>
        </p:txBody>
      </p:sp>
      <p:sp>
        <p:nvSpPr>
          <p:cNvPr id="27" name="Rectangle: Rounded Corners 33">
            <a:extLst>
              <a:ext uri="{FF2B5EF4-FFF2-40B4-BE49-F238E27FC236}">
                <a16:creationId xmlns:a16="http://schemas.microsoft.com/office/drawing/2014/main" id="{407A71A9-9288-4C69-9EC8-C2476859CC78}"/>
              </a:ext>
            </a:extLst>
          </p:cNvPr>
          <p:cNvSpPr/>
          <p:nvPr/>
        </p:nvSpPr>
        <p:spPr>
          <a:xfrm>
            <a:off x="413211" y="6107939"/>
            <a:ext cx="1805106" cy="44617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Curator</a:t>
            </a:r>
          </a:p>
        </p:txBody>
      </p:sp>
      <p:sp>
        <p:nvSpPr>
          <p:cNvPr id="28" name="Rectangle: Rounded Corners 33">
            <a:extLst>
              <a:ext uri="{FF2B5EF4-FFF2-40B4-BE49-F238E27FC236}">
                <a16:creationId xmlns:a16="http://schemas.microsoft.com/office/drawing/2014/main" id="{A6F7882F-DBF9-4F65-9A25-F0B1393BBEE3}"/>
              </a:ext>
            </a:extLst>
          </p:cNvPr>
          <p:cNvSpPr/>
          <p:nvPr/>
        </p:nvSpPr>
        <p:spPr>
          <a:xfrm>
            <a:off x="413211" y="4229674"/>
            <a:ext cx="1805106" cy="44617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Artist</a:t>
            </a:r>
          </a:p>
        </p:txBody>
      </p:sp>
      <p:pic>
        <p:nvPicPr>
          <p:cNvPr id="2" name="Picture 1">
            <a:extLst>
              <a:ext uri="{FF2B5EF4-FFF2-40B4-BE49-F238E27FC236}">
                <a16:creationId xmlns:a16="http://schemas.microsoft.com/office/drawing/2014/main" id="{18DAFC73-DEBB-4BC9-AE78-A332755A881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876912" y="2447277"/>
            <a:ext cx="3895725" cy="4133850"/>
          </a:xfrm>
          <a:prstGeom prst="rect">
            <a:avLst/>
          </a:prstGeom>
        </p:spPr>
      </p:pic>
      <p:pic>
        <p:nvPicPr>
          <p:cNvPr id="3" name="Picture 2">
            <a:extLst>
              <a:ext uri="{FF2B5EF4-FFF2-40B4-BE49-F238E27FC236}">
                <a16:creationId xmlns:a16="http://schemas.microsoft.com/office/drawing/2014/main" id="{2AB02A92-CA77-4BBA-BDEA-CBC7730A06C5}"/>
              </a:ext>
            </a:extLst>
          </p:cNvPr>
          <p:cNvPicPr>
            <a:picLocks noChangeAspect="1"/>
          </p:cNvPicPr>
          <p:nvPr/>
        </p:nvPicPr>
        <p:blipFill>
          <a:blip r:embed="rId5"/>
          <a:stretch>
            <a:fillRect/>
          </a:stretch>
        </p:blipFill>
        <p:spPr>
          <a:xfrm>
            <a:off x="2584847" y="4452763"/>
            <a:ext cx="2012923" cy="2012923"/>
          </a:xfrm>
          <a:prstGeom prst="rect">
            <a:avLst/>
          </a:prstGeom>
        </p:spPr>
      </p:pic>
      <p:pic>
        <p:nvPicPr>
          <p:cNvPr id="4" name="Picture 3">
            <a:extLst>
              <a:ext uri="{FF2B5EF4-FFF2-40B4-BE49-F238E27FC236}">
                <a16:creationId xmlns:a16="http://schemas.microsoft.com/office/drawing/2014/main" id="{4A9B5775-206B-4CB6-A31E-2C27D30CAE4E}"/>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5158833" y="547941"/>
            <a:ext cx="2656778" cy="1771185"/>
          </a:xfrm>
          <a:prstGeom prst="rect">
            <a:avLst/>
          </a:prstGeom>
        </p:spPr>
      </p:pic>
      <p:pic>
        <p:nvPicPr>
          <p:cNvPr id="5" name="Picture 4">
            <a:extLst>
              <a:ext uri="{FF2B5EF4-FFF2-40B4-BE49-F238E27FC236}">
                <a16:creationId xmlns:a16="http://schemas.microsoft.com/office/drawing/2014/main" id="{78A1421A-A4FB-4F48-A5A3-9873A0B7697A}"/>
              </a:ext>
            </a:extLst>
          </p:cNvPr>
          <p:cNvPicPr>
            <a:picLocks noChangeAspect="1"/>
          </p:cNvPicPr>
          <p:nvPr/>
        </p:nvPicPr>
        <p:blipFill>
          <a:blip r:embed="rId7"/>
          <a:stretch>
            <a:fillRect/>
          </a:stretch>
        </p:blipFill>
        <p:spPr>
          <a:xfrm>
            <a:off x="2689801" y="3027665"/>
            <a:ext cx="1803014" cy="1202009"/>
          </a:xfrm>
          <a:prstGeom prst="rect">
            <a:avLst/>
          </a:prstGeom>
        </p:spPr>
      </p:pic>
    </p:spTree>
    <p:extLst>
      <p:ext uri="{BB962C8B-B14F-4D97-AF65-F5344CB8AC3E}">
        <p14:creationId xmlns:p14="http://schemas.microsoft.com/office/powerpoint/2010/main" val="263164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1" grpId="0" animBg="1"/>
      <p:bldP spid="22" grpId="0" animBg="1"/>
      <p:bldP spid="27"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1ADDBA1-2D0B-40AC-A247-78FE97588E74}"/>
              </a:ext>
            </a:extLst>
          </p:cNvPr>
          <p:cNvPicPr>
            <a:picLocks noChangeAspect="1"/>
          </p:cNvPicPr>
          <p:nvPr/>
        </p:nvPicPr>
        <p:blipFill>
          <a:blip r:embed="rId3"/>
          <a:stretch>
            <a:fillRect/>
          </a:stretch>
        </p:blipFill>
        <p:spPr>
          <a:xfrm>
            <a:off x="3274046" y="944007"/>
            <a:ext cx="2361004" cy="1645549"/>
          </a:xfrm>
          <a:prstGeom prst="rect">
            <a:avLst/>
          </a:prstGeom>
        </p:spPr>
      </p:pic>
      <p:sp>
        <p:nvSpPr>
          <p:cNvPr id="7" name="Shape 102">
            <a:extLst>
              <a:ext uri="{FF2B5EF4-FFF2-40B4-BE49-F238E27FC236}">
                <a16:creationId xmlns:a16="http://schemas.microsoft.com/office/drawing/2014/main" id="{9CDD5B44-CA19-4BE4-A1A1-2D69167CF9F4}"/>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 </a:t>
            </a:r>
            <a:r>
              <a:rPr lang="en-GB" sz="10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©VotesForSchools2019</a:t>
            </a:r>
          </a:p>
        </p:txBody>
      </p:sp>
      <p:sp>
        <p:nvSpPr>
          <p:cNvPr id="10" name="Shape 114">
            <a:extLst>
              <a:ext uri="{FF2B5EF4-FFF2-40B4-BE49-F238E27FC236}">
                <a16:creationId xmlns:a16="http://schemas.microsoft.com/office/drawing/2014/main" id="{C65ECCCA-541B-6747-BBA6-E7FAB693D6B1}"/>
              </a:ext>
            </a:extLst>
          </p:cNvPr>
          <p:cNvSpPr/>
          <p:nvPr/>
        </p:nvSpPr>
        <p:spPr>
          <a:xfrm>
            <a:off x="796574" y="208607"/>
            <a:ext cx="8001569" cy="538608"/>
          </a:xfrm>
          <a:prstGeom prst="rect">
            <a:avLst/>
          </a:prstGeom>
          <a:noFill/>
          <a:ln>
            <a:noFill/>
          </a:ln>
        </p:spPr>
        <p:txBody>
          <a:bodyPr lIns="91425" tIns="45700" rIns="91425" bIns="45700" anchor="t" anchorCtr="0">
            <a:noAutofit/>
          </a:bodyPr>
          <a:lstStyle/>
          <a:p>
            <a:pPr>
              <a:buSzPct val="25000"/>
            </a:pPr>
            <a:r>
              <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rPr>
              <a:t>Can your career be creative?</a:t>
            </a:r>
          </a:p>
        </p:txBody>
      </p:sp>
      <p:sp>
        <p:nvSpPr>
          <p:cNvPr id="14" name="Shape 88">
            <a:extLst>
              <a:ext uri="{FF2B5EF4-FFF2-40B4-BE49-F238E27FC236}">
                <a16:creationId xmlns:a16="http://schemas.microsoft.com/office/drawing/2014/main" id="{898E861F-C98E-8E43-B221-168B55957E03}"/>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15" name="Pentagon 20">
            <a:extLst>
              <a:ext uri="{FF2B5EF4-FFF2-40B4-BE49-F238E27FC236}">
                <a16:creationId xmlns:a16="http://schemas.microsoft.com/office/drawing/2014/main" id="{30B7ACA0-D169-2945-BD63-E0622FEE9BDF}"/>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16" name="Cloud 15">
            <a:extLst>
              <a:ext uri="{FF2B5EF4-FFF2-40B4-BE49-F238E27FC236}">
                <a16:creationId xmlns:a16="http://schemas.microsoft.com/office/drawing/2014/main" id="{F76A8D78-5742-2E41-8706-20115BB35CE5}"/>
              </a:ext>
            </a:extLst>
          </p:cNvPr>
          <p:cNvSpPr/>
          <p:nvPr/>
        </p:nvSpPr>
        <p:spPr>
          <a:xfrm>
            <a:off x="275028" y="1039379"/>
            <a:ext cx="3156280" cy="2483414"/>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Paired discussion task (1 min)</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Are you creative, would you like a creative career?</a:t>
            </a:r>
          </a:p>
          <a:p>
            <a:pPr algn="ctr"/>
            <a:endPar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endParaRPr>
          </a:p>
        </p:txBody>
      </p:sp>
      <p:pic>
        <p:nvPicPr>
          <p:cNvPr id="18" name="Picture 2" descr="Image result for wow careers">
            <a:extLst>
              <a:ext uri="{FF2B5EF4-FFF2-40B4-BE49-F238E27FC236}">
                <a16:creationId xmlns:a16="http://schemas.microsoft.com/office/drawing/2014/main" id="{249C3069-2F50-3749-B280-51F614D561DF}"/>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Rounded Corners 33">
            <a:extLst>
              <a:ext uri="{FF2B5EF4-FFF2-40B4-BE49-F238E27FC236}">
                <a16:creationId xmlns:a16="http://schemas.microsoft.com/office/drawing/2014/main" id="{2351449F-9D80-4B2E-A42A-DC3AD8214F57}"/>
              </a:ext>
            </a:extLst>
          </p:cNvPr>
          <p:cNvSpPr/>
          <p:nvPr/>
        </p:nvSpPr>
        <p:spPr>
          <a:xfrm>
            <a:off x="651400" y="3867223"/>
            <a:ext cx="2126099" cy="679226"/>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Fashion Photographer</a:t>
            </a:r>
          </a:p>
        </p:txBody>
      </p:sp>
      <p:sp>
        <p:nvSpPr>
          <p:cNvPr id="23" name="Rectangle: Rounded Corners 33">
            <a:extLst>
              <a:ext uri="{FF2B5EF4-FFF2-40B4-BE49-F238E27FC236}">
                <a16:creationId xmlns:a16="http://schemas.microsoft.com/office/drawing/2014/main" id="{9B358FC9-33A8-42C5-B8EF-98400E80D728}"/>
              </a:ext>
            </a:extLst>
          </p:cNvPr>
          <p:cNvSpPr/>
          <p:nvPr/>
        </p:nvSpPr>
        <p:spPr>
          <a:xfrm>
            <a:off x="3605259" y="3867223"/>
            <a:ext cx="2126099" cy="679226"/>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Music Producer</a:t>
            </a:r>
          </a:p>
        </p:txBody>
      </p:sp>
      <p:pic>
        <p:nvPicPr>
          <p:cNvPr id="2" name="Picture 1">
            <a:extLst>
              <a:ext uri="{FF2B5EF4-FFF2-40B4-BE49-F238E27FC236}">
                <a16:creationId xmlns:a16="http://schemas.microsoft.com/office/drawing/2014/main" id="{E1837B28-6EDE-46DA-A832-0E14AF3E71E2}"/>
              </a:ext>
            </a:extLst>
          </p:cNvPr>
          <p:cNvPicPr>
            <a:picLocks noChangeAspect="1"/>
          </p:cNvPicPr>
          <p:nvPr/>
        </p:nvPicPr>
        <p:blipFill>
          <a:blip r:embed="rId5"/>
          <a:stretch>
            <a:fillRect/>
          </a:stretch>
        </p:blipFill>
        <p:spPr>
          <a:xfrm>
            <a:off x="5982950" y="944007"/>
            <a:ext cx="2925421" cy="1645549"/>
          </a:xfrm>
          <a:prstGeom prst="rect">
            <a:avLst/>
          </a:prstGeom>
        </p:spPr>
      </p:pic>
      <p:pic>
        <p:nvPicPr>
          <p:cNvPr id="3" name="Picture 2">
            <a:extLst>
              <a:ext uri="{FF2B5EF4-FFF2-40B4-BE49-F238E27FC236}">
                <a16:creationId xmlns:a16="http://schemas.microsoft.com/office/drawing/2014/main" id="{EA8F0F91-DDF0-453A-B634-CB2049C9625E}"/>
              </a:ext>
            </a:extLst>
          </p:cNvPr>
          <p:cNvPicPr>
            <a:picLocks noChangeAspect="1"/>
          </p:cNvPicPr>
          <p:nvPr/>
        </p:nvPicPr>
        <p:blipFill>
          <a:blip r:embed="rId6"/>
          <a:stretch>
            <a:fillRect/>
          </a:stretch>
        </p:blipFill>
        <p:spPr>
          <a:xfrm>
            <a:off x="315405" y="4784349"/>
            <a:ext cx="2798091" cy="1708797"/>
          </a:xfrm>
          <a:prstGeom prst="rect">
            <a:avLst/>
          </a:prstGeom>
        </p:spPr>
      </p:pic>
      <p:pic>
        <p:nvPicPr>
          <p:cNvPr id="4" name="Picture 3">
            <a:extLst>
              <a:ext uri="{FF2B5EF4-FFF2-40B4-BE49-F238E27FC236}">
                <a16:creationId xmlns:a16="http://schemas.microsoft.com/office/drawing/2014/main" id="{E087A647-406F-45D0-9A7D-18F32DD69D39}"/>
              </a:ext>
            </a:extLst>
          </p:cNvPr>
          <p:cNvPicPr>
            <a:picLocks noChangeAspect="1"/>
          </p:cNvPicPr>
          <p:nvPr/>
        </p:nvPicPr>
        <p:blipFill>
          <a:blip r:embed="rId7"/>
          <a:stretch>
            <a:fillRect/>
          </a:stretch>
        </p:blipFill>
        <p:spPr>
          <a:xfrm>
            <a:off x="3353668" y="4784348"/>
            <a:ext cx="2629282" cy="1708797"/>
          </a:xfrm>
          <a:prstGeom prst="rect">
            <a:avLst/>
          </a:prstGeom>
        </p:spPr>
      </p:pic>
      <p:sp>
        <p:nvSpPr>
          <p:cNvPr id="13" name="Rectangle: Rounded Corners 33">
            <a:extLst>
              <a:ext uri="{FF2B5EF4-FFF2-40B4-BE49-F238E27FC236}">
                <a16:creationId xmlns:a16="http://schemas.microsoft.com/office/drawing/2014/main" id="{C3D8C2AE-7093-41D3-B2E4-8349A3ED84F5}"/>
              </a:ext>
            </a:extLst>
          </p:cNvPr>
          <p:cNvSpPr/>
          <p:nvPr/>
        </p:nvSpPr>
        <p:spPr>
          <a:xfrm>
            <a:off x="6502697" y="3866733"/>
            <a:ext cx="2126099" cy="679226"/>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Music Producer</a:t>
            </a:r>
          </a:p>
        </p:txBody>
      </p:sp>
      <p:pic>
        <p:nvPicPr>
          <p:cNvPr id="5" name="Picture 4">
            <a:extLst>
              <a:ext uri="{FF2B5EF4-FFF2-40B4-BE49-F238E27FC236}">
                <a16:creationId xmlns:a16="http://schemas.microsoft.com/office/drawing/2014/main" id="{DA588271-20E2-404D-8ED7-EDBD3CE79458}"/>
              </a:ext>
            </a:extLst>
          </p:cNvPr>
          <p:cNvPicPr>
            <a:picLocks noChangeAspect="1"/>
          </p:cNvPicPr>
          <p:nvPr/>
        </p:nvPicPr>
        <p:blipFill>
          <a:blip r:embed="rId8"/>
          <a:stretch>
            <a:fillRect/>
          </a:stretch>
        </p:blipFill>
        <p:spPr>
          <a:xfrm>
            <a:off x="6223123" y="4784348"/>
            <a:ext cx="2685248" cy="1708309"/>
          </a:xfrm>
          <a:prstGeom prst="rect">
            <a:avLst/>
          </a:prstGeom>
        </p:spPr>
      </p:pic>
      <p:sp>
        <p:nvSpPr>
          <p:cNvPr id="17" name="Rectangle: Rounded Corners 33">
            <a:extLst>
              <a:ext uri="{FF2B5EF4-FFF2-40B4-BE49-F238E27FC236}">
                <a16:creationId xmlns:a16="http://schemas.microsoft.com/office/drawing/2014/main" id="{F443D3FD-AE33-4042-9565-E73AC1B71CC5}"/>
              </a:ext>
            </a:extLst>
          </p:cNvPr>
          <p:cNvSpPr/>
          <p:nvPr/>
        </p:nvSpPr>
        <p:spPr>
          <a:xfrm>
            <a:off x="6502697" y="2774699"/>
            <a:ext cx="2126099" cy="679226"/>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Make-up Artist</a:t>
            </a:r>
          </a:p>
        </p:txBody>
      </p:sp>
      <p:sp>
        <p:nvSpPr>
          <p:cNvPr id="20" name="Rectangle: Rounded Corners 33">
            <a:extLst>
              <a:ext uri="{FF2B5EF4-FFF2-40B4-BE49-F238E27FC236}">
                <a16:creationId xmlns:a16="http://schemas.microsoft.com/office/drawing/2014/main" id="{14AAE16D-D3A4-408B-9324-2D9FE7F5873E}"/>
              </a:ext>
            </a:extLst>
          </p:cNvPr>
          <p:cNvSpPr/>
          <p:nvPr/>
        </p:nvSpPr>
        <p:spPr>
          <a:xfrm>
            <a:off x="3605258" y="2774699"/>
            <a:ext cx="2126099" cy="679226"/>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Theatre Technician</a:t>
            </a:r>
          </a:p>
        </p:txBody>
      </p:sp>
    </p:spTree>
    <p:extLst>
      <p:ext uri="{BB962C8B-B14F-4D97-AF65-F5344CB8AC3E}">
        <p14:creationId xmlns:p14="http://schemas.microsoft.com/office/powerpoint/2010/main" val="134704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13" grpId="0" animBg="1"/>
      <p:bldP spid="17"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D4FCD8-FFE1-4FF2-BD8E-40FCE9EC2970}"/>
              </a:ext>
            </a:extLst>
          </p:cNvPr>
          <p:cNvPicPr>
            <a:picLocks noChangeAspect="1"/>
          </p:cNvPicPr>
          <p:nvPr/>
        </p:nvPicPr>
        <p:blipFill>
          <a:blip r:embed="rId3"/>
          <a:stretch>
            <a:fillRect/>
          </a:stretch>
        </p:blipFill>
        <p:spPr>
          <a:xfrm>
            <a:off x="8150584" y="219103"/>
            <a:ext cx="829128" cy="658425"/>
          </a:xfrm>
          <a:prstGeom prst="rect">
            <a:avLst/>
          </a:prstGeom>
        </p:spPr>
      </p:pic>
      <p:sp>
        <p:nvSpPr>
          <p:cNvPr id="24" name="Rectangle: Rounded Corners 33">
            <a:extLst>
              <a:ext uri="{FF2B5EF4-FFF2-40B4-BE49-F238E27FC236}">
                <a16:creationId xmlns:a16="http://schemas.microsoft.com/office/drawing/2014/main" id="{FB573DA0-9866-6141-9768-3520CF0234B6}"/>
              </a:ext>
            </a:extLst>
          </p:cNvPr>
          <p:cNvSpPr/>
          <p:nvPr/>
        </p:nvSpPr>
        <p:spPr>
          <a:xfrm>
            <a:off x="5598103" y="831881"/>
            <a:ext cx="2999285" cy="5726347"/>
          </a:xfrm>
          <a:prstGeom prst="roundRect">
            <a:avLst>
              <a:gd name="adj" fmla="val 8714"/>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Shape 114">
            <a:extLst>
              <a:ext uri="{FF2B5EF4-FFF2-40B4-BE49-F238E27FC236}">
                <a16:creationId xmlns:a16="http://schemas.microsoft.com/office/drawing/2014/main" id="{8806C1FF-7E28-42E7-9523-CB2C7C9A51A9}"/>
              </a:ext>
            </a:extLst>
          </p:cNvPr>
          <p:cNvSpPr/>
          <p:nvPr/>
        </p:nvSpPr>
        <p:spPr>
          <a:xfrm>
            <a:off x="768897" y="172872"/>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6" y="181055"/>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31" name="Shape 102">
            <a:extLst>
              <a:ext uri="{FF2B5EF4-FFF2-40B4-BE49-F238E27FC236}">
                <a16:creationId xmlns:a16="http://schemas.microsoft.com/office/drawing/2014/main" id="{AAA1CDBA-BA86-4C79-A3DF-F9EF5E171521}"/>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 </a:t>
            </a:r>
            <a:r>
              <a:rPr lang="en-GB" sz="10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©VotesForSchools2019</a:t>
            </a:r>
          </a:p>
        </p:txBody>
      </p:sp>
      <p:sp>
        <p:nvSpPr>
          <p:cNvPr id="29" name="Shape 114">
            <a:extLst>
              <a:ext uri="{FF2B5EF4-FFF2-40B4-BE49-F238E27FC236}">
                <a16:creationId xmlns:a16="http://schemas.microsoft.com/office/drawing/2014/main" id="{320CE8B6-3700-AC41-BDB8-785348655E54}"/>
              </a:ext>
            </a:extLst>
          </p:cNvPr>
          <p:cNvSpPr/>
          <p:nvPr/>
        </p:nvSpPr>
        <p:spPr>
          <a:xfrm>
            <a:off x="796574" y="208607"/>
            <a:ext cx="8377538" cy="538608"/>
          </a:xfrm>
          <a:prstGeom prst="rect">
            <a:avLst/>
          </a:prstGeom>
          <a:noFill/>
          <a:ln>
            <a:noFill/>
          </a:ln>
        </p:spPr>
        <p:txBody>
          <a:bodyPr lIns="91425" tIns="45700" rIns="91425" bIns="45700" anchor="t" anchorCtr="0">
            <a:noAutofit/>
          </a:bodyPr>
          <a:lstStyle/>
          <a:p>
            <a:pPr>
              <a:buSzPct val="25000"/>
            </a:pPr>
            <a:r>
              <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rPr>
              <a:t>Do you have the skills?</a:t>
            </a:r>
          </a:p>
        </p:txBody>
      </p:sp>
      <p:sp>
        <p:nvSpPr>
          <p:cNvPr id="22" name="Rectangle: Rounded Corners 33">
            <a:extLst>
              <a:ext uri="{FF2B5EF4-FFF2-40B4-BE49-F238E27FC236}">
                <a16:creationId xmlns:a16="http://schemas.microsoft.com/office/drawing/2014/main" id="{0DAEF1CE-60B0-45EE-908E-2E9E571752BC}"/>
              </a:ext>
            </a:extLst>
          </p:cNvPr>
          <p:cNvSpPr/>
          <p:nvPr/>
        </p:nvSpPr>
        <p:spPr>
          <a:xfrm>
            <a:off x="417244" y="4827761"/>
            <a:ext cx="2576247" cy="1085033"/>
          </a:xfrm>
          <a:prstGeom prst="roundRect">
            <a:avLst/>
          </a:prstGeom>
          <a:solidFill>
            <a:srgbClr val="FFFFCC"/>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b="1" dirty="0">
                <a:solidFill>
                  <a:schemeClr val="tx1"/>
                </a:solidFill>
                <a:latin typeface="Helvetica Neue" panose="02000503000000020004"/>
                <a:ea typeface="Helvetica Neue" panose="02000503000000020004" pitchFamily="2" charset="0"/>
                <a:cs typeface="Helvetica Neue" panose="02000503000000020004" pitchFamily="2" charset="0"/>
              </a:rPr>
              <a:t>Qualities:</a:t>
            </a:r>
          </a:p>
          <a:p>
            <a:pPr algn="ctr"/>
            <a:r>
              <a:rPr lang="en-GB" sz="1600" dirty="0">
                <a:solidFill>
                  <a:schemeClr val="tx1"/>
                </a:solidFill>
                <a:latin typeface="Helvetica Neue" panose="02000503000000020004"/>
              </a:rPr>
              <a:t>A characteristic or feature of someone or something.</a:t>
            </a:r>
            <a:r>
              <a:rPr lang="en-US" sz="1600" dirty="0">
                <a:solidFill>
                  <a:schemeClr val="tx1"/>
                </a:solidFill>
                <a:latin typeface="Helvetica Neue" panose="02000503000000020004"/>
                <a:ea typeface="Helvetica Neue" panose="02000503000000020004" pitchFamily="2" charset="0"/>
                <a:cs typeface="Helvetica Neue" panose="02000503000000020004" pitchFamily="2" charset="0"/>
              </a:rPr>
              <a:t>  </a:t>
            </a:r>
          </a:p>
        </p:txBody>
      </p:sp>
      <p:sp>
        <p:nvSpPr>
          <p:cNvPr id="17" name="Cloud 16">
            <a:extLst>
              <a:ext uri="{FF2B5EF4-FFF2-40B4-BE49-F238E27FC236}">
                <a16:creationId xmlns:a16="http://schemas.microsoft.com/office/drawing/2014/main" id="{701C036D-5D70-4949-989C-2988668F741C}"/>
              </a:ext>
            </a:extLst>
          </p:cNvPr>
          <p:cNvSpPr/>
          <p:nvPr/>
        </p:nvSpPr>
        <p:spPr>
          <a:xfrm>
            <a:off x="300706" y="686382"/>
            <a:ext cx="4741862" cy="230642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endParaRPr>
          </a:p>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Individual task (2-4 mins)</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What qualities do you need to be successful in your career? Write them down. Then discuss why you would need these and whether you think you have what it takes.</a:t>
            </a:r>
          </a:p>
        </p:txBody>
      </p:sp>
      <p:sp>
        <p:nvSpPr>
          <p:cNvPr id="18" name="Rectangle: Rounded Corners 33">
            <a:extLst>
              <a:ext uri="{FF2B5EF4-FFF2-40B4-BE49-F238E27FC236}">
                <a16:creationId xmlns:a16="http://schemas.microsoft.com/office/drawing/2014/main" id="{75D297C3-93B6-434D-A6AC-F70FA0219CF7}"/>
              </a:ext>
            </a:extLst>
          </p:cNvPr>
          <p:cNvSpPr/>
          <p:nvPr/>
        </p:nvSpPr>
        <p:spPr>
          <a:xfrm>
            <a:off x="3232747" y="3838443"/>
            <a:ext cx="2126099" cy="2101862"/>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‘Soft skills’ are so important to employers.  They are things you can work on yourself to make you more successful.  </a:t>
            </a:r>
          </a:p>
        </p:txBody>
      </p:sp>
      <p:sp>
        <p:nvSpPr>
          <p:cNvPr id="20" name="Shape 88">
            <a:extLst>
              <a:ext uri="{FF2B5EF4-FFF2-40B4-BE49-F238E27FC236}">
                <a16:creationId xmlns:a16="http://schemas.microsoft.com/office/drawing/2014/main" id="{1A8493E2-4C5A-5048-B5FD-0B71BE2DD2EE}"/>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23" name="Pentagon 20">
            <a:extLst>
              <a:ext uri="{FF2B5EF4-FFF2-40B4-BE49-F238E27FC236}">
                <a16:creationId xmlns:a16="http://schemas.microsoft.com/office/drawing/2014/main" id="{027BAB23-07C0-6A47-9804-3059129060EE}"/>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6</a:t>
            </a:r>
          </a:p>
        </p:txBody>
      </p:sp>
      <p:pic>
        <p:nvPicPr>
          <p:cNvPr id="26" name="Picture 25">
            <a:extLst>
              <a:ext uri="{FF2B5EF4-FFF2-40B4-BE49-F238E27FC236}">
                <a16:creationId xmlns:a16="http://schemas.microsoft.com/office/drawing/2014/main" id="{B81E8A83-058D-4F4C-A60A-439AC09F3AB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9230437">
            <a:off x="4648025" y="318785"/>
            <a:ext cx="1560448" cy="2485671"/>
          </a:xfrm>
          <a:prstGeom prst="rect">
            <a:avLst/>
          </a:prstGeom>
        </p:spPr>
      </p:pic>
      <p:sp>
        <p:nvSpPr>
          <p:cNvPr id="30" name="Rectangle: Rounded Corners 33">
            <a:extLst>
              <a:ext uri="{FF2B5EF4-FFF2-40B4-BE49-F238E27FC236}">
                <a16:creationId xmlns:a16="http://schemas.microsoft.com/office/drawing/2014/main" id="{2C29E0B5-A5A1-0945-82B7-4A43B481FE81}"/>
              </a:ext>
            </a:extLst>
          </p:cNvPr>
          <p:cNvSpPr/>
          <p:nvPr/>
        </p:nvSpPr>
        <p:spPr>
          <a:xfrm>
            <a:off x="6251070" y="2403710"/>
            <a:ext cx="1759007" cy="463256"/>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Creative</a:t>
            </a:r>
          </a:p>
        </p:txBody>
      </p:sp>
      <p:sp>
        <p:nvSpPr>
          <p:cNvPr id="34" name="Rectangle: Rounded Corners 33">
            <a:extLst>
              <a:ext uri="{FF2B5EF4-FFF2-40B4-BE49-F238E27FC236}">
                <a16:creationId xmlns:a16="http://schemas.microsoft.com/office/drawing/2014/main" id="{AD987EDA-3DE6-4C47-A3A5-C80593F5B7FE}"/>
              </a:ext>
            </a:extLst>
          </p:cNvPr>
          <p:cNvSpPr/>
          <p:nvPr/>
        </p:nvSpPr>
        <p:spPr>
          <a:xfrm>
            <a:off x="6251070" y="3044483"/>
            <a:ext cx="1759007" cy="52371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36" name="Rectangle: Rounded Corners 33">
            <a:extLst>
              <a:ext uri="{FF2B5EF4-FFF2-40B4-BE49-F238E27FC236}">
                <a16:creationId xmlns:a16="http://schemas.microsoft.com/office/drawing/2014/main" id="{A87CA21E-723E-1B4A-ADD2-3931C4811565}"/>
              </a:ext>
            </a:extLst>
          </p:cNvPr>
          <p:cNvSpPr/>
          <p:nvPr/>
        </p:nvSpPr>
        <p:spPr>
          <a:xfrm>
            <a:off x="6251070" y="1706753"/>
            <a:ext cx="1759007" cy="463256"/>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Resilient</a:t>
            </a:r>
          </a:p>
        </p:txBody>
      </p:sp>
      <p:sp>
        <p:nvSpPr>
          <p:cNvPr id="37" name="Rectangle: Rounded Corners 33">
            <a:extLst>
              <a:ext uri="{FF2B5EF4-FFF2-40B4-BE49-F238E27FC236}">
                <a16:creationId xmlns:a16="http://schemas.microsoft.com/office/drawing/2014/main" id="{2983794C-47D5-5347-9DD9-77C9B2FA66A5}"/>
              </a:ext>
            </a:extLst>
          </p:cNvPr>
          <p:cNvSpPr/>
          <p:nvPr/>
        </p:nvSpPr>
        <p:spPr>
          <a:xfrm>
            <a:off x="6231874" y="1013094"/>
            <a:ext cx="1759007" cy="493373"/>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Good listener</a:t>
            </a:r>
          </a:p>
        </p:txBody>
      </p:sp>
      <p:sp>
        <p:nvSpPr>
          <p:cNvPr id="38" name="Rectangle: Rounded Corners 33">
            <a:extLst>
              <a:ext uri="{FF2B5EF4-FFF2-40B4-BE49-F238E27FC236}">
                <a16:creationId xmlns:a16="http://schemas.microsoft.com/office/drawing/2014/main" id="{87B2834E-1788-A447-B503-7DC95A2F7A01}"/>
              </a:ext>
            </a:extLst>
          </p:cNvPr>
          <p:cNvSpPr/>
          <p:nvPr/>
        </p:nvSpPr>
        <p:spPr>
          <a:xfrm>
            <a:off x="6251070" y="3705460"/>
            <a:ext cx="1759007" cy="52371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19" name="Rectangle: Rounded Corners 33">
            <a:extLst>
              <a:ext uri="{FF2B5EF4-FFF2-40B4-BE49-F238E27FC236}">
                <a16:creationId xmlns:a16="http://schemas.microsoft.com/office/drawing/2014/main" id="{BC6202B4-E2FA-4012-9710-5319354172D6}"/>
              </a:ext>
            </a:extLst>
          </p:cNvPr>
          <p:cNvSpPr/>
          <p:nvPr/>
        </p:nvSpPr>
        <p:spPr>
          <a:xfrm>
            <a:off x="6251069" y="4459216"/>
            <a:ext cx="1759007" cy="476491"/>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21" name="Rectangle: Rounded Corners 33">
            <a:extLst>
              <a:ext uri="{FF2B5EF4-FFF2-40B4-BE49-F238E27FC236}">
                <a16:creationId xmlns:a16="http://schemas.microsoft.com/office/drawing/2014/main" id="{970CE743-9468-4D2C-9A71-A58F296B4B85}"/>
              </a:ext>
            </a:extLst>
          </p:cNvPr>
          <p:cNvSpPr/>
          <p:nvPr/>
        </p:nvSpPr>
        <p:spPr>
          <a:xfrm>
            <a:off x="6251070" y="5149057"/>
            <a:ext cx="1759007" cy="526454"/>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25" name="Rectangle: Rounded Corners 33">
            <a:extLst>
              <a:ext uri="{FF2B5EF4-FFF2-40B4-BE49-F238E27FC236}">
                <a16:creationId xmlns:a16="http://schemas.microsoft.com/office/drawing/2014/main" id="{0EA8B3BC-26A4-4AAB-A6ED-3F78CA6F7F5E}"/>
              </a:ext>
            </a:extLst>
          </p:cNvPr>
          <p:cNvSpPr/>
          <p:nvPr/>
        </p:nvSpPr>
        <p:spPr>
          <a:xfrm>
            <a:off x="6260494" y="5804283"/>
            <a:ext cx="1759007" cy="526454"/>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t>
            </a:r>
          </a:p>
        </p:txBody>
      </p:sp>
      <p:pic>
        <p:nvPicPr>
          <p:cNvPr id="3" name="Picture 2">
            <a:extLst>
              <a:ext uri="{FF2B5EF4-FFF2-40B4-BE49-F238E27FC236}">
                <a16:creationId xmlns:a16="http://schemas.microsoft.com/office/drawing/2014/main" id="{1A876E91-CDFF-4269-AA03-E75F1A3FA023}"/>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54606" y="2369106"/>
            <a:ext cx="1121654" cy="1295650"/>
          </a:xfrm>
          <a:prstGeom prst="rect">
            <a:avLst/>
          </a:prstGeom>
        </p:spPr>
      </p:pic>
      <p:pic>
        <p:nvPicPr>
          <p:cNvPr id="4" name="Picture 3">
            <a:extLst>
              <a:ext uri="{FF2B5EF4-FFF2-40B4-BE49-F238E27FC236}">
                <a16:creationId xmlns:a16="http://schemas.microsoft.com/office/drawing/2014/main" id="{A37FF393-2948-43FB-B35B-FB3FABF2FDD9}"/>
              </a:ext>
            </a:extLst>
          </p:cNvPr>
          <p:cNvPicPr>
            <a:picLocks noChangeAspect="1"/>
          </p:cNvPicPr>
          <p:nvPr/>
        </p:nvPicPr>
        <p:blipFill>
          <a:blip r:embed="rId6"/>
          <a:stretch>
            <a:fillRect/>
          </a:stretch>
        </p:blipFill>
        <p:spPr>
          <a:xfrm>
            <a:off x="260007" y="5970799"/>
            <a:ext cx="5197893" cy="624997"/>
          </a:xfrm>
          <a:prstGeom prst="rect">
            <a:avLst/>
          </a:prstGeom>
        </p:spPr>
      </p:pic>
      <p:pic>
        <p:nvPicPr>
          <p:cNvPr id="6" name="Picture 5">
            <a:extLst>
              <a:ext uri="{FF2B5EF4-FFF2-40B4-BE49-F238E27FC236}">
                <a16:creationId xmlns:a16="http://schemas.microsoft.com/office/drawing/2014/main" id="{D89BED41-3B26-4206-B4CD-6E0160530B24}"/>
              </a:ext>
            </a:extLst>
          </p:cNvPr>
          <p:cNvPicPr>
            <a:picLocks noChangeAspect="1"/>
          </p:cNvPicPr>
          <p:nvPr/>
        </p:nvPicPr>
        <p:blipFill>
          <a:blip r:embed="rId7"/>
          <a:stretch>
            <a:fillRect/>
          </a:stretch>
        </p:blipFill>
        <p:spPr>
          <a:xfrm>
            <a:off x="425139" y="3177748"/>
            <a:ext cx="2603218" cy="1493649"/>
          </a:xfrm>
          <a:prstGeom prst="rect">
            <a:avLst/>
          </a:prstGeom>
        </p:spPr>
      </p:pic>
    </p:spTree>
    <p:extLst>
      <p:ext uri="{BB962C8B-B14F-4D97-AF65-F5344CB8AC3E}">
        <p14:creationId xmlns:p14="http://schemas.microsoft.com/office/powerpoint/2010/main" val="197161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8" grpId="0" animBg="1"/>
      <p:bldP spid="30" grpId="0" animBg="1"/>
      <p:bldP spid="34" grpId="0" animBg="1"/>
      <p:bldP spid="36" grpId="0" animBg="1"/>
      <p:bldP spid="37" grpId="0" animBg="1"/>
      <p:bldP spid="38" grpId="0" animBg="1"/>
      <p:bldP spid="19" grpId="0" animBg="1"/>
      <p:bldP spid="21"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5" name="Shape 225"/>
          <p:cNvSpPr txBox="1">
            <a:spLocks noGrp="1"/>
          </p:cNvSpPr>
          <p:nvPr>
            <p:ph type="sldNum" idx="12"/>
          </p:nvPr>
        </p:nvSpPr>
        <p:spPr>
          <a:xfrm>
            <a:off x="6553202" y="6356351"/>
            <a:ext cx="2133599" cy="365125"/>
          </a:xfrm>
          <a:prstGeom prst="rect">
            <a:avLst/>
          </a:prstGeom>
          <a:noFill/>
          <a:ln>
            <a:noFill/>
          </a:ln>
        </p:spPr>
        <p:txBody>
          <a:bodyPr vert="horz" lIns="91425" tIns="45700" rIns="91425" bIns="45700" rtlCol="0" anchor="ctr" anchorCtr="0">
            <a:noAutofit/>
          </a:bodyPr>
          <a:lstStyle/>
          <a:p>
            <a:pPr>
              <a:buSzPct val="25000"/>
            </a:pPr>
            <a:fld id="{00000000-1234-1234-1234-123412341234}" type="slidenum">
              <a:rPr lang="en-GB">
                <a:solidFill>
                  <a:srgbClr val="888888"/>
                </a:solidFill>
                <a:latin typeface="Calibri"/>
                <a:ea typeface="Calibri"/>
                <a:cs typeface="Calibri"/>
                <a:sym typeface="Calibri"/>
              </a:rPr>
              <a:pPr>
                <a:buSzPct val="25000"/>
              </a:pPr>
              <a:t>15</a:t>
            </a:fld>
            <a:endParaRPr lang="en-GB" dirty="0">
              <a:solidFill>
                <a:srgbClr val="888888"/>
              </a:solidFill>
              <a:latin typeface="Calibri"/>
              <a:ea typeface="Calibri"/>
              <a:cs typeface="Calibri"/>
              <a:sym typeface="Calibri"/>
            </a:endParaRPr>
          </a:p>
        </p:txBody>
      </p:sp>
      <p:sp>
        <p:nvSpPr>
          <p:cNvPr id="10" name="Shape 102">
            <a:extLst>
              <a:ext uri="{FF2B5EF4-FFF2-40B4-BE49-F238E27FC236}">
                <a16:creationId xmlns:a16="http://schemas.microsoft.com/office/drawing/2014/main" id="{628CF1BE-836A-4D83-AD92-3942BD8C9151}"/>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Century Gothic" panose="020B0502020202020204" pitchFamily="34" charset="0"/>
                <a:ea typeface="Lato"/>
                <a:cs typeface="Lato"/>
                <a:sym typeface="Lato"/>
              </a:rPr>
              <a:t> </a:t>
            </a:r>
            <a:r>
              <a:rPr lang="en-GB" sz="1000" dirty="0">
                <a:solidFill>
                  <a:srgbClr val="2D2D2D"/>
                </a:solidFill>
                <a:latin typeface="Century Gothic" panose="020B0502020202020204" pitchFamily="34" charset="0"/>
                <a:ea typeface="Lato"/>
                <a:cs typeface="Lato"/>
                <a:sym typeface="Lato"/>
              </a:rPr>
              <a:t>©VotesForSchools2019</a:t>
            </a:r>
          </a:p>
        </p:txBody>
      </p:sp>
      <p:sp>
        <p:nvSpPr>
          <p:cNvPr id="13" name="Shape 227">
            <a:extLst>
              <a:ext uri="{FF2B5EF4-FFF2-40B4-BE49-F238E27FC236}">
                <a16:creationId xmlns:a16="http://schemas.microsoft.com/office/drawing/2014/main" id="{967D3D0C-B166-224D-A63D-BDDF7419B91E}"/>
              </a:ext>
            </a:extLst>
          </p:cNvPr>
          <p:cNvSpPr txBox="1"/>
          <p:nvPr/>
        </p:nvSpPr>
        <p:spPr>
          <a:xfrm>
            <a:off x="757977" y="205109"/>
            <a:ext cx="7427743" cy="727371"/>
          </a:xfrm>
          <a:prstGeom prst="rect">
            <a:avLst/>
          </a:prstGeom>
          <a:noFill/>
          <a:ln>
            <a:noFill/>
          </a:ln>
        </p:spPr>
        <p:txBody>
          <a:bodyPr lIns="91425" tIns="45700" rIns="91425" bIns="45700" anchor="t" anchorCtr="0">
            <a:noAutofit/>
          </a:bodyPr>
          <a:lstStyle/>
          <a:p>
            <a:pPr lvl="0">
              <a:buSzPct val="25000"/>
            </a:pPr>
            <a:endParaRPr lang="en-GB" sz="40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9" name="Shape 88">
            <a:extLst>
              <a:ext uri="{FF2B5EF4-FFF2-40B4-BE49-F238E27FC236}">
                <a16:creationId xmlns:a16="http://schemas.microsoft.com/office/drawing/2014/main" id="{72A511F9-228B-B348-B57B-15A3DF6FF631}"/>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12" name="Pentagon 20">
            <a:extLst>
              <a:ext uri="{FF2B5EF4-FFF2-40B4-BE49-F238E27FC236}">
                <a16:creationId xmlns:a16="http://schemas.microsoft.com/office/drawing/2014/main" id="{DB17EFDB-6183-3747-828C-67023201915D}"/>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6</a:t>
            </a:r>
          </a:p>
        </p:txBody>
      </p:sp>
      <p:sp>
        <p:nvSpPr>
          <p:cNvPr id="14" name="Rectangle: Rounded Corners 33">
            <a:extLst>
              <a:ext uri="{FF2B5EF4-FFF2-40B4-BE49-F238E27FC236}">
                <a16:creationId xmlns:a16="http://schemas.microsoft.com/office/drawing/2014/main" id="{F503482B-67A3-FF4C-96CB-FC83E22CDAB9}"/>
              </a:ext>
            </a:extLst>
          </p:cNvPr>
          <p:cNvSpPr/>
          <p:nvPr/>
        </p:nvSpPr>
        <p:spPr>
          <a:xfrm>
            <a:off x="4995746" y="3757961"/>
            <a:ext cx="3923628" cy="2780952"/>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Helvetica Neue" panose="02000503000000020004"/>
              </a:rPr>
              <a:t>Fact file:</a:t>
            </a:r>
          </a:p>
          <a:p>
            <a:pPr algn="ctr"/>
            <a:r>
              <a:rPr lang="en-GB" sz="1600" dirty="0">
                <a:solidFill>
                  <a:schemeClr val="tx1"/>
                </a:solidFill>
                <a:latin typeface="Helvetica Neue" panose="02000503000000020004"/>
              </a:rPr>
              <a:t>The top ten attributes that employers say they look for in young employees are: Commercial awareness, communication, teamwork, negotiation and persuasion, problem solving, leadership, organisation, resilience, ability to work under pressure, and confidence. </a:t>
            </a:r>
          </a:p>
        </p:txBody>
      </p:sp>
      <p:pic>
        <p:nvPicPr>
          <p:cNvPr id="18" name="Picture 2" descr="Image result for wow careers">
            <a:extLst>
              <a:ext uri="{FF2B5EF4-FFF2-40B4-BE49-F238E27FC236}">
                <a16:creationId xmlns:a16="http://schemas.microsoft.com/office/drawing/2014/main" id="{8C88E73B-C27E-8542-A5FF-999C99B68E3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11" name="Shape 114">
            <a:extLst>
              <a:ext uri="{FF2B5EF4-FFF2-40B4-BE49-F238E27FC236}">
                <a16:creationId xmlns:a16="http://schemas.microsoft.com/office/drawing/2014/main" id="{1E007988-852A-4D11-B339-416204578192}"/>
              </a:ext>
            </a:extLst>
          </p:cNvPr>
          <p:cNvSpPr/>
          <p:nvPr/>
        </p:nvSpPr>
        <p:spPr>
          <a:xfrm>
            <a:off x="796574" y="208607"/>
            <a:ext cx="8377538" cy="538608"/>
          </a:xfrm>
          <a:prstGeom prst="rect">
            <a:avLst/>
          </a:prstGeom>
          <a:noFill/>
          <a:ln>
            <a:noFill/>
          </a:ln>
        </p:spPr>
        <p:txBody>
          <a:bodyPr lIns="91425" tIns="45700" rIns="91425" bIns="45700" anchor="t" anchorCtr="0">
            <a:noAutofit/>
          </a:bodyPr>
          <a:lstStyle/>
          <a:p>
            <a:pPr>
              <a:buSzPct val="25000"/>
            </a:pPr>
            <a:r>
              <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rPr>
              <a:t>Do you have the skills? Growth mindset</a:t>
            </a:r>
          </a:p>
        </p:txBody>
      </p:sp>
      <p:sp>
        <p:nvSpPr>
          <p:cNvPr id="15" name="Rectangle: Rounded Corners 33">
            <a:extLst>
              <a:ext uri="{FF2B5EF4-FFF2-40B4-BE49-F238E27FC236}">
                <a16:creationId xmlns:a16="http://schemas.microsoft.com/office/drawing/2014/main" id="{9791236F-F700-4A99-BCF6-1F15E6FEDEE5}"/>
              </a:ext>
            </a:extLst>
          </p:cNvPr>
          <p:cNvSpPr/>
          <p:nvPr/>
        </p:nvSpPr>
        <p:spPr>
          <a:xfrm>
            <a:off x="328034" y="2620243"/>
            <a:ext cx="4400083" cy="1026206"/>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Helvetica Neue" panose="02000503000000020004"/>
              </a:rPr>
              <a:t>Fixed mindset</a:t>
            </a:r>
            <a:r>
              <a:rPr lang="en-GB" sz="1600" dirty="0">
                <a:solidFill>
                  <a:schemeClr val="tx1"/>
                </a:solidFill>
                <a:latin typeface="Helvetica Neue" panose="02000503000000020004"/>
              </a:rPr>
              <a:t> occurs when we believe our intelligence and abilities cannot be altered in a meaningful way.</a:t>
            </a:r>
            <a:endParaRPr lang="en-US" sz="14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sp>
        <p:nvSpPr>
          <p:cNvPr id="16" name="Rectangle: Rounded Corners 33">
            <a:extLst>
              <a:ext uri="{FF2B5EF4-FFF2-40B4-BE49-F238E27FC236}">
                <a16:creationId xmlns:a16="http://schemas.microsoft.com/office/drawing/2014/main" id="{7AE6489E-1CA3-4BA1-80CE-A7A3AEEE1D63}"/>
              </a:ext>
            </a:extLst>
          </p:cNvPr>
          <p:cNvSpPr/>
          <p:nvPr/>
        </p:nvSpPr>
        <p:spPr>
          <a:xfrm>
            <a:off x="328034" y="1244090"/>
            <a:ext cx="4400083" cy="1164573"/>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Helvetica Neue" panose="02000503000000020004"/>
              </a:rPr>
              <a:t>Growth mindset</a:t>
            </a:r>
            <a:r>
              <a:rPr lang="en-GB" sz="1600" dirty="0">
                <a:solidFill>
                  <a:schemeClr val="tx1"/>
                </a:solidFill>
                <a:latin typeface="Helvetica Neue" panose="02000503000000020004"/>
              </a:rPr>
              <a:t> occurs when we believe our intelligence and abilities can be improved upon with effort and the right strategies.</a:t>
            </a:r>
            <a:endParaRPr lang="en-US" sz="14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sp>
        <p:nvSpPr>
          <p:cNvPr id="19" name="Cloud 18">
            <a:extLst>
              <a:ext uri="{FF2B5EF4-FFF2-40B4-BE49-F238E27FC236}">
                <a16:creationId xmlns:a16="http://schemas.microsoft.com/office/drawing/2014/main" id="{5F1ACBB9-204A-47EB-A957-68DD6AA62F9F}"/>
              </a:ext>
            </a:extLst>
          </p:cNvPr>
          <p:cNvSpPr/>
          <p:nvPr/>
        </p:nvSpPr>
        <p:spPr>
          <a:xfrm>
            <a:off x="4867765" y="772713"/>
            <a:ext cx="4051609" cy="2301684"/>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endParaRPr>
          </a:p>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Paired discussion </a:t>
            </a:r>
          </a:p>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(2-4 mins)</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Do you know what a growth mindset is?</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Do you have a growth mindset?</a:t>
            </a:r>
          </a:p>
        </p:txBody>
      </p:sp>
      <p:pic>
        <p:nvPicPr>
          <p:cNvPr id="1026" name="Picture 2" descr="Image result for growth mindset">
            <a:extLst>
              <a:ext uri="{FF2B5EF4-FFF2-40B4-BE49-F238E27FC236}">
                <a16:creationId xmlns:a16="http://schemas.microsoft.com/office/drawing/2014/main" id="{193652B5-F27F-4B8C-B02B-2766295CD8BE}"/>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5498" y="3783603"/>
            <a:ext cx="4577017" cy="2865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78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 name="Picture 1">
            <a:extLst>
              <a:ext uri="{FF2B5EF4-FFF2-40B4-BE49-F238E27FC236}">
                <a16:creationId xmlns:a16="http://schemas.microsoft.com/office/drawing/2014/main" id="{47B73F6F-CBCD-4F53-8FFF-2C9CD8783E87}"/>
              </a:ext>
            </a:extLst>
          </p:cNvPr>
          <p:cNvPicPr>
            <a:picLocks noChangeAspect="1"/>
          </p:cNvPicPr>
          <p:nvPr/>
        </p:nvPicPr>
        <p:blipFill>
          <a:blip r:embed="rId3"/>
          <a:stretch>
            <a:fillRect/>
          </a:stretch>
        </p:blipFill>
        <p:spPr>
          <a:xfrm>
            <a:off x="6224245" y="683795"/>
            <a:ext cx="2462556" cy="2404017"/>
          </a:xfrm>
          <a:prstGeom prst="rect">
            <a:avLst/>
          </a:prstGeom>
        </p:spPr>
      </p:pic>
      <p:sp>
        <p:nvSpPr>
          <p:cNvPr id="225" name="Shape 225"/>
          <p:cNvSpPr txBox="1">
            <a:spLocks noGrp="1"/>
          </p:cNvSpPr>
          <p:nvPr>
            <p:ph type="sldNum" idx="12"/>
          </p:nvPr>
        </p:nvSpPr>
        <p:spPr>
          <a:xfrm>
            <a:off x="6553202" y="6356351"/>
            <a:ext cx="2133599" cy="365125"/>
          </a:xfrm>
          <a:prstGeom prst="rect">
            <a:avLst/>
          </a:prstGeom>
          <a:noFill/>
          <a:ln>
            <a:noFill/>
          </a:ln>
        </p:spPr>
        <p:txBody>
          <a:bodyPr vert="horz" lIns="91425" tIns="45700" rIns="91425" bIns="45700" rtlCol="0" anchor="ctr" anchorCtr="0">
            <a:noAutofit/>
          </a:bodyPr>
          <a:lstStyle/>
          <a:p>
            <a:pPr>
              <a:buSzPct val="25000"/>
            </a:pPr>
            <a:fld id="{00000000-1234-1234-1234-123412341234}" type="slidenum">
              <a:rPr lang="en-GB">
                <a:solidFill>
                  <a:srgbClr val="888888"/>
                </a:solidFill>
                <a:latin typeface="Calibri"/>
                <a:ea typeface="Calibri"/>
                <a:cs typeface="Calibri"/>
                <a:sym typeface="Calibri"/>
              </a:rPr>
              <a:pPr>
                <a:buSzPct val="25000"/>
              </a:pPr>
              <a:t>16</a:t>
            </a:fld>
            <a:endParaRPr lang="en-GB" dirty="0">
              <a:solidFill>
                <a:srgbClr val="888888"/>
              </a:solidFill>
              <a:latin typeface="Calibri"/>
              <a:ea typeface="Calibri"/>
              <a:cs typeface="Calibri"/>
              <a:sym typeface="Calibri"/>
            </a:endParaRPr>
          </a:p>
        </p:txBody>
      </p:sp>
      <p:sp>
        <p:nvSpPr>
          <p:cNvPr id="10" name="Shape 102">
            <a:extLst>
              <a:ext uri="{FF2B5EF4-FFF2-40B4-BE49-F238E27FC236}">
                <a16:creationId xmlns:a16="http://schemas.microsoft.com/office/drawing/2014/main" id="{628CF1BE-836A-4D83-AD92-3942BD8C9151}"/>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Century Gothic" panose="020B0502020202020204" pitchFamily="34" charset="0"/>
                <a:ea typeface="Lato"/>
                <a:cs typeface="Lato"/>
                <a:sym typeface="Lato"/>
              </a:rPr>
              <a:t> </a:t>
            </a:r>
            <a:r>
              <a:rPr lang="en-GB" sz="1000" dirty="0">
                <a:solidFill>
                  <a:srgbClr val="2D2D2D"/>
                </a:solidFill>
                <a:latin typeface="Century Gothic" panose="020B0502020202020204" pitchFamily="34" charset="0"/>
                <a:ea typeface="Lato"/>
                <a:cs typeface="Lato"/>
                <a:sym typeface="Lato"/>
              </a:rPr>
              <a:t>©VotesForSchools2019</a:t>
            </a:r>
          </a:p>
        </p:txBody>
      </p:sp>
      <p:sp>
        <p:nvSpPr>
          <p:cNvPr id="13" name="Shape 227">
            <a:extLst>
              <a:ext uri="{FF2B5EF4-FFF2-40B4-BE49-F238E27FC236}">
                <a16:creationId xmlns:a16="http://schemas.microsoft.com/office/drawing/2014/main" id="{967D3D0C-B166-224D-A63D-BDDF7419B91E}"/>
              </a:ext>
            </a:extLst>
          </p:cNvPr>
          <p:cNvSpPr txBox="1"/>
          <p:nvPr/>
        </p:nvSpPr>
        <p:spPr>
          <a:xfrm>
            <a:off x="757977" y="205109"/>
            <a:ext cx="7427743" cy="727371"/>
          </a:xfrm>
          <a:prstGeom prst="rect">
            <a:avLst/>
          </a:prstGeom>
          <a:noFill/>
          <a:ln>
            <a:noFill/>
          </a:ln>
        </p:spPr>
        <p:txBody>
          <a:bodyPr lIns="91425" tIns="45700" rIns="91425" bIns="45700" anchor="t" anchorCtr="0">
            <a:noAutofit/>
          </a:bodyPr>
          <a:lstStyle/>
          <a:p>
            <a:pPr lvl="0">
              <a:buSzPct val="25000"/>
            </a:pPr>
            <a:endParaRPr lang="en-GB" sz="40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9" name="Shape 88">
            <a:extLst>
              <a:ext uri="{FF2B5EF4-FFF2-40B4-BE49-F238E27FC236}">
                <a16:creationId xmlns:a16="http://schemas.microsoft.com/office/drawing/2014/main" id="{72A511F9-228B-B348-B57B-15A3DF6FF631}"/>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12" name="Pentagon 20">
            <a:extLst>
              <a:ext uri="{FF2B5EF4-FFF2-40B4-BE49-F238E27FC236}">
                <a16:creationId xmlns:a16="http://schemas.microsoft.com/office/drawing/2014/main" id="{DB17EFDB-6183-3747-828C-67023201915D}"/>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6</a:t>
            </a:r>
          </a:p>
        </p:txBody>
      </p:sp>
      <p:pic>
        <p:nvPicPr>
          <p:cNvPr id="18" name="Picture 2" descr="Image result for wow careers">
            <a:extLst>
              <a:ext uri="{FF2B5EF4-FFF2-40B4-BE49-F238E27FC236}">
                <a16:creationId xmlns:a16="http://schemas.microsoft.com/office/drawing/2014/main" id="{8C88E73B-C27E-8542-A5FF-999C99B68E3D}"/>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11" name="Shape 114">
            <a:extLst>
              <a:ext uri="{FF2B5EF4-FFF2-40B4-BE49-F238E27FC236}">
                <a16:creationId xmlns:a16="http://schemas.microsoft.com/office/drawing/2014/main" id="{1E007988-852A-4D11-B339-416204578192}"/>
              </a:ext>
            </a:extLst>
          </p:cNvPr>
          <p:cNvSpPr/>
          <p:nvPr/>
        </p:nvSpPr>
        <p:spPr>
          <a:xfrm>
            <a:off x="796574" y="208607"/>
            <a:ext cx="8377538" cy="538608"/>
          </a:xfrm>
          <a:prstGeom prst="rect">
            <a:avLst/>
          </a:prstGeom>
          <a:noFill/>
          <a:ln>
            <a:noFill/>
          </a:ln>
        </p:spPr>
        <p:txBody>
          <a:bodyPr lIns="91425" tIns="45700" rIns="91425" bIns="45700" anchor="t" anchorCtr="0">
            <a:noAutofit/>
          </a:bodyPr>
          <a:lstStyle/>
          <a:p>
            <a:pPr>
              <a:buSzPct val="25000"/>
            </a:pPr>
            <a:r>
              <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rPr>
              <a:t>Do you have the skills? Resilience</a:t>
            </a:r>
          </a:p>
        </p:txBody>
      </p:sp>
      <p:sp>
        <p:nvSpPr>
          <p:cNvPr id="15" name="Rectangle: Rounded Corners 33">
            <a:extLst>
              <a:ext uri="{FF2B5EF4-FFF2-40B4-BE49-F238E27FC236}">
                <a16:creationId xmlns:a16="http://schemas.microsoft.com/office/drawing/2014/main" id="{79BBB8DC-A266-48D4-AAEE-4F9646F59D9F}"/>
              </a:ext>
            </a:extLst>
          </p:cNvPr>
          <p:cNvSpPr/>
          <p:nvPr/>
        </p:nvSpPr>
        <p:spPr>
          <a:xfrm>
            <a:off x="3356517" y="5636495"/>
            <a:ext cx="5415158" cy="919574"/>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rPr>
              <a:t>Resilience encourages you to believe that anything can be achieved when they put their mind to it.</a:t>
            </a:r>
            <a:endParaRPr lang="en-US" sz="12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sp>
        <p:nvSpPr>
          <p:cNvPr id="17" name="Cloud 16">
            <a:extLst>
              <a:ext uri="{FF2B5EF4-FFF2-40B4-BE49-F238E27FC236}">
                <a16:creationId xmlns:a16="http://schemas.microsoft.com/office/drawing/2014/main" id="{F92996EC-D7A8-4119-8153-A3F3D083FF8E}"/>
              </a:ext>
            </a:extLst>
          </p:cNvPr>
          <p:cNvSpPr/>
          <p:nvPr/>
        </p:nvSpPr>
        <p:spPr>
          <a:xfrm>
            <a:off x="346495" y="750061"/>
            <a:ext cx="3351335" cy="240401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Individual task </a:t>
            </a:r>
          </a:p>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(3 mins)</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Write down 3 goals you have for your life.</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Have you thought about how to get there?</a:t>
            </a:r>
          </a:p>
        </p:txBody>
      </p:sp>
      <p:sp>
        <p:nvSpPr>
          <p:cNvPr id="19" name="Rectangle: Rounded Corners 33">
            <a:extLst>
              <a:ext uri="{FF2B5EF4-FFF2-40B4-BE49-F238E27FC236}">
                <a16:creationId xmlns:a16="http://schemas.microsoft.com/office/drawing/2014/main" id="{2593FA18-60F6-43FD-BE77-5F555780F537}"/>
              </a:ext>
            </a:extLst>
          </p:cNvPr>
          <p:cNvSpPr/>
          <p:nvPr/>
        </p:nvSpPr>
        <p:spPr>
          <a:xfrm>
            <a:off x="336072" y="4990424"/>
            <a:ext cx="2890417" cy="1565379"/>
          </a:xfrm>
          <a:prstGeom prst="roundRect">
            <a:avLst/>
          </a:prstGeom>
          <a:solidFill>
            <a:srgbClr val="FFFFCC"/>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b="1" dirty="0">
                <a:solidFill>
                  <a:schemeClr val="tx1"/>
                </a:solidFill>
                <a:latin typeface="Helvetica Neue" panose="02000503000000020004"/>
                <a:ea typeface="Helvetica Neue" panose="02000503000000020004" pitchFamily="2" charset="0"/>
                <a:cs typeface="Helvetica Neue" panose="02000503000000020004" pitchFamily="2" charset="0"/>
              </a:rPr>
              <a:t>Resilience:</a:t>
            </a:r>
          </a:p>
          <a:p>
            <a:pPr algn="ctr"/>
            <a:r>
              <a:rPr lang="en-GB" sz="1600" dirty="0">
                <a:solidFill>
                  <a:schemeClr val="tx1"/>
                </a:solidFill>
                <a:latin typeface="Helvetica Neue" panose="02000503000000020004"/>
              </a:rPr>
              <a:t>The ability to be happy,</a:t>
            </a:r>
          </a:p>
          <a:p>
            <a:pPr algn="ctr"/>
            <a:r>
              <a:rPr lang="en-GB" sz="1600" dirty="0">
                <a:solidFill>
                  <a:schemeClr val="tx1"/>
                </a:solidFill>
                <a:latin typeface="Helvetica Neue" panose="02000503000000020004"/>
              </a:rPr>
              <a:t> successful, etc. again after something difficult or bad</a:t>
            </a:r>
          </a:p>
          <a:p>
            <a:pPr algn="ctr"/>
            <a:r>
              <a:rPr lang="en-GB" sz="1600" dirty="0">
                <a:solidFill>
                  <a:schemeClr val="tx1"/>
                </a:solidFill>
                <a:latin typeface="Helvetica Neue" panose="02000503000000020004"/>
              </a:rPr>
              <a:t> has happened.</a:t>
            </a:r>
            <a:endPar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0" name="Rectangle: Rounded Corners 33">
            <a:extLst>
              <a:ext uri="{FF2B5EF4-FFF2-40B4-BE49-F238E27FC236}">
                <a16:creationId xmlns:a16="http://schemas.microsoft.com/office/drawing/2014/main" id="{562F1DCE-A635-4BDF-92D9-B30BC2591374}"/>
              </a:ext>
            </a:extLst>
          </p:cNvPr>
          <p:cNvSpPr/>
          <p:nvPr/>
        </p:nvSpPr>
        <p:spPr>
          <a:xfrm>
            <a:off x="3830235" y="1156468"/>
            <a:ext cx="2126099" cy="1707355"/>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a:ea typeface="Helvetica Neue" panose="02000503000000020004" pitchFamily="2" charset="0"/>
                <a:cs typeface="Helvetica Neue" panose="02000503000000020004" pitchFamily="2" charset="0"/>
              </a:rPr>
              <a:t>J K Rowling had her Harry Potter book turned down 12 times before it was eventually published.   </a:t>
            </a:r>
          </a:p>
        </p:txBody>
      </p:sp>
      <p:sp>
        <p:nvSpPr>
          <p:cNvPr id="21" name="Rectangle: Rounded Corners 33">
            <a:extLst>
              <a:ext uri="{FF2B5EF4-FFF2-40B4-BE49-F238E27FC236}">
                <a16:creationId xmlns:a16="http://schemas.microsoft.com/office/drawing/2014/main" id="{645F04BB-8DEB-4474-9F77-3D603A85590B}"/>
              </a:ext>
            </a:extLst>
          </p:cNvPr>
          <p:cNvSpPr/>
          <p:nvPr/>
        </p:nvSpPr>
        <p:spPr>
          <a:xfrm>
            <a:off x="6260682" y="3313220"/>
            <a:ext cx="2462556" cy="206037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rPr>
              <a:t>When Dyson invented his first Dual Cyclone vacuum cleaner, which hit stores in 1993, he spent 15 years creating 5,126 versions that failed before he made one that worked.</a:t>
            </a:r>
            <a:endParaRPr lang="en-US" sz="16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pic>
        <p:nvPicPr>
          <p:cNvPr id="3" name="Picture 2">
            <a:extLst>
              <a:ext uri="{FF2B5EF4-FFF2-40B4-BE49-F238E27FC236}">
                <a16:creationId xmlns:a16="http://schemas.microsoft.com/office/drawing/2014/main" id="{5C097D59-FE22-4719-8399-8B4929DB8849}"/>
              </a:ext>
            </a:extLst>
          </p:cNvPr>
          <p:cNvPicPr>
            <a:picLocks noChangeAspect="1"/>
          </p:cNvPicPr>
          <p:nvPr/>
        </p:nvPicPr>
        <p:blipFill>
          <a:blip r:embed="rId5">
            <a:clrChange>
              <a:clrFrom>
                <a:srgbClr val="F8F9FB"/>
              </a:clrFrom>
              <a:clrTo>
                <a:srgbClr val="F8F9FB">
                  <a:alpha val="0"/>
                </a:srgbClr>
              </a:clrTo>
            </a:clrChange>
          </a:blip>
          <a:stretch>
            <a:fillRect/>
          </a:stretch>
        </p:blipFill>
        <p:spPr>
          <a:xfrm>
            <a:off x="3460262" y="3342171"/>
            <a:ext cx="2719207" cy="1943508"/>
          </a:xfrm>
          <a:prstGeom prst="rect">
            <a:avLst/>
          </a:prstGeom>
        </p:spPr>
      </p:pic>
      <p:sp>
        <p:nvSpPr>
          <p:cNvPr id="23" name="Rectangle: Rounded Corners 33">
            <a:extLst>
              <a:ext uri="{FF2B5EF4-FFF2-40B4-BE49-F238E27FC236}">
                <a16:creationId xmlns:a16="http://schemas.microsoft.com/office/drawing/2014/main" id="{CA020A26-BF1D-43DB-ACB1-868BF762BEA6}"/>
              </a:ext>
            </a:extLst>
          </p:cNvPr>
          <p:cNvSpPr/>
          <p:nvPr/>
        </p:nvSpPr>
        <p:spPr>
          <a:xfrm>
            <a:off x="346495" y="3295844"/>
            <a:ext cx="2887689" cy="1438461"/>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a:ea typeface="Helvetica Neue" panose="02000503000000020004" pitchFamily="2" charset="0"/>
                <a:cs typeface="Helvetica Neue" panose="02000503000000020004" pitchFamily="2" charset="0"/>
              </a:rPr>
              <a:t>Sometimes reaching our goals takes huge amounts of resilience.  It doesn’t always happen the first time we try.   </a:t>
            </a:r>
          </a:p>
        </p:txBody>
      </p:sp>
    </p:spTree>
    <p:extLst>
      <p:ext uri="{BB962C8B-B14F-4D97-AF65-F5344CB8AC3E}">
        <p14:creationId xmlns:p14="http://schemas.microsoft.com/office/powerpoint/2010/main" val="278190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0" grpId="0" animBg="1"/>
      <p:bldP spid="21"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5" name="Shape 225"/>
          <p:cNvSpPr txBox="1">
            <a:spLocks noGrp="1"/>
          </p:cNvSpPr>
          <p:nvPr>
            <p:ph type="sldNum" idx="12"/>
          </p:nvPr>
        </p:nvSpPr>
        <p:spPr>
          <a:xfrm>
            <a:off x="6553202" y="6356351"/>
            <a:ext cx="2133599" cy="365125"/>
          </a:xfrm>
          <a:prstGeom prst="rect">
            <a:avLst/>
          </a:prstGeom>
          <a:noFill/>
          <a:ln>
            <a:noFill/>
          </a:ln>
        </p:spPr>
        <p:txBody>
          <a:bodyPr vert="horz" lIns="91425" tIns="45700" rIns="91425" bIns="45700" rtlCol="0" anchor="ctr" anchorCtr="0">
            <a:noAutofit/>
          </a:bodyPr>
          <a:lstStyle/>
          <a:p>
            <a:pPr>
              <a:buSzPct val="25000"/>
            </a:pPr>
            <a:fld id="{00000000-1234-1234-1234-123412341234}" type="slidenum">
              <a:rPr lang="en-GB">
                <a:solidFill>
                  <a:srgbClr val="888888"/>
                </a:solidFill>
                <a:latin typeface="Calibri"/>
                <a:ea typeface="Calibri"/>
                <a:cs typeface="Calibri"/>
                <a:sym typeface="Calibri"/>
              </a:rPr>
              <a:pPr>
                <a:buSzPct val="25000"/>
              </a:pPr>
              <a:t>17</a:t>
            </a:fld>
            <a:endParaRPr lang="en-GB" dirty="0">
              <a:solidFill>
                <a:srgbClr val="888888"/>
              </a:solidFill>
              <a:latin typeface="Calibri"/>
              <a:ea typeface="Calibri"/>
              <a:cs typeface="Calibri"/>
              <a:sym typeface="Calibri"/>
            </a:endParaRPr>
          </a:p>
        </p:txBody>
      </p:sp>
      <p:sp>
        <p:nvSpPr>
          <p:cNvPr id="10" name="Shape 102">
            <a:extLst>
              <a:ext uri="{FF2B5EF4-FFF2-40B4-BE49-F238E27FC236}">
                <a16:creationId xmlns:a16="http://schemas.microsoft.com/office/drawing/2014/main" id="{628CF1BE-836A-4D83-AD92-3942BD8C9151}"/>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Century Gothic" panose="020B0502020202020204" pitchFamily="34" charset="0"/>
                <a:ea typeface="Lato"/>
                <a:cs typeface="Lato"/>
                <a:sym typeface="Lato"/>
              </a:rPr>
              <a:t> </a:t>
            </a:r>
            <a:r>
              <a:rPr lang="en-GB" sz="1000" dirty="0">
                <a:solidFill>
                  <a:srgbClr val="2D2D2D"/>
                </a:solidFill>
                <a:latin typeface="Century Gothic" panose="020B0502020202020204" pitchFamily="34" charset="0"/>
                <a:ea typeface="Lato"/>
                <a:cs typeface="Lato"/>
                <a:sym typeface="Lato"/>
              </a:rPr>
              <a:t>©VotesForSchools2019</a:t>
            </a:r>
          </a:p>
        </p:txBody>
      </p:sp>
      <p:sp>
        <p:nvSpPr>
          <p:cNvPr id="13" name="Shape 227">
            <a:extLst>
              <a:ext uri="{FF2B5EF4-FFF2-40B4-BE49-F238E27FC236}">
                <a16:creationId xmlns:a16="http://schemas.microsoft.com/office/drawing/2014/main" id="{967D3D0C-B166-224D-A63D-BDDF7419B91E}"/>
              </a:ext>
            </a:extLst>
          </p:cNvPr>
          <p:cNvSpPr txBox="1"/>
          <p:nvPr/>
        </p:nvSpPr>
        <p:spPr>
          <a:xfrm>
            <a:off x="757977" y="205109"/>
            <a:ext cx="7427743" cy="727371"/>
          </a:xfrm>
          <a:prstGeom prst="rect">
            <a:avLst/>
          </a:prstGeom>
          <a:noFill/>
          <a:ln>
            <a:noFill/>
          </a:ln>
        </p:spPr>
        <p:txBody>
          <a:bodyPr lIns="91425" tIns="45700" rIns="91425" bIns="45700" anchor="t" anchorCtr="0">
            <a:noAutofit/>
          </a:bodyPr>
          <a:lstStyle/>
          <a:p>
            <a:pPr lvl="0">
              <a:buSzPct val="25000"/>
            </a:pPr>
            <a:endParaRPr lang="en-GB" sz="40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9" name="Shape 88">
            <a:extLst>
              <a:ext uri="{FF2B5EF4-FFF2-40B4-BE49-F238E27FC236}">
                <a16:creationId xmlns:a16="http://schemas.microsoft.com/office/drawing/2014/main" id="{72A511F9-228B-B348-B57B-15A3DF6FF631}"/>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12" name="Pentagon 20">
            <a:extLst>
              <a:ext uri="{FF2B5EF4-FFF2-40B4-BE49-F238E27FC236}">
                <a16:creationId xmlns:a16="http://schemas.microsoft.com/office/drawing/2014/main" id="{DB17EFDB-6183-3747-828C-67023201915D}"/>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6</a:t>
            </a:r>
          </a:p>
        </p:txBody>
      </p:sp>
      <p:pic>
        <p:nvPicPr>
          <p:cNvPr id="18" name="Picture 2" descr="Image result for wow careers">
            <a:extLst>
              <a:ext uri="{FF2B5EF4-FFF2-40B4-BE49-F238E27FC236}">
                <a16:creationId xmlns:a16="http://schemas.microsoft.com/office/drawing/2014/main" id="{8C88E73B-C27E-8542-A5FF-999C99B68E3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11" name="Shape 114">
            <a:extLst>
              <a:ext uri="{FF2B5EF4-FFF2-40B4-BE49-F238E27FC236}">
                <a16:creationId xmlns:a16="http://schemas.microsoft.com/office/drawing/2014/main" id="{1E007988-852A-4D11-B339-416204578192}"/>
              </a:ext>
            </a:extLst>
          </p:cNvPr>
          <p:cNvSpPr/>
          <p:nvPr/>
        </p:nvSpPr>
        <p:spPr>
          <a:xfrm>
            <a:off x="796574" y="208607"/>
            <a:ext cx="8377538" cy="538608"/>
          </a:xfrm>
          <a:prstGeom prst="rect">
            <a:avLst/>
          </a:prstGeom>
          <a:noFill/>
          <a:ln>
            <a:noFill/>
          </a:ln>
        </p:spPr>
        <p:txBody>
          <a:bodyPr lIns="91425" tIns="45700" rIns="91425" bIns="45700" anchor="t" anchorCtr="0">
            <a:noAutofit/>
          </a:bodyPr>
          <a:lstStyle/>
          <a:p>
            <a:pPr>
              <a:buSzPct val="25000"/>
            </a:pPr>
            <a:r>
              <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rPr>
              <a:t>Do you have the skills? </a:t>
            </a:r>
            <a:r>
              <a:rPr lang="en-GB" sz="2400" b="1" dirty="0" err="1">
                <a:latin typeface="Helvetica Neue" panose="02000503000000020004" pitchFamily="2" charset="0"/>
                <a:ea typeface="Helvetica Neue" panose="02000503000000020004" pitchFamily="2" charset="0"/>
                <a:cs typeface="Helvetica Neue" panose="02000503000000020004" pitchFamily="2" charset="0"/>
                <a:sym typeface="Lato"/>
              </a:rPr>
              <a:t>Oracy</a:t>
            </a:r>
            <a:endPar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15" name="Rectangle: Rounded Corners 33">
            <a:extLst>
              <a:ext uri="{FF2B5EF4-FFF2-40B4-BE49-F238E27FC236}">
                <a16:creationId xmlns:a16="http://schemas.microsoft.com/office/drawing/2014/main" id="{E3004774-1DFC-4042-A41F-1D37E00637FA}"/>
              </a:ext>
            </a:extLst>
          </p:cNvPr>
          <p:cNvSpPr/>
          <p:nvPr/>
        </p:nvSpPr>
        <p:spPr>
          <a:xfrm>
            <a:off x="318736" y="4359948"/>
            <a:ext cx="3005996" cy="94557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i="1" dirty="0">
                <a:solidFill>
                  <a:schemeClr val="tx1"/>
                </a:solidFill>
                <a:latin typeface="Helvetica Neue" panose="02000503000000020004"/>
              </a:rPr>
              <a:t>Debating helps students </a:t>
            </a:r>
          </a:p>
          <a:p>
            <a:pPr algn="ctr"/>
            <a:r>
              <a:rPr lang="en-GB" sz="1600" i="1" dirty="0">
                <a:solidFill>
                  <a:schemeClr val="tx1"/>
                </a:solidFill>
                <a:latin typeface="Helvetica Neue" panose="02000503000000020004"/>
              </a:rPr>
              <a:t>develop their </a:t>
            </a:r>
            <a:r>
              <a:rPr lang="en-GB" sz="1600" i="1" dirty="0" err="1">
                <a:solidFill>
                  <a:schemeClr val="tx1"/>
                </a:solidFill>
                <a:latin typeface="Helvetica Neue" panose="02000503000000020004"/>
              </a:rPr>
              <a:t>oracy</a:t>
            </a:r>
            <a:r>
              <a:rPr lang="en-GB" sz="1600" i="1" dirty="0">
                <a:solidFill>
                  <a:schemeClr val="tx1"/>
                </a:solidFill>
                <a:latin typeface="Helvetica Neue" panose="02000503000000020004"/>
              </a:rPr>
              <a:t> skills  </a:t>
            </a:r>
            <a:endParaRPr lang="en-US" sz="11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sp>
        <p:nvSpPr>
          <p:cNvPr id="16" name="Rectangle: Rounded Corners 33">
            <a:extLst>
              <a:ext uri="{FF2B5EF4-FFF2-40B4-BE49-F238E27FC236}">
                <a16:creationId xmlns:a16="http://schemas.microsoft.com/office/drawing/2014/main" id="{7E9668CB-6164-41EF-B565-E480FCD62255}"/>
              </a:ext>
            </a:extLst>
          </p:cNvPr>
          <p:cNvSpPr/>
          <p:nvPr/>
        </p:nvSpPr>
        <p:spPr>
          <a:xfrm>
            <a:off x="3568389" y="4190261"/>
            <a:ext cx="5239733" cy="2374233"/>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rPr>
              <a:t>With employers now rating communication skills as their highest priority, above even qualifications, the ability to express ideas is more important than ever before. Indeed, a recent study estimated pupils contributed on average just four words per lesson, while another revealed that children with good communication skills are four times more likely to get five A*-Cs at GCSE.</a:t>
            </a:r>
            <a:endParaRPr lang="en-US" sz="14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sp>
        <p:nvSpPr>
          <p:cNvPr id="19" name="Cloud 18">
            <a:extLst>
              <a:ext uri="{FF2B5EF4-FFF2-40B4-BE49-F238E27FC236}">
                <a16:creationId xmlns:a16="http://schemas.microsoft.com/office/drawing/2014/main" id="{8923B370-B13B-4766-BAFD-30270F9B7AD4}"/>
              </a:ext>
            </a:extLst>
          </p:cNvPr>
          <p:cNvSpPr/>
          <p:nvPr/>
        </p:nvSpPr>
        <p:spPr>
          <a:xfrm>
            <a:off x="346496" y="750061"/>
            <a:ext cx="3299953" cy="2149256"/>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Paired discussion task (1 min)</a:t>
            </a:r>
            <a:endPar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endParaRPr>
          </a:p>
        </p:txBody>
      </p:sp>
      <p:sp>
        <p:nvSpPr>
          <p:cNvPr id="20" name="Rectangle: Rounded Corners 33">
            <a:extLst>
              <a:ext uri="{FF2B5EF4-FFF2-40B4-BE49-F238E27FC236}">
                <a16:creationId xmlns:a16="http://schemas.microsoft.com/office/drawing/2014/main" id="{3BB36B6A-BD9A-48E4-9625-FDF86BF33E1E}"/>
              </a:ext>
            </a:extLst>
          </p:cNvPr>
          <p:cNvSpPr/>
          <p:nvPr/>
        </p:nvSpPr>
        <p:spPr>
          <a:xfrm>
            <a:off x="318736" y="5452946"/>
            <a:ext cx="3005996" cy="1111548"/>
          </a:xfrm>
          <a:prstGeom prst="roundRect">
            <a:avLst/>
          </a:prstGeom>
          <a:solidFill>
            <a:srgbClr val="FFFFCC"/>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b="1" dirty="0" err="1">
                <a:solidFill>
                  <a:schemeClr val="tx1"/>
                </a:solidFill>
                <a:latin typeface="Helvetica Neue" panose="02000503000000020004"/>
                <a:ea typeface="Helvetica Neue" panose="02000503000000020004" pitchFamily="2" charset="0"/>
                <a:cs typeface="Helvetica Neue" panose="02000503000000020004" pitchFamily="2" charset="0"/>
              </a:rPr>
              <a:t>Oracy</a:t>
            </a:r>
            <a:r>
              <a:rPr lang="en-US" sz="1600" b="1" dirty="0">
                <a:solidFill>
                  <a:schemeClr val="tx1"/>
                </a:solidFill>
                <a:latin typeface="Helvetica Neue" panose="02000503000000020004"/>
                <a:ea typeface="Helvetica Neue" panose="02000503000000020004" pitchFamily="2" charset="0"/>
                <a:cs typeface="Helvetica Neue" panose="02000503000000020004" pitchFamily="2" charset="0"/>
              </a:rPr>
              <a:t>:</a:t>
            </a:r>
          </a:p>
          <a:p>
            <a:pPr algn="ctr"/>
            <a:r>
              <a:rPr lang="en-GB" sz="1600" dirty="0">
                <a:solidFill>
                  <a:schemeClr val="tx1"/>
                </a:solidFill>
                <a:latin typeface="Helvetica Neue" panose="02000503000000020004"/>
              </a:rPr>
              <a:t>The ability to speak clearly and grammatically correctly.</a:t>
            </a:r>
            <a:r>
              <a:rPr lang="en-US" sz="1600" dirty="0">
                <a:solidFill>
                  <a:schemeClr val="tx1"/>
                </a:solidFill>
                <a:latin typeface="Helvetica Neue" panose="02000503000000020004"/>
                <a:ea typeface="Helvetica Neue" panose="02000503000000020004" pitchFamily="2" charset="0"/>
                <a:cs typeface="Helvetica Neue" panose="02000503000000020004" pitchFamily="2" charset="0"/>
              </a:rPr>
              <a:t> </a:t>
            </a:r>
          </a:p>
        </p:txBody>
      </p:sp>
      <p:pic>
        <p:nvPicPr>
          <p:cNvPr id="2" name="Picture 1">
            <a:extLst>
              <a:ext uri="{FF2B5EF4-FFF2-40B4-BE49-F238E27FC236}">
                <a16:creationId xmlns:a16="http://schemas.microsoft.com/office/drawing/2014/main" id="{116B3DF9-DB53-44C7-BC06-195E2B514719}"/>
              </a:ext>
            </a:extLst>
          </p:cNvPr>
          <p:cNvPicPr>
            <a:picLocks noChangeAspect="1"/>
          </p:cNvPicPr>
          <p:nvPr/>
        </p:nvPicPr>
        <p:blipFill>
          <a:blip r:embed="rId4"/>
          <a:stretch>
            <a:fillRect/>
          </a:stretch>
        </p:blipFill>
        <p:spPr>
          <a:xfrm>
            <a:off x="5061503" y="1095509"/>
            <a:ext cx="3625298" cy="2785198"/>
          </a:xfrm>
          <a:prstGeom prst="rect">
            <a:avLst/>
          </a:prstGeom>
        </p:spPr>
      </p:pic>
      <p:pic>
        <p:nvPicPr>
          <p:cNvPr id="3" name="Picture 2">
            <a:extLst>
              <a:ext uri="{FF2B5EF4-FFF2-40B4-BE49-F238E27FC236}">
                <a16:creationId xmlns:a16="http://schemas.microsoft.com/office/drawing/2014/main" id="{20C7B4C7-6B1A-4A88-9D3D-D3ABF1A18987}"/>
              </a:ext>
            </a:extLst>
          </p:cNvPr>
          <p:cNvPicPr>
            <a:picLocks noChangeAspect="1"/>
          </p:cNvPicPr>
          <p:nvPr/>
        </p:nvPicPr>
        <p:blipFill>
          <a:blip r:embed="rId5"/>
          <a:stretch>
            <a:fillRect/>
          </a:stretch>
        </p:blipFill>
        <p:spPr>
          <a:xfrm>
            <a:off x="510980" y="3133827"/>
            <a:ext cx="2621507" cy="1158340"/>
          </a:xfrm>
          <a:prstGeom prst="rect">
            <a:avLst/>
          </a:prstGeom>
        </p:spPr>
      </p:pic>
    </p:spTree>
    <p:extLst>
      <p:ext uri="{BB962C8B-B14F-4D97-AF65-F5344CB8AC3E}">
        <p14:creationId xmlns:p14="http://schemas.microsoft.com/office/powerpoint/2010/main" val="280783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5" name="Shape 225"/>
          <p:cNvSpPr txBox="1">
            <a:spLocks noGrp="1"/>
          </p:cNvSpPr>
          <p:nvPr>
            <p:ph type="sldNum" idx="12"/>
          </p:nvPr>
        </p:nvSpPr>
        <p:spPr>
          <a:xfrm>
            <a:off x="6553202" y="6356351"/>
            <a:ext cx="2133599" cy="365125"/>
          </a:xfrm>
          <a:prstGeom prst="rect">
            <a:avLst/>
          </a:prstGeom>
          <a:noFill/>
          <a:ln>
            <a:noFill/>
          </a:ln>
        </p:spPr>
        <p:txBody>
          <a:bodyPr vert="horz" lIns="91425" tIns="45700" rIns="91425" bIns="45700" rtlCol="0" anchor="ctr" anchorCtr="0">
            <a:noAutofit/>
          </a:bodyPr>
          <a:lstStyle/>
          <a:p>
            <a:pPr>
              <a:buSzPct val="25000"/>
            </a:pPr>
            <a:fld id="{00000000-1234-1234-1234-123412341234}" type="slidenum">
              <a:rPr lang="en-GB">
                <a:solidFill>
                  <a:srgbClr val="888888"/>
                </a:solidFill>
                <a:latin typeface="Calibri"/>
                <a:ea typeface="Calibri"/>
                <a:cs typeface="Calibri"/>
                <a:sym typeface="Calibri"/>
              </a:rPr>
              <a:pPr>
                <a:buSzPct val="25000"/>
              </a:pPr>
              <a:t>18</a:t>
            </a:fld>
            <a:endParaRPr lang="en-GB" dirty="0">
              <a:solidFill>
                <a:srgbClr val="888888"/>
              </a:solidFill>
              <a:latin typeface="Calibri"/>
              <a:ea typeface="Calibri"/>
              <a:cs typeface="Calibri"/>
              <a:sym typeface="Calibri"/>
            </a:endParaRPr>
          </a:p>
        </p:txBody>
      </p:sp>
      <p:sp>
        <p:nvSpPr>
          <p:cNvPr id="10" name="Shape 102">
            <a:extLst>
              <a:ext uri="{FF2B5EF4-FFF2-40B4-BE49-F238E27FC236}">
                <a16:creationId xmlns:a16="http://schemas.microsoft.com/office/drawing/2014/main" id="{628CF1BE-836A-4D83-AD92-3942BD8C9151}"/>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Century Gothic" panose="020B0502020202020204" pitchFamily="34" charset="0"/>
                <a:ea typeface="Lato"/>
                <a:cs typeface="Lato"/>
                <a:sym typeface="Lato"/>
              </a:rPr>
              <a:t> </a:t>
            </a:r>
            <a:r>
              <a:rPr lang="en-GB" sz="1000" dirty="0">
                <a:solidFill>
                  <a:srgbClr val="2D2D2D"/>
                </a:solidFill>
                <a:latin typeface="Century Gothic" panose="020B0502020202020204" pitchFamily="34" charset="0"/>
                <a:ea typeface="Lato"/>
                <a:cs typeface="Lato"/>
                <a:sym typeface="Lato"/>
              </a:rPr>
              <a:t>©VotesForSchools2019</a:t>
            </a:r>
          </a:p>
        </p:txBody>
      </p:sp>
      <p:sp>
        <p:nvSpPr>
          <p:cNvPr id="13" name="Shape 227">
            <a:extLst>
              <a:ext uri="{FF2B5EF4-FFF2-40B4-BE49-F238E27FC236}">
                <a16:creationId xmlns:a16="http://schemas.microsoft.com/office/drawing/2014/main" id="{967D3D0C-B166-224D-A63D-BDDF7419B91E}"/>
              </a:ext>
            </a:extLst>
          </p:cNvPr>
          <p:cNvSpPr txBox="1"/>
          <p:nvPr/>
        </p:nvSpPr>
        <p:spPr>
          <a:xfrm>
            <a:off x="757977" y="205109"/>
            <a:ext cx="7427743" cy="727371"/>
          </a:xfrm>
          <a:prstGeom prst="rect">
            <a:avLst/>
          </a:prstGeom>
          <a:noFill/>
          <a:ln>
            <a:noFill/>
          </a:ln>
        </p:spPr>
        <p:txBody>
          <a:bodyPr lIns="91425" tIns="45700" rIns="91425" bIns="45700" anchor="t" anchorCtr="0">
            <a:noAutofit/>
          </a:bodyPr>
          <a:lstStyle/>
          <a:p>
            <a:pPr lvl="0">
              <a:buSzPct val="25000"/>
            </a:pPr>
            <a:endParaRPr lang="en-GB" sz="40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9" name="Shape 88">
            <a:extLst>
              <a:ext uri="{FF2B5EF4-FFF2-40B4-BE49-F238E27FC236}">
                <a16:creationId xmlns:a16="http://schemas.microsoft.com/office/drawing/2014/main" id="{72A511F9-228B-B348-B57B-15A3DF6FF631}"/>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12" name="Pentagon 20">
            <a:extLst>
              <a:ext uri="{FF2B5EF4-FFF2-40B4-BE49-F238E27FC236}">
                <a16:creationId xmlns:a16="http://schemas.microsoft.com/office/drawing/2014/main" id="{DB17EFDB-6183-3747-828C-67023201915D}"/>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6</a:t>
            </a:r>
          </a:p>
        </p:txBody>
      </p:sp>
      <p:pic>
        <p:nvPicPr>
          <p:cNvPr id="18" name="Picture 2" descr="Image result for wow careers">
            <a:extLst>
              <a:ext uri="{FF2B5EF4-FFF2-40B4-BE49-F238E27FC236}">
                <a16:creationId xmlns:a16="http://schemas.microsoft.com/office/drawing/2014/main" id="{8C88E73B-C27E-8542-A5FF-999C99B68E3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11" name="Shape 114">
            <a:extLst>
              <a:ext uri="{FF2B5EF4-FFF2-40B4-BE49-F238E27FC236}">
                <a16:creationId xmlns:a16="http://schemas.microsoft.com/office/drawing/2014/main" id="{1E007988-852A-4D11-B339-416204578192}"/>
              </a:ext>
            </a:extLst>
          </p:cNvPr>
          <p:cNvSpPr/>
          <p:nvPr/>
        </p:nvSpPr>
        <p:spPr>
          <a:xfrm>
            <a:off x="796574" y="208607"/>
            <a:ext cx="8377538" cy="538608"/>
          </a:xfrm>
          <a:prstGeom prst="rect">
            <a:avLst/>
          </a:prstGeom>
          <a:noFill/>
          <a:ln>
            <a:noFill/>
          </a:ln>
        </p:spPr>
        <p:txBody>
          <a:bodyPr lIns="91425" tIns="45700" rIns="91425" bIns="45700" anchor="t" anchorCtr="0">
            <a:noAutofit/>
          </a:bodyPr>
          <a:lstStyle/>
          <a:p>
            <a:pPr>
              <a:buSzPct val="25000"/>
            </a:pPr>
            <a:r>
              <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rPr>
              <a:t>Do you have the skills? Critical thinking</a:t>
            </a:r>
          </a:p>
        </p:txBody>
      </p:sp>
      <p:sp>
        <p:nvSpPr>
          <p:cNvPr id="15" name="Cloud 14">
            <a:extLst>
              <a:ext uri="{FF2B5EF4-FFF2-40B4-BE49-F238E27FC236}">
                <a16:creationId xmlns:a16="http://schemas.microsoft.com/office/drawing/2014/main" id="{CE8B4E79-BDD8-4AA1-AFB0-79D9B34D9BBB}"/>
              </a:ext>
            </a:extLst>
          </p:cNvPr>
          <p:cNvSpPr/>
          <p:nvPr/>
        </p:nvSpPr>
        <p:spPr>
          <a:xfrm>
            <a:off x="346496" y="750061"/>
            <a:ext cx="4225504" cy="1981988"/>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Paired discussion (5 min)</a:t>
            </a:r>
          </a:p>
          <a:p>
            <a:pPr algn="ctr"/>
            <a:r>
              <a:rPr lang="en-US" sz="1600" dirty="0">
                <a:solidFill>
                  <a:schemeClr val="tx1"/>
                </a:solidFill>
                <a:latin typeface="Helvetica Neue" panose="02000503000000020004"/>
                <a:ea typeface="Helvetica Neue" panose="02000503000000020004" pitchFamily="2" charset="0"/>
                <a:cs typeface="Helvetica Neue" panose="02000503000000020004" pitchFamily="2" charset="0"/>
              </a:rPr>
              <a:t>What would happen if </a:t>
            </a:r>
            <a:r>
              <a:rPr lang="en-GB" sz="1600" dirty="0">
                <a:solidFill>
                  <a:schemeClr val="tx1"/>
                </a:solidFill>
                <a:latin typeface="Helvetica Neue" panose="02000503000000020004"/>
              </a:rPr>
              <a:t>we had to live in a world without electricity?  What could we use instead?</a:t>
            </a:r>
            <a:endParaRPr lang="en-US" sz="16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sp>
        <p:nvSpPr>
          <p:cNvPr id="16" name="Rectangle: Rounded Corners 33">
            <a:extLst>
              <a:ext uri="{FF2B5EF4-FFF2-40B4-BE49-F238E27FC236}">
                <a16:creationId xmlns:a16="http://schemas.microsoft.com/office/drawing/2014/main" id="{CDDE9078-7005-4760-95A0-2D780C7B866B}"/>
              </a:ext>
            </a:extLst>
          </p:cNvPr>
          <p:cNvSpPr/>
          <p:nvPr/>
        </p:nvSpPr>
        <p:spPr>
          <a:xfrm>
            <a:off x="413286" y="5270826"/>
            <a:ext cx="4756755" cy="1291126"/>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rPr>
              <a:t>To be skilled at using critical thinking to solve problems, you will first need to overcome any bias you may have on a particular subject or problem. Depending on the problem, you may need to collect information in order to solve it. </a:t>
            </a:r>
            <a:endParaRPr lang="en-US" sz="14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sp>
        <p:nvSpPr>
          <p:cNvPr id="17" name="Rectangle: Rounded Corners 33">
            <a:extLst>
              <a:ext uri="{FF2B5EF4-FFF2-40B4-BE49-F238E27FC236}">
                <a16:creationId xmlns:a16="http://schemas.microsoft.com/office/drawing/2014/main" id="{5ABE988A-F6E0-4BE0-A717-0D39F0D3F733}"/>
              </a:ext>
            </a:extLst>
          </p:cNvPr>
          <p:cNvSpPr/>
          <p:nvPr/>
        </p:nvSpPr>
        <p:spPr>
          <a:xfrm>
            <a:off x="5326960" y="5270826"/>
            <a:ext cx="3374171" cy="1313568"/>
          </a:xfrm>
          <a:prstGeom prst="roundRect">
            <a:avLst/>
          </a:prstGeom>
          <a:solidFill>
            <a:srgbClr val="FFFFCC"/>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400" b="1" dirty="0">
                <a:solidFill>
                  <a:schemeClr val="tx1"/>
                </a:solidFill>
                <a:latin typeface="Helvetica Neue" panose="02000503000000020004"/>
                <a:ea typeface="Helvetica Neue" panose="02000503000000020004" pitchFamily="2" charset="0"/>
                <a:cs typeface="Helvetica Neue" panose="02000503000000020004" pitchFamily="2" charset="0"/>
              </a:rPr>
              <a:t>Critical thinking:</a:t>
            </a:r>
          </a:p>
          <a:p>
            <a:pPr algn="ctr"/>
            <a:r>
              <a:rPr lang="en-GB" sz="1400" dirty="0">
                <a:solidFill>
                  <a:schemeClr val="tx1"/>
                </a:solidFill>
                <a:latin typeface="Helvetica Neue" panose="02000503000000020004"/>
              </a:rPr>
              <a:t>The process of thinking carefully about a subject or idea, without allowing</a:t>
            </a:r>
          </a:p>
          <a:p>
            <a:pPr algn="ctr"/>
            <a:r>
              <a:rPr lang="en-GB" sz="1400" dirty="0">
                <a:solidFill>
                  <a:schemeClr val="tx1"/>
                </a:solidFill>
                <a:latin typeface="Helvetica Neue" panose="02000503000000020004"/>
              </a:rPr>
              <a:t> feelings or opinions to affect you</a:t>
            </a:r>
            <a:r>
              <a:rPr lang="en-US" sz="1400" dirty="0">
                <a:solidFill>
                  <a:schemeClr val="tx1"/>
                </a:solidFill>
                <a:latin typeface="Helvetica Neue" panose="02000503000000020004"/>
              </a:rPr>
              <a:t>. </a:t>
            </a:r>
            <a:r>
              <a:rPr lang="en-US" sz="1400" dirty="0">
                <a:solidFill>
                  <a:schemeClr val="tx1"/>
                </a:solidFill>
                <a:latin typeface="Helvetica Neue" panose="02000503000000020004"/>
                <a:ea typeface="Helvetica Neue" panose="02000503000000020004" pitchFamily="2" charset="0"/>
                <a:cs typeface="Helvetica Neue" panose="02000503000000020004" pitchFamily="2" charset="0"/>
              </a:rPr>
              <a:t> </a:t>
            </a:r>
          </a:p>
        </p:txBody>
      </p:sp>
      <p:pic>
        <p:nvPicPr>
          <p:cNvPr id="3" name="Picture 2">
            <a:extLst>
              <a:ext uri="{FF2B5EF4-FFF2-40B4-BE49-F238E27FC236}">
                <a16:creationId xmlns:a16="http://schemas.microsoft.com/office/drawing/2014/main" id="{DAC9CD0A-5ACC-41C3-A6BE-33C3FDA0897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750908" y="2071319"/>
            <a:ext cx="3935893" cy="3148715"/>
          </a:xfrm>
          <a:prstGeom prst="rect">
            <a:avLst/>
          </a:prstGeom>
        </p:spPr>
      </p:pic>
      <p:pic>
        <p:nvPicPr>
          <p:cNvPr id="6" name="Picture 5">
            <a:extLst>
              <a:ext uri="{FF2B5EF4-FFF2-40B4-BE49-F238E27FC236}">
                <a16:creationId xmlns:a16="http://schemas.microsoft.com/office/drawing/2014/main" id="{4D71258F-E950-43C1-A4AD-925063096A1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57977" y="2732049"/>
            <a:ext cx="3509460" cy="2445630"/>
          </a:xfrm>
          <a:prstGeom prst="rect">
            <a:avLst/>
          </a:prstGeom>
        </p:spPr>
      </p:pic>
      <p:sp>
        <p:nvSpPr>
          <p:cNvPr id="19" name="Rectangle: Rounded Corners 33">
            <a:extLst>
              <a:ext uri="{FF2B5EF4-FFF2-40B4-BE49-F238E27FC236}">
                <a16:creationId xmlns:a16="http://schemas.microsoft.com/office/drawing/2014/main" id="{8C35F54D-9714-42FC-9870-ED3EE95A7621}"/>
              </a:ext>
            </a:extLst>
          </p:cNvPr>
          <p:cNvSpPr/>
          <p:nvPr/>
        </p:nvSpPr>
        <p:spPr>
          <a:xfrm>
            <a:off x="4710756" y="1170093"/>
            <a:ext cx="3976045" cy="707890"/>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a:ea typeface="Helvetica Neue" panose="02000503000000020004" pitchFamily="2" charset="0"/>
                <a:cs typeface="Helvetica Neue" panose="02000503000000020004" pitchFamily="2" charset="0"/>
              </a:rPr>
              <a:t>Even just thinking about the home shows us how important it is in our lives.  </a:t>
            </a:r>
          </a:p>
        </p:txBody>
      </p:sp>
      <p:sp>
        <p:nvSpPr>
          <p:cNvPr id="20" name="Rectangle: Rounded Corners 33">
            <a:extLst>
              <a:ext uri="{FF2B5EF4-FFF2-40B4-BE49-F238E27FC236}">
                <a16:creationId xmlns:a16="http://schemas.microsoft.com/office/drawing/2014/main" id="{18903525-2778-48D9-B3CF-EBAF274403F4}"/>
              </a:ext>
            </a:extLst>
          </p:cNvPr>
          <p:cNvSpPr/>
          <p:nvPr/>
        </p:nvSpPr>
        <p:spPr>
          <a:xfrm>
            <a:off x="346496" y="4437543"/>
            <a:ext cx="1158919" cy="707890"/>
          </a:xfrm>
          <a:prstGeom prst="roundRect">
            <a:avLst/>
          </a:prstGeom>
          <a:solidFill>
            <a:schemeClr val="bg1">
              <a:lumMod val="85000"/>
            </a:schemeClr>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a:ea typeface="Helvetica Neue" panose="02000503000000020004" pitchFamily="2" charset="0"/>
                <a:cs typeface="Helvetica Neue" panose="02000503000000020004" pitchFamily="2" charset="0"/>
              </a:rPr>
              <a:t>Energy use</a:t>
            </a:r>
          </a:p>
        </p:txBody>
      </p:sp>
    </p:spTree>
    <p:extLst>
      <p:ext uri="{BB962C8B-B14F-4D97-AF65-F5344CB8AC3E}">
        <p14:creationId xmlns:p14="http://schemas.microsoft.com/office/powerpoint/2010/main" val="325591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5" name="Shape 225"/>
          <p:cNvSpPr txBox="1">
            <a:spLocks noGrp="1"/>
          </p:cNvSpPr>
          <p:nvPr>
            <p:ph type="sldNum" idx="12"/>
          </p:nvPr>
        </p:nvSpPr>
        <p:spPr>
          <a:xfrm>
            <a:off x="6553202" y="6356351"/>
            <a:ext cx="2133599" cy="365125"/>
          </a:xfrm>
          <a:prstGeom prst="rect">
            <a:avLst/>
          </a:prstGeom>
          <a:noFill/>
          <a:ln>
            <a:noFill/>
          </a:ln>
        </p:spPr>
        <p:txBody>
          <a:bodyPr vert="horz" lIns="91425" tIns="45700" rIns="91425" bIns="45700" rtlCol="0" anchor="ctr" anchorCtr="0">
            <a:noAutofit/>
          </a:bodyPr>
          <a:lstStyle/>
          <a:p>
            <a:pPr>
              <a:buSzPct val="25000"/>
            </a:pPr>
            <a:fld id="{00000000-1234-1234-1234-123412341234}" type="slidenum">
              <a:rPr lang="en-GB">
                <a:solidFill>
                  <a:srgbClr val="888888"/>
                </a:solidFill>
                <a:latin typeface="Calibri"/>
                <a:ea typeface="Calibri"/>
                <a:cs typeface="Calibri"/>
                <a:sym typeface="Calibri"/>
              </a:rPr>
              <a:pPr>
                <a:buSzPct val="25000"/>
              </a:pPr>
              <a:t>19</a:t>
            </a:fld>
            <a:endParaRPr lang="en-GB" dirty="0">
              <a:solidFill>
                <a:srgbClr val="888888"/>
              </a:solidFill>
              <a:latin typeface="Calibri"/>
              <a:ea typeface="Calibri"/>
              <a:cs typeface="Calibri"/>
              <a:sym typeface="Calibri"/>
            </a:endParaRPr>
          </a:p>
        </p:txBody>
      </p:sp>
      <p:sp>
        <p:nvSpPr>
          <p:cNvPr id="10" name="Shape 102">
            <a:extLst>
              <a:ext uri="{FF2B5EF4-FFF2-40B4-BE49-F238E27FC236}">
                <a16:creationId xmlns:a16="http://schemas.microsoft.com/office/drawing/2014/main" id="{628CF1BE-836A-4D83-AD92-3942BD8C9151}"/>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Century Gothic" panose="020B0502020202020204" pitchFamily="34" charset="0"/>
                <a:ea typeface="Lato"/>
                <a:cs typeface="Lato"/>
                <a:sym typeface="Lato"/>
              </a:rPr>
              <a:t> </a:t>
            </a:r>
            <a:r>
              <a:rPr lang="en-GB" sz="1000" dirty="0">
                <a:solidFill>
                  <a:srgbClr val="2D2D2D"/>
                </a:solidFill>
                <a:latin typeface="Century Gothic" panose="020B0502020202020204" pitchFamily="34" charset="0"/>
                <a:ea typeface="Lato"/>
                <a:cs typeface="Lato"/>
                <a:sym typeface="Lato"/>
              </a:rPr>
              <a:t>©VotesForSchools2019</a:t>
            </a:r>
          </a:p>
        </p:txBody>
      </p:sp>
      <p:sp>
        <p:nvSpPr>
          <p:cNvPr id="12" name="Shape 227">
            <a:extLst>
              <a:ext uri="{FF2B5EF4-FFF2-40B4-BE49-F238E27FC236}">
                <a16:creationId xmlns:a16="http://schemas.microsoft.com/office/drawing/2014/main" id="{E59BD588-884E-474A-B0EB-CE66320AD6CE}"/>
              </a:ext>
            </a:extLst>
          </p:cNvPr>
          <p:cNvSpPr txBox="1"/>
          <p:nvPr/>
        </p:nvSpPr>
        <p:spPr>
          <a:xfrm>
            <a:off x="-1034287" y="180660"/>
            <a:ext cx="6401087" cy="727371"/>
          </a:xfrm>
          <a:prstGeom prst="rect">
            <a:avLst/>
          </a:prstGeom>
          <a:noFill/>
          <a:ln>
            <a:noFill/>
          </a:ln>
        </p:spPr>
        <p:txBody>
          <a:bodyPr lIns="91425" tIns="45700" rIns="91425" bIns="45700" anchor="t" anchorCtr="0">
            <a:noAutofit/>
          </a:bodyPr>
          <a:lstStyle/>
          <a:p>
            <a:pPr lvl="0" algn="ctr">
              <a:buSzPct val="25000"/>
            </a:pPr>
            <a:r>
              <a:rPr lang="en-GB" sz="2800" b="1" dirty="0">
                <a:latin typeface="Century Gothic" panose="020B0502020202020204" pitchFamily="34" charset="0"/>
                <a:ea typeface="Lato"/>
                <a:cs typeface="Lato"/>
                <a:sym typeface="Lato"/>
              </a:rPr>
              <a:t>Find out more:</a:t>
            </a:r>
          </a:p>
          <a:p>
            <a:pPr lvl="0" algn="ctr">
              <a:buSzPct val="25000"/>
            </a:pPr>
            <a:endParaRPr lang="en-GB" sz="4400" b="1" dirty="0">
              <a:latin typeface="Century Gothic" panose="020B0502020202020204" pitchFamily="34" charset="0"/>
              <a:ea typeface="Lato"/>
              <a:cs typeface="Lato"/>
              <a:sym typeface="Lato"/>
            </a:endParaRPr>
          </a:p>
        </p:txBody>
      </p:sp>
      <p:sp>
        <p:nvSpPr>
          <p:cNvPr id="7" name="Shape 88">
            <a:extLst>
              <a:ext uri="{FF2B5EF4-FFF2-40B4-BE49-F238E27FC236}">
                <a16:creationId xmlns:a16="http://schemas.microsoft.com/office/drawing/2014/main" id="{14ED400D-E141-E24D-8586-6452A42022FD}"/>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pic>
        <p:nvPicPr>
          <p:cNvPr id="8" name="Picture 2" descr="Image result for wow careers">
            <a:extLst>
              <a:ext uri="{FF2B5EF4-FFF2-40B4-BE49-F238E27FC236}">
                <a16:creationId xmlns:a16="http://schemas.microsoft.com/office/drawing/2014/main" id="{58B4FCBA-72FA-124E-A513-CBE378104B9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Rounded Corners 33">
            <a:extLst>
              <a:ext uri="{FF2B5EF4-FFF2-40B4-BE49-F238E27FC236}">
                <a16:creationId xmlns:a16="http://schemas.microsoft.com/office/drawing/2014/main" id="{4B63236A-DEBC-4D11-867A-1A66527FF6DF}"/>
              </a:ext>
            </a:extLst>
          </p:cNvPr>
          <p:cNvSpPr/>
          <p:nvPr/>
        </p:nvSpPr>
        <p:spPr>
          <a:xfrm>
            <a:off x="4783749" y="2743200"/>
            <a:ext cx="4025714" cy="3821295"/>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Helvetica Neue" panose="02000503000000020004"/>
              </a:rPr>
              <a:t>What about vocational qualifications?</a:t>
            </a:r>
          </a:p>
          <a:p>
            <a:pPr algn="ctr"/>
            <a:r>
              <a:rPr lang="en-GB" sz="1600" dirty="0">
                <a:solidFill>
                  <a:schemeClr val="tx1"/>
                </a:solidFill>
                <a:latin typeface="Helvetica Neue" panose="02000503000000020004"/>
              </a:rPr>
              <a:t>Vocational education is education that prepares students for work in a specific trade, a craft, as a technician, or in professional vocations such as engineering, accountancy, nursing, medicine, architecture, or law. Craft vocations – such as jewellery making, or metalwork such as those training to become silversmiths – are usually based on manual or practical activities and are traditionally related to a specific trade or occupation.</a:t>
            </a:r>
            <a:endParaRPr lang="en-US" sz="12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sp>
        <p:nvSpPr>
          <p:cNvPr id="17" name="Rectangle: Rounded Corners 33">
            <a:extLst>
              <a:ext uri="{FF2B5EF4-FFF2-40B4-BE49-F238E27FC236}">
                <a16:creationId xmlns:a16="http://schemas.microsoft.com/office/drawing/2014/main" id="{46FE9475-DEE7-46D7-9884-48928744CB48}"/>
              </a:ext>
            </a:extLst>
          </p:cNvPr>
          <p:cNvSpPr/>
          <p:nvPr/>
        </p:nvSpPr>
        <p:spPr>
          <a:xfrm>
            <a:off x="453018" y="3523784"/>
            <a:ext cx="4099517" cy="3045679"/>
          </a:xfrm>
          <a:prstGeom prst="round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Helvetica Neue"/>
              </a:rPr>
              <a:t>Which GCSEs should I take?</a:t>
            </a:r>
          </a:p>
          <a:p>
            <a:pPr algn="ctr"/>
            <a:r>
              <a:rPr lang="en-GB" sz="1600" dirty="0">
                <a:solidFill>
                  <a:schemeClr val="tx1"/>
                </a:solidFill>
                <a:latin typeface="Helvetica Neue"/>
              </a:rPr>
              <a:t>This is really down to a combination of things, including your own interests, which optional subjects your school allows you to choose, and your future plans.</a:t>
            </a:r>
          </a:p>
          <a:p>
            <a:pPr algn="ctr"/>
            <a:r>
              <a:rPr lang="en-GB" sz="1600" dirty="0">
                <a:solidFill>
                  <a:schemeClr val="tx1"/>
                </a:solidFill>
                <a:latin typeface="Helvetica Neue"/>
              </a:rPr>
              <a:t>You’re in the driving seat now, and you’re beginning to shape your own education! This is the first time you can focus on the subjects you like the most and feel you will do well at.</a:t>
            </a:r>
          </a:p>
        </p:txBody>
      </p:sp>
      <p:pic>
        <p:nvPicPr>
          <p:cNvPr id="2" name="Picture 1">
            <a:hlinkClick r:id="rId4"/>
            <a:extLst>
              <a:ext uri="{FF2B5EF4-FFF2-40B4-BE49-F238E27FC236}">
                <a16:creationId xmlns:a16="http://schemas.microsoft.com/office/drawing/2014/main" id="{CDE0A44F-AA3A-41B1-B33E-A136C6D81A9F}"/>
              </a:ext>
            </a:extLst>
          </p:cNvPr>
          <p:cNvPicPr>
            <a:picLocks noChangeAspect="1"/>
          </p:cNvPicPr>
          <p:nvPr/>
        </p:nvPicPr>
        <p:blipFill>
          <a:blip r:embed="rId5"/>
          <a:stretch>
            <a:fillRect/>
          </a:stretch>
        </p:blipFill>
        <p:spPr>
          <a:xfrm>
            <a:off x="466568" y="951512"/>
            <a:ext cx="4105431" cy="1996772"/>
          </a:xfrm>
          <a:prstGeom prst="rect">
            <a:avLst/>
          </a:prstGeom>
        </p:spPr>
      </p:pic>
      <p:sp>
        <p:nvSpPr>
          <p:cNvPr id="3" name="Rectangle 2">
            <a:extLst>
              <a:ext uri="{FF2B5EF4-FFF2-40B4-BE49-F238E27FC236}">
                <a16:creationId xmlns:a16="http://schemas.microsoft.com/office/drawing/2014/main" id="{E6C6C267-4677-4CAB-84A8-9CE3BA17C1E3}"/>
              </a:ext>
            </a:extLst>
          </p:cNvPr>
          <p:cNvSpPr/>
          <p:nvPr/>
        </p:nvSpPr>
        <p:spPr>
          <a:xfrm>
            <a:off x="122787" y="6593964"/>
            <a:ext cx="4572000" cy="230832"/>
          </a:xfrm>
          <a:prstGeom prst="rect">
            <a:avLst/>
          </a:prstGeom>
        </p:spPr>
        <p:txBody>
          <a:bodyPr>
            <a:spAutoFit/>
          </a:bodyPr>
          <a:lstStyle/>
          <a:p>
            <a:r>
              <a:rPr lang="en-GB" sz="900" dirty="0">
                <a:hlinkClick r:id="rId4"/>
              </a:rPr>
              <a:t>https://www.bbc.co.uk/bitesize/articles/zrjh92p</a:t>
            </a:r>
            <a:endParaRPr lang="en-GB" sz="900" dirty="0"/>
          </a:p>
        </p:txBody>
      </p:sp>
      <p:sp>
        <p:nvSpPr>
          <p:cNvPr id="18" name="Rectangle: Rounded Corners 59">
            <a:hlinkClick r:id="rId4"/>
            <a:extLst>
              <a:ext uri="{FF2B5EF4-FFF2-40B4-BE49-F238E27FC236}">
                <a16:creationId xmlns:a16="http://schemas.microsoft.com/office/drawing/2014/main" id="{45DE218E-BB9A-4858-9C61-E0E795C90059}"/>
              </a:ext>
            </a:extLst>
          </p:cNvPr>
          <p:cNvSpPr/>
          <p:nvPr/>
        </p:nvSpPr>
        <p:spPr>
          <a:xfrm>
            <a:off x="3953486" y="1211946"/>
            <a:ext cx="618513" cy="572508"/>
          </a:xfrm>
          <a:prstGeom prst="roundRect">
            <a:avLst/>
          </a:prstGeom>
          <a:solidFill>
            <a:schemeClr val="bg1">
              <a:lumMod val="75000"/>
            </a:schemeClr>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rPr>
              <a:t>0:00-</a:t>
            </a:r>
          </a:p>
          <a:p>
            <a:pPr algn="ctr"/>
            <a:r>
              <a:rPr lang="en-GB" sz="1600" b="1" dirty="0">
                <a:solidFill>
                  <a:schemeClr val="tx1"/>
                </a:solidFill>
                <a:latin typeface="Century Gothic" panose="020B0502020202020204" pitchFamily="34" charset="0"/>
              </a:rPr>
              <a:t>1:58</a:t>
            </a:r>
          </a:p>
        </p:txBody>
      </p:sp>
      <p:pic>
        <p:nvPicPr>
          <p:cNvPr id="4" name="Picture 3">
            <a:extLst>
              <a:ext uri="{FF2B5EF4-FFF2-40B4-BE49-F238E27FC236}">
                <a16:creationId xmlns:a16="http://schemas.microsoft.com/office/drawing/2014/main" id="{E5034C04-8DF4-44F6-9593-915F3DDADA7F}"/>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694787" y="1010805"/>
            <a:ext cx="4128476" cy="1702926"/>
          </a:xfrm>
          <a:prstGeom prst="rect">
            <a:avLst/>
          </a:prstGeom>
        </p:spPr>
      </p:pic>
      <p:sp>
        <p:nvSpPr>
          <p:cNvPr id="19" name="Rectangle: Rounded Corners 33">
            <a:extLst>
              <a:ext uri="{FF2B5EF4-FFF2-40B4-BE49-F238E27FC236}">
                <a16:creationId xmlns:a16="http://schemas.microsoft.com/office/drawing/2014/main" id="{322C8568-18AE-4457-8186-F8A82DF10998}"/>
              </a:ext>
            </a:extLst>
          </p:cNvPr>
          <p:cNvSpPr/>
          <p:nvPr/>
        </p:nvSpPr>
        <p:spPr>
          <a:xfrm>
            <a:off x="466568" y="3027515"/>
            <a:ext cx="4105431" cy="41703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400" dirty="0">
                <a:solidFill>
                  <a:schemeClr val="tx1"/>
                </a:solidFill>
                <a:latin typeface="Helvetica Neue" panose="02000503000000020004"/>
                <a:ea typeface="Helvetica Neue" panose="02000503000000020004" pitchFamily="2" charset="0"/>
                <a:cs typeface="Helvetica Neue" panose="02000503000000020004" pitchFamily="2" charset="0"/>
              </a:rPr>
              <a:t>Watch the video about GCSEs</a:t>
            </a:r>
          </a:p>
        </p:txBody>
      </p:sp>
      <p:sp>
        <p:nvSpPr>
          <p:cNvPr id="14" name="Pentagon 20">
            <a:extLst>
              <a:ext uri="{FF2B5EF4-FFF2-40B4-BE49-F238E27FC236}">
                <a16:creationId xmlns:a16="http://schemas.microsoft.com/office/drawing/2014/main" id="{4912FB7B-3FED-4B8C-A79B-8AED4D0A2ACD}"/>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7</a:t>
            </a:r>
          </a:p>
        </p:txBody>
      </p:sp>
    </p:spTree>
    <p:extLst>
      <p:ext uri="{BB962C8B-B14F-4D97-AF65-F5344CB8AC3E}">
        <p14:creationId xmlns:p14="http://schemas.microsoft.com/office/powerpoint/2010/main" val="203059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cxnSp>
        <p:nvCxnSpPr>
          <p:cNvPr id="6" name="Straight Connector 5"/>
          <p:cNvCxnSpPr/>
          <p:nvPr/>
        </p:nvCxnSpPr>
        <p:spPr>
          <a:xfrm>
            <a:off x="18953" y="4038487"/>
            <a:ext cx="9036496"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0" name="Shape 110"/>
          <p:cNvSpPr txBox="1">
            <a:spLocks noGrp="1"/>
          </p:cNvSpPr>
          <p:nvPr>
            <p:ph type="sldNum" idx="12"/>
          </p:nvPr>
        </p:nvSpPr>
        <p:spPr>
          <a:xfrm>
            <a:off x="6553202" y="6356351"/>
            <a:ext cx="2133599" cy="365125"/>
          </a:xfrm>
          <a:prstGeom prst="rect">
            <a:avLst/>
          </a:prstGeom>
          <a:noFill/>
          <a:ln>
            <a:noFill/>
          </a:ln>
        </p:spPr>
        <p:txBody>
          <a:bodyPr vert="horz" lIns="91425" tIns="45700" rIns="91425" bIns="45700" rtlCol="0" anchor="ctr" anchorCtr="0">
            <a:noAutofit/>
          </a:bodyPr>
          <a:lstStyle/>
          <a:p>
            <a:pPr>
              <a:buSzPct val="25000"/>
            </a:pPr>
            <a:fld id="{00000000-1234-1234-1234-123412341234}" type="slidenum">
              <a:rPr lang="en-GB">
                <a:solidFill>
                  <a:srgbClr val="888888"/>
                </a:solidFill>
                <a:latin typeface="Helvetica Neue" panose="02000503000000020004" pitchFamily="2" charset="0"/>
                <a:ea typeface="Helvetica Neue" panose="02000503000000020004" pitchFamily="2" charset="0"/>
                <a:cs typeface="Helvetica Neue" panose="02000503000000020004" pitchFamily="2" charset="0"/>
                <a:sym typeface="Calibri"/>
              </a:rPr>
              <a:pPr>
                <a:buSzPct val="25000"/>
              </a:pPr>
              <a:t>2</a:t>
            </a:fld>
            <a:endParaRPr lang="en-GB" dirty="0">
              <a:solidFill>
                <a:srgbClr val="888888"/>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114" name="Shape 114"/>
          <p:cNvSpPr/>
          <p:nvPr/>
        </p:nvSpPr>
        <p:spPr>
          <a:xfrm>
            <a:off x="322729" y="404326"/>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rPr>
              <a:t>Learning objectives for today</a:t>
            </a:r>
          </a:p>
        </p:txBody>
      </p:sp>
      <p:sp>
        <p:nvSpPr>
          <p:cNvPr id="22" name="Shape 114"/>
          <p:cNvSpPr/>
          <p:nvPr/>
        </p:nvSpPr>
        <p:spPr>
          <a:xfrm>
            <a:off x="472486" y="4223182"/>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rPr>
              <a:t>Keywords</a:t>
            </a:r>
          </a:p>
        </p:txBody>
      </p:sp>
      <p:sp>
        <p:nvSpPr>
          <p:cNvPr id="11" name="Shape 113"/>
          <p:cNvSpPr/>
          <p:nvPr/>
        </p:nvSpPr>
        <p:spPr>
          <a:xfrm>
            <a:off x="540002" y="1336539"/>
            <a:ext cx="7994399" cy="1392179"/>
          </a:xfrm>
          <a:prstGeom prst="rect">
            <a:avLst/>
          </a:prstGeom>
          <a:noFill/>
          <a:ln>
            <a:noFill/>
          </a:ln>
        </p:spPr>
        <p:txBody>
          <a:bodyPr lIns="91425" tIns="45700" rIns="91425" bIns="45700" anchor="t" anchorCtr="0">
            <a:noAutofit/>
          </a:bodyPr>
          <a:lstStyle/>
          <a:p>
            <a:pPr marL="457189" indent="-457189">
              <a:buClr>
                <a:srgbClr val="43D6B7"/>
              </a:buClr>
              <a:buSzPct val="100000"/>
              <a:buFont typeface="+mj-lt"/>
              <a:buAutoNum type="arabicPeriod"/>
            </a:pPr>
            <a:endParaRPr lang="en-GB" sz="16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12" name="Shape 113"/>
          <p:cNvSpPr/>
          <p:nvPr/>
        </p:nvSpPr>
        <p:spPr>
          <a:xfrm>
            <a:off x="472486" y="4623638"/>
            <a:ext cx="8366714" cy="2580247"/>
          </a:xfrm>
          <a:prstGeom prst="rect">
            <a:avLst/>
          </a:prstGeom>
          <a:noFill/>
          <a:ln>
            <a:noFill/>
          </a:ln>
        </p:spPr>
        <p:txBody>
          <a:bodyPr lIns="91425" tIns="45700" rIns="91425" bIns="45700" anchor="t" anchorCtr="0">
            <a:noAutofit/>
          </a:bodyPr>
          <a:lstStyle/>
          <a:p>
            <a:pPr marL="285744" indent="-285744">
              <a:buClr>
                <a:srgbClr val="BA1A1A"/>
              </a:buClr>
              <a:buSzPct val="100000"/>
              <a:buFont typeface="Arial"/>
              <a:buChar char="•"/>
            </a:pPr>
            <a:endParaRPr lang="en-GB" sz="1600" b="1" dirty="0">
              <a:solidFill>
                <a:srgbClr val="BA1A1A"/>
              </a:solidFill>
              <a:latin typeface="Helvetica Neue" panose="02000503000000020004" pitchFamily="2" charset="0"/>
              <a:ea typeface="Helvetica Neue" panose="02000503000000020004" pitchFamily="2" charset="0"/>
              <a:cs typeface="Helvetica Neue" panose="02000503000000020004" pitchFamily="2" charset="0"/>
              <a:sym typeface="Lato"/>
            </a:endParaRPr>
          </a:p>
          <a:p>
            <a:pPr marL="285744" indent="-285744">
              <a:buClr>
                <a:srgbClr val="BA1A1A"/>
              </a:buClr>
              <a:buSzPct val="100000"/>
              <a:buFont typeface="Arial"/>
              <a:buChar char="•"/>
            </a:pPr>
            <a:r>
              <a:rPr lang="en-GB" b="1" dirty="0">
                <a:solidFill>
                  <a:srgbClr val="BA1A1A"/>
                </a:solidFill>
                <a:latin typeface="Helvetica Neue" panose="02000503000000020004"/>
                <a:ea typeface="Helvetica Neue" panose="02000503000000020004" pitchFamily="2" charset="0"/>
                <a:cs typeface="Helvetica Neue" panose="02000503000000020004" pitchFamily="2" charset="0"/>
                <a:sym typeface="Lato"/>
              </a:rPr>
              <a:t>Career –  </a:t>
            </a:r>
            <a:r>
              <a:rPr lang="en-GB" b="1" dirty="0">
                <a:latin typeface="Helvetica Neue" panose="02000503000000020004"/>
              </a:rPr>
              <a:t>the job or series of jobs that you do during your working life,</a:t>
            </a:r>
          </a:p>
          <a:p>
            <a:pPr marL="285744" indent="-285744">
              <a:buClr>
                <a:srgbClr val="BA1A1A"/>
              </a:buClr>
              <a:buSzPct val="100000"/>
              <a:buFont typeface="Arial"/>
              <a:buChar char="•"/>
            </a:pPr>
            <a:r>
              <a:rPr lang="en-GB" b="1" dirty="0">
                <a:latin typeface="Helvetica Neue" panose="02000503000000020004"/>
              </a:rPr>
              <a:t> especially if you continue to get better jobs and earn more money.</a:t>
            </a:r>
            <a:endParaRPr lang="en-GB" dirty="0">
              <a:latin typeface="Helvetica Neue" panose="02000503000000020004"/>
              <a:ea typeface="Helvetica Neue" panose="02000503000000020004" pitchFamily="2" charset="0"/>
              <a:cs typeface="Helvetica Neue" panose="02000503000000020004" pitchFamily="2" charset="0"/>
              <a:sym typeface="Lato"/>
            </a:endParaRPr>
          </a:p>
          <a:p>
            <a:pPr marL="285744" indent="-285744">
              <a:buClr>
                <a:srgbClr val="BA1A1A"/>
              </a:buClr>
              <a:buSzPct val="100000"/>
              <a:buFont typeface="Arial"/>
              <a:buChar char="•"/>
            </a:pPr>
            <a:r>
              <a:rPr lang="en-GB" b="1" dirty="0">
                <a:solidFill>
                  <a:srgbClr val="BA1A1A"/>
                </a:solidFill>
                <a:latin typeface="Helvetica Neue" panose="02000503000000020004"/>
                <a:ea typeface="Helvetica Neue" panose="02000503000000020004" pitchFamily="2" charset="0"/>
                <a:cs typeface="Helvetica Neue" panose="02000503000000020004" pitchFamily="2" charset="0"/>
                <a:sym typeface="Lato"/>
              </a:rPr>
              <a:t>Aspirations – </a:t>
            </a:r>
            <a:r>
              <a:rPr lang="en-GB" b="1" dirty="0">
                <a:latin typeface="Helvetica Neue" panose="02000503000000020004"/>
              </a:rPr>
              <a:t>something that you hope to achieve.</a:t>
            </a:r>
            <a:endParaRPr lang="en-GB" dirty="0">
              <a:latin typeface="Helvetica Neue" panose="02000503000000020004"/>
              <a:ea typeface="Helvetica Neue" panose="02000503000000020004" pitchFamily="2" charset="0"/>
              <a:cs typeface="Helvetica Neue" panose="02000503000000020004" pitchFamily="2" charset="0"/>
              <a:sym typeface="Lato"/>
            </a:endParaRPr>
          </a:p>
          <a:p>
            <a:pPr marL="285744" indent="-285744">
              <a:buClr>
                <a:srgbClr val="BA1A1A"/>
              </a:buClr>
              <a:buSzPct val="100000"/>
              <a:buFont typeface="Arial"/>
              <a:buChar char="•"/>
            </a:pPr>
            <a:r>
              <a:rPr lang="en-GB" b="1" dirty="0">
                <a:solidFill>
                  <a:srgbClr val="BA1A1A"/>
                </a:solidFill>
                <a:latin typeface="Helvetica Neue" panose="02000503000000020004"/>
                <a:ea typeface="Helvetica Neue" panose="02000503000000020004" pitchFamily="2" charset="0"/>
                <a:cs typeface="Helvetica Neue" panose="02000503000000020004" pitchFamily="2" charset="0"/>
                <a:sym typeface="Lato"/>
              </a:rPr>
              <a:t>Soft skills – </a:t>
            </a:r>
            <a:r>
              <a:rPr lang="en-GB" b="1" dirty="0">
                <a:latin typeface="Helvetica Neue" panose="02000503000000020004"/>
                <a:ea typeface="Helvetica Neue" panose="02000503000000020004" pitchFamily="2" charset="0"/>
                <a:cs typeface="Helvetica Neue" panose="02000503000000020004" pitchFamily="2" charset="0"/>
                <a:sym typeface="Lato"/>
              </a:rPr>
              <a:t>including </a:t>
            </a:r>
            <a:r>
              <a:rPr lang="en-GB" b="1" dirty="0">
                <a:latin typeface="Helvetica Neue" panose="02000503000000020004"/>
              </a:rPr>
              <a:t>people's abilities to communicate with each other and work well together.</a:t>
            </a:r>
            <a:endParaRPr lang="en-GB" dirty="0">
              <a:latin typeface="Helvetica Neue" panose="02000503000000020004"/>
              <a:ea typeface="Helvetica Neue" panose="02000503000000020004" pitchFamily="2" charset="0"/>
              <a:cs typeface="Helvetica Neue" panose="02000503000000020004" pitchFamily="2" charset="0"/>
              <a:sym typeface="Lato"/>
            </a:endParaRPr>
          </a:p>
        </p:txBody>
      </p:sp>
      <p:sp>
        <p:nvSpPr>
          <p:cNvPr id="14" name="Shape 113"/>
          <p:cNvSpPr/>
          <p:nvPr/>
        </p:nvSpPr>
        <p:spPr>
          <a:xfrm>
            <a:off x="313764" y="1049579"/>
            <a:ext cx="8516471" cy="1690183"/>
          </a:xfrm>
          <a:prstGeom prst="rect">
            <a:avLst/>
          </a:prstGeom>
          <a:noFill/>
          <a:ln>
            <a:noFill/>
          </a:ln>
        </p:spPr>
        <p:txBody>
          <a:bodyPr lIns="91425" tIns="45700" rIns="91425" bIns="45700" anchor="t" anchorCtr="0">
            <a:noAutofit/>
          </a:bodyPr>
          <a:lstStyle/>
          <a:p>
            <a:pPr marL="342900" indent="-342900">
              <a:buAutoNum type="arabicPeriod"/>
            </a:pPr>
            <a:r>
              <a:rPr lang="en-GB" dirty="0"/>
              <a:t>Describe yourself, your strengths and preferences.</a:t>
            </a:r>
          </a:p>
          <a:p>
            <a:pPr marL="342900" indent="-342900">
              <a:buAutoNum type="arabicPeriod"/>
            </a:pPr>
            <a:endParaRPr lang="en-GB" dirty="0"/>
          </a:p>
          <a:p>
            <a:pPr marL="342900" indent="-342900">
              <a:buAutoNum type="arabicPeriod"/>
            </a:pPr>
            <a:r>
              <a:rPr lang="en-GB" sz="1600" dirty="0">
                <a:latin typeface="Helvetica Neue" panose="02000503000000020004" pitchFamily="2" charset="0"/>
                <a:ea typeface="Helvetica Neue" panose="02000503000000020004" pitchFamily="2" charset="0"/>
                <a:cs typeface="Helvetica Neue" panose="02000503000000020004" pitchFamily="2" charset="0"/>
              </a:rPr>
              <a:t>R</a:t>
            </a:r>
            <a:r>
              <a:rPr lang="en-GB" dirty="0"/>
              <a:t>ecognise the qualities and skills you have demonstrated both in and out of school that will help to make you employable.</a:t>
            </a:r>
          </a:p>
          <a:p>
            <a:pPr marL="342900" indent="-342900">
              <a:buAutoNum type="arabicPeriod"/>
            </a:pPr>
            <a:endParaRPr lang="en-GB" dirty="0"/>
          </a:p>
          <a:p>
            <a:pPr marL="342900" indent="-342900">
              <a:buAutoNum type="arabicPeriod"/>
            </a:pPr>
            <a:r>
              <a:rPr lang="en-GB" dirty="0"/>
              <a:t>Know how to make plans and decisions carefully including negotiating with those who can help you get the qualifications, skills and experience you need.</a:t>
            </a:r>
          </a:p>
          <a:p>
            <a:pPr marL="342900" indent="-342900">
              <a:buAutoNum type="arabicPeriod"/>
            </a:pPr>
            <a:endParaRPr lang="en-GB" dirty="0"/>
          </a:p>
          <a:p>
            <a:pPr marL="342900" indent="-342900">
              <a:buAutoNum type="arabicPeriod"/>
            </a:pPr>
            <a:r>
              <a:rPr lang="en-GB" dirty="0"/>
              <a:t>Show that you can be positive, flexible and well-prepared at transition points in your life.</a:t>
            </a:r>
            <a:endParaRPr lang="en-GB" sz="1600" dirty="0"/>
          </a:p>
        </p:txBody>
      </p:sp>
      <p:sp>
        <p:nvSpPr>
          <p:cNvPr id="13" name="Shape 88">
            <a:extLst>
              <a:ext uri="{FF2B5EF4-FFF2-40B4-BE49-F238E27FC236}">
                <a16:creationId xmlns:a16="http://schemas.microsoft.com/office/drawing/2014/main" id="{87C43558-C0BA-47B5-84FA-DCCFAB0FEA9C}"/>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15" name="Shape 102">
            <a:extLst>
              <a:ext uri="{FF2B5EF4-FFF2-40B4-BE49-F238E27FC236}">
                <a16:creationId xmlns:a16="http://schemas.microsoft.com/office/drawing/2014/main" id="{93A4C6D4-22C7-4277-B6B5-797D1BEF93A1}"/>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 </a:t>
            </a:r>
            <a:r>
              <a:rPr lang="en-GB" sz="10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©VotesForSchools2019</a:t>
            </a:r>
          </a:p>
        </p:txBody>
      </p:sp>
    </p:spTree>
    <p:extLst>
      <p:ext uri="{BB962C8B-B14F-4D97-AF65-F5344CB8AC3E}">
        <p14:creationId xmlns:p14="http://schemas.microsoft.com/office/powerpoint/2010/main" val="1928918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88">
            <a:extLst>
              <a:ext uri="{FF2B5EF4-FFF2-40B4-BE49-F238E27FC236}">
                <a16:creationId xmlns:a16="http://schemas.microsoft.com/office/drawing/2014/main" id="{DFC4F377-3C42-4E11-9042-1992A272341A}"/>
              </a:ext>
            </a:extLst>
          </p:cNvPr>
          <p:cNvSpPr/>
          <p:nvPr/>
        </p:nvSpPr>
        <p:spPr>
          <a:xfrm>
            <a:off x="107504" y="116631"/>
            <a:ext cx="8928992" cy="6624735"/>
          </a:xfrm>
          <a:prstGeom prst="rect">
            <a:avLst/>
          </a:prstGeom>
          <a:noFill/>
          <a:ln w="127000" cap="flat" cmpd="sng">
            <a:solidFill>
              <a:srgbClr val="E12C25"/>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Century Gothic" panose="020B0502020202020204" pitchFamily="34" charset="0"/>
              <a:ea typeface="Calibri"/>
              <a:cs typeface="Calibri"/>
              <a:sym typeface="Calibri"/>
            </a:endParaRPr>
          </a:p>
        </p:txBody>
      </p:sp>
      <p:sp>
        <p:nvSpPr>
          <p:cNvPr id="5" name="Rectangle 4">
            <a:extLst>
              <a:ext uri="{FF2B5EF4-FFF2-40B4-BE49-F238E27FC236}">
                <a16:creationId xmlns:a16="http://schemas.microsoft.com/office/drawing/2014/main" id="{C6F83758-BF03-4C87-A167-2C9615863AA5}"/>
              </a:ext>
            </a:extLst>
          </p:cNvPr>
          <p:cNvSpPr/>
          <p:nvPr/>
        </p:nvSpPr>
        <p:spPr>
          <a:xfrm>
            <a:off x="-1124965" y="176286"/>
            <a:ext cx="8326633" cy="523220"/>
          </a:xfrm>
          <a:prstGeom prst="rect">
            <a:avLst/>
          </a:prstGeom>
        </p:spPr>
        <p:txBody>
          <a:bodyPr wrap="square">
            <a:spAutoFit/>
          </a:bodyPr>
          <a:lstStyle/>
          <a:p>
            <a:pPr algn="ctr">
              <a:buSzPct val="25000"/>
            </a:pPr>
            <a:r>
              <a:rPr lang="en-GB" sz="2800" b="1" dirty="0">
                <a:latin typeface="Century Gothic" panose="020B0502020202020204" pitchFamily="34" charset="0"/>
                <a:ea typeface="Lato"/>
                <a:cs typeface="Lato"/>
                <a:sym typeface="Lato"/>
              </a:rPr>
              <a:t>We need your questions:</a:t>
            </a:r>
          </a:p>
        </p:txBody>
      </p:sp>
      <p:sp>
        <p:nvSpPr>
          <p:cNvPr id="6" name="Shape 102">
            <a:extLst>
              <a:ext uri="{FF2B5EF4-FFF2-40B4-BE49-F238E27FC236}">
                <a16:creationId xmlns:a16="http://schemas.microsoft.com/office/drawing/2014/main" id="{D1451A66-753B-4C9E-8F4F-B69132F71CC0}"/>
              </a:ext>
            </a:extLst>
          </p:cNvPr>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©VotesforSchools2020</a:t>
            </a:r>
          </a:p>
        </p:txBody>
      </p:sp>
      <p:pic>
        <p:nvPicPr>
          <p:cNvPr id="9" name="Picture 8">
            <a:extLst>
              <a:ext uri="{FF2B5EF4-FFF2-40B4-BE49-F238E27FC236}">
                <a16:creationId xmlns:a16="http://schemas.microsoft.com/office/drawing/2014/main" id="{21520D94-9EBA-4A4E-9BA1-7E759A9CE73C}"/>
              </a:ext>
            </a:extLst>
          </p:cNvPr>
          <p:cNvPicPr>
            <a:picLocks noChangeAspect="1"/>
          </p:cNvPicPr>
          <p:nvPr/>
        </p:nvPicPr>
        <p:blipFill>
          <a:blip r:embed="rId3"/>
          <a:stretch>
            <a:fillRect/>
          </a:stretch>
        </p:blipFill>
        <p:spPr>
          <a:xfrm>
            <a:off x="8050531" y="303521"/>
            <a:ext cx="829128" cy="664522"/>
          </a:xfrm>
          <a:prstGeom prst="rect">
            <a:avLst/>
          </a:prstGeom>
        </p:spPr>
      </p:pic>
      <p:sp>
        <p:nvSpPr>
          <p:cNvPr id="17" name="Rectangle: Rounded Corners 33">
            <a:extLst>
              <a:ext uri="{FF2B5EF4-FFF2-40B4-BE49-F238E27FC236}">
                <a16:creationId xmlns:a16="http://schemas.microsoft.com/office/drawing/2014/main" id="{727B416F-F2C9-418C-B71E-A1D7034BF2FC}"/>
              </a:ext>
            </a:extLst>
          </p:cNvPr>
          <p:cNvSpPr/>
          <p:nvPr/>
        </p:nvSpPr>
        <p:spPr>
          <a:xfrm>
            <a:off x="495344" y="5586057"/>
            <a:ext cx="8083137" cy="1012674"/>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b="1" dirty="0">
                <a:solidFill>
                  <a:schemeClr val="tx1"/>
                </a:solidFill>
                <a:latin typeface="Helvetica Neue" panose="02000503000000020004"/>
              </a:rPr>
              <a:t>The </a:t>
            </a:r>
            <a:r>
              <a:rPr lang="en-US" sz="1600" b="1" dirty="0" err="1">
                <a:solidFill>
                  <a:schemeClr val="tx1"/>
                </a:solidFill>
                <a:latin typeface="Helvetica Neue" panose="02000503000000020004"/>
              </a:rPr>
              <a:t>CareersCast</a:t>
            </a:r>
            <a:r>
              <a:rPr lang="en-US" sz="1600" b="1" dirty="0">
                <a:solidFill>
                  <a:schemeClr val="tx1"/>
                </a:solidFill>
                <a:latin typeface="Helvetica Neue" panose="02000503000000020004"/>
              </a:rPr>
              <a:t> Q&amp;A </a:t>
            </a:r>
            <a:r>
              <a:rPr lang="en-US" sz="1600" b="1" dirty="0" err="1">
                <a:solidFill>
                  <a:schemeClr val="tx1"/>
                </a:solidFill>
                <a:latin typeface="Helvetica Neue" panose="02000503000000020004"/>
              </a:rPr>
              <a:t>programme</a:t>
            </a:r>
            <a:r>
              <a:rPr lang="en-US" sz="1600" b="1" dirty="0">
                <a:solidFill>
                  <a:schemeClr val="tx1"/>
                </a:solidFill>
                <a:latin typeface="Helvetica Neue" panose="02000503000000020004"/>
              </a:rPr>
              <a:t> </a:t>
            </a:r>
            <a:r>
              <a:rPr lang="en-US" sz="1600" dirty="0">
                <a:solidFill>
                  <a:schemeClr val="tx1"/>
                </a:solidFill>
                <a:latin typeface="Helvetica Neue" panose="02000503000000020004"/>
              </a:rPr>
              <a:t>will include experts from each of the employment sectors in the Show who are able to give practical advice about pathways into the careers featured.  Please read the guidelines for recording your questions.  </a:t>
            </a:r>
            <a:endParaRPr lang="en-GB" sz="1600" dirty="0">
              <a:solidFill>
                <a:schemeClr val="tx1"/>
              </a:solidFill>
              <a:latin typeface="Helvetica Neue" panose="02000503000000020004"/>
            </a:endParaRPr>
          </a:p>
        </p:txBody>
      </p:sp>
      <p:sp>
        <p:nvSpPr>
          <p:cNvPr id="18" name="Rectangle: Rounded Corners 33">
            <a:extLst>
              <a:ext uri="{FF2B5EF4-FFF2-40B4-BE49-F238E27FC236}">
                <a16:creationId xmlns:a16="http://schemas.microsoft.com/office/drawing/2014/main" id="{444A95E5-9D1F-4A7D-B298-772165CADE36}"/>
              </a:ext>
            </a:extLst>
          </p:cNvPr>
          <p:cNvSpPr/>
          <p:nvPr/>
        </p:nvSpPr>
        <p:spPr>
          <a:xfrm>
            <a:off x="5665744" y="3950848"/>
            <a:ext cx="2872324" cy="1475723"/>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b="1" dirty="0">
                <a:solidFill>
                  <a:schemeClr val="tx1"/>
                </a:solidFill>
                <a:latin typeface="Helvetica Neue" panose="02000503000000020004"/>
                <a:ea typeface="Helvetica Neue" panose="02000503000000020004" pitchFamily="2" charset="0"/>
                <a:cs typeface="Helvetica Neue" panose="02000503000000020004" pitchFamily="2" charset="0"/>
              </a:rPr>
              <a:t>Email:</a:t>
            </a:r>
          </a:p>
          <a:p>
            <a:pPr algn="ctr"/>
            <a:r>
              <a:rPr lang="en-US" sz="1600" dirty="0">
                <a:solidFill>
                  <a:schemeClr val="tx1"/>
                </a:solidFill>
                <a:latin typeface="Helvetica Neue" panose="02000503000000020004"/>
                <a:ea typeface="Helvetica Neue" panose="02000503000000020004" pitchFamily="2" charset="0"/>
                <a:cs typeface="Helvetica Neue" panose="02000503000000020004" pitchFamily="2" charset="0"/>
              </a:rPr>
              <a:t>You can email us a query or question at:</a:t>
            </a:r>
          </a:p>
          <a:p>
            <a:pPr algn="ctr"/>
            <a:r>
              <a:rPr lang="en-GB" u="sng" dirty="0">
                <a:hlinkClick r:id="rId4"/>
              </a:rPr>
              <a:t>info@thewowshow.org</a:t>
            </a:r>
            <a:endParaRPr lang="en-US" sz="1600" dirty="0">
              <a:solidFill>
                <a:schemeClr val="tx1"/>
              </a:solidFill>
              <a:latin typeface="Helvetica Neue" panose="02000503000000020004"/>
              <a:ea typeface="Helvetica Neue" panose="02000503000000020004" pitchFamily="2" charset="0"/>
              <a:cs typeface="Helvetica Neue" panose="02000503000000020004" pitchFamily="2" charset="0"/>
            </a:endParaRPr>
          </a:p>
          <a:p>
            <a:pPr algn="ctr"/>
            <a:endParaRPr lang="en-US" sz="16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sp>
        <p:nvSpPr>
          <p:cNvPr id="20" name="Rectangle: Rounded Corners 33">
            <a:extLst>
              <a:ext uri="{FF2B5EF4-FFF2-40B4-BE49-F238E27FC236}">
                <a16:creationId xmlns:a16="http://schemas.microsoft.com/office/drawing/2014/main" id="{B53662BE-8101-4DF6-A646-A85427AA2FEC}"/>
              </a:ext>
            </a:extLst>
          </p:cNvPr>
          <p:cNvSpPr/>
          <p:nvPr/>
        </p:nvSpPr>
        <p:spPr>
          <a:xfrm>
            <a:off x="495344" y="3921860"/>
            <a:ext cx="4890074" cy="1504711"/>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US" sz="1600" dirty="0">
              <a:solidFill>
                <a:schemeClr val="tx1"/>
              </a:solidFill>
              <a:latin typeface="Helvetica Neue" panose="02000503000000020004"/>
              <a:ea typeface="Helvetica Neue" panose="02000503000000020004" pitchFamily="2" charset="0"/>
              <a:cs typeface="Helvetica Neue" panose="02000503000000020004" pitchFamily="2" charset="0"/>
            </a:endParaRPr>
          </a:p>
          <a:p>
            <a:pPr algn="ctr"/>
            <a:r>
              <a:rPr lang="en-US" sz="1600" dirty="0">
                <a:solidFill>
                  <a:schemeClr val="tx1"/>
                </a:solidFill>
                <a:latin typeface="Helvetica Neue" panose="02000503000000020004"/>
                <a:ea typeface="Helvetica Neue" panose="02000503000000020004" pitchFamily="2" charset="0"/>
                <a:cs typeface="Helvetica Neue" panose="02000503000000020004" pitchFamily="2" charset="0"/>
              </a:rPr>
              <a:t>Why not use an iPad to record your class question for our career's experts.  </a:t>
            </a:r>
          </a:p>
          <a:p>
            <a:pPr algn="ctr"/>
            <a:r>
              <a:rPr lang="en-GB" sz="1600" dirty="0">
                <a:solidFill>
                  <a:schemeClr val="tx1"/>
                </a:solidFill>
                <a:latin typeface="Helvetica Neue" panose="02000503000000020004"/>
              </a:rPr>
              <a:t>Upload your videos by clicking on this Dropbox link:</a:t>
            </a:r>
            <a:r>
              <a:rPr lang="en-GB" sz="1600" dirty="0">
                <a:latin typeface="Helvetica Neue" panose="02000503000000020004"/>
              </a:rPr>
              <a:t> </a:t>
            </a:r>
            <a:r>
              <a:rPr lang="en-GB" sz="1600" u="sng" dirty="0">
                <a:hlinkClick r:id="rId5"/>
              </a:rPr>
              <a:t>https://www.dropbox.com/request/RNqdDJzDAj6Kcwom6Kql</a:t>
            </a:r>
            <a:endParaRPr lang="en-GB" sz="1600" b="1" dirty="0"/>
          </a:p>
          <a:p>
            <a:pPr algn="ctr"/>
            <a:endParaRPr lang="en-US" sz="16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pic>
        <p:nvPicPr>
          <p:cNvPr id="21" name="Picture 20">
            <a:extLst>
              <a:ext uri="{FF2B5EF4-FFF2-40B4-BE49-F238E27FC236}">
                <a16:creationId xmlns:a16="http://schemas.microsoft.com/office/drawing/2014/main" id="{1CB3AD4C-691F-43C5-86FC-404511393F79}"/>
              </a:ext>
            </a:extLst>
          </p:cNvPr>
          <p:cNvPicPr>
            <a:picLocks noChangeAspect="1"/>
          </p:cNvPicPr>
          <p:nvPr/>
        </p:nvPicPr>
        <p:blipFill>
          <a:blip r:embed="rId6"/>
          <a:stretch>
            <a:fillRect/>
          </a:stretch>
        </p:blipFill>
        <p:spPr>
          <a:xfrm>
            <a:off x="6165476" y="1392800"/>
            <a:ext cx="2299619" cy="2212292"/>
          </a:xfrm>
          <a:prstGeom prst="rect">
            <a:avLst/>
          </a:prstGeom>
        </p:spPr>
      </p:pic>
      <p:pic>
        <p:nvPicPr>
          <p:cNvPr id="23" name="Picture 22">
            <a:extLst>
              <a:ext uri="{FF2B5EF4-FFF2-40B4-BE49-F238E27FC236}">
                <a16:creationId xmlns:a16="http://schemas.microsoft.com/office/drawing/2014/main" id="{23412C82-E79B-40E5-98BB-879229C345BF}"/>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575736" y="1383157"/>
            <a:ext cx="2548073" cy="2190160"/>
          </a:xfrm>
          <a:prstGeom prst="rect">
            <a:avLst/>
          </a:prstGeom>
        </p:spPr>
      </p:pic>
      <p:pic>
        <p:nvPicPr>
          <p:cNvPr id="2" name="Picture 1">
            <a:extLst>
              <a:ext uri="{FF2B5EF4-FFF2-40B4-BE49-F238E27FC236}">
                <a16:creationId xmlns:a16="http://schemas.microsoft.com/office/drawing/2014/main" id="{CECE41B8-7CC8-457A-B387-BB409657CDA4}"/>
              </a:ext>
            </a:extLst>
          </p:cNvPr>
          <p:cNvPicPr>
            <a:picLocks noChangeAspect="1"/>
          </p:cNvPicPr>
          <p:nvPr/>
        </p:nvPicPr>
        <p:blipFill>
          <a:blip r:embed="rId8"/>
          <a:stretch>
            <a:fillRect/>
          </a:stretch>
        </p:blipFill>
        <p:spPr>
          <a:xfrm>
            <a:off x="3578961" y="1392134"/>
            <a:ext cx="2193201" cy="2226503"/>
          </a:xfrm>
          <a:prstGeom prst="rect">
            <a:avLst/>
          </a:prstGeom>
        </p:spPr>
      </p:pic>
      <p:sp>
        <p:nvSpPr>
          <p:cNvPr id="12" name="Pentagon 20">
            <a:extLst>
              <a:ext uri="{FF2B5EF4-FFF2-40B4-BE49-F238E27FC236}">
                <a16:creationId xmlns:a16="http://schemas.microsoft.com/office/drawing/2014/main" id="{ED878E6E-4768-4E6D-8748-7B40C272A755}"/>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8</a:t>
            </a:r>
          </a:p>
        </p:txBody>
      </p:sp>
    </p:spTree>
    <p:extLst>
      <p:ext uri="{BB962C8B-B14F-4D97-AF65-F5344CB8AC3E}">
        <p14:creationId xmlns:p14="http://schemas.microsoft.com/office/powerpoint/2010/main" val="2901088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88">
            <a:extLst>
              <a:ext uri="{FF2B5EF4-FFF2-40B4-BE49-F238E27FC236}">
                <a16:creationId xmlns:a16="http://schemas.microsoft.com/office/drawing/2014/main" id="{DFC4F377-3C42-4E11-9042-1992A272341A}"/>
              </a:ext>
            </a:extLst>
          </p:cNvPr>
          <p:cNvSpPr/>
          <p:nvPr/>
        </p:nvSpPr>
        <p:spPr>
          <a:xfrm>
            <a:off x="107504" y="116631"/>
            <a:ext cx="8928992" cy="6624735"/>
          </a:xfrm>
          <a:prstGeom prst="rect">
            <a:avLst/>
          </a:prstGeom>
          <a:noFill/>
          <a:ln w="127000" cap="flat" cmpd="sng">
            <a:solidFill>
              <a:srgbClr val="E12C25"/>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Century Gothic" panose="020B0502020202020204" pitchFamily="34" charset="0"/>
              <a:ea typeface="Calibri"/>
              <a:cs typeface="Calibri"/>
              <a:sym typeface="Calibri"/>
            </a:endParaRPr>
          </a:p>
        </p:txBody>
      </p:sp>
      <p:graphicFrame>
        <p:nvGraphicFramePr>
          <p:cNvPr id="2" name="Table 1">
            <a:extLst>
              <a:ext uri="{FF2B5EF4-FFF2-40B4-BE49-F238E27FC236}">
                <a16:creationId xmlns:a16="http://schemas.microsoft.com/office/drawing/2014/main" id="{30556AF1-4401-43B1-AE16-F268F3F54D4C}"/>
              </a:ext>
            </a:extLst>
          </p:cNvPr>
          <p:cNvGraphicFramePr>
            <a:graphicFrameLocks noGrp="1"/>
          </p:cNvGraphicFramePr>
          <p:nvPr/>
        </p:nvGraphicFramePr>
        <p:xfrm>
          <a:off x="428965" y="1099929"/>
          <a:ext cx="5348252" cy="5487901"/>
        </p:xfrm>
        <a:graphic>
          <a:graphicData uri="http://schemas.openxmlformats.org/drawingml/2006/table">
            <a:tbl>
              <a:tblPr firstRow="1" bandRow="1">
                <a:tableStyleId>{5C22544A-7EE6-4342-B048-85BDC9FD1C3A}</a:tableStyleId>
              </a:tblPr>
              <a:tblGrid>
                <a:gridCol w="2657266">
                  <a:extLst>
                    <a:ext uri="{9D8B030D-6E8A-4147-A177-3AD203B41FA5}">
                      <a16:colId xmlns:a16="http://schemas.microsoft.com/office/drawing/2014/main" val="3539760417"/>
                    </a:ext>
                  </a:extLst>
                </a:gridCol>
                <a:gridCol w="2690986">
                  <a:extLst>
                    <a:ext uri="{9D8B030D-6E8A-4147-A177-3AD203B41FA5}">
                      <a16:colId xmlns:a16="http://schemas.microsoft.com/office/drawing/2014/main" val="1009498805"/>
                    </a:ext>
                  </a:extLst>
                </a:gridCol>
              </a:tblGrid>
              <a:tr h="218228">
                <a:tc>
                  <a:txBody>
                    <a:bodyPr/>
                    <a:lstStyle/>
                    <a:p>
                      <a:pPr algn="ctr"/>
                      <a:r>
                        <a:rPr lang="en-GB" sz="2000" dirty="0">
                          <a:latin typeface="Helvetica Neue"/>
                        </a:rPr>
                        <a:t>Students</a:t>
                      </a:r>
                    </a:p>
                  </a:txBody>
                  <a:tcPr anchor="ctr">
                    <a:solidFill>
                      <a:srgbClr val="9E0059"/>
                    </a:solidFill>
                  </a:tcPr>
                </a:tc>
                <a:tc>
                  <a:txBody>
                    <a:bodyPr/>
                    <a:lstStyle/>
                    <a:p>
                      <a:pPr algn="ctr"/>
                      <a:r>
                        <a:rPr lang="en-GB" sz="2000" dirty="0">
                          <a:latin typeface="Helvetica Neue"/>
                        </a:rPr>
                        <a:t>Useful links</a:t>
                      </a:r>
                    </a:p>
                  </a:txBody>
                  <a:tcPr anchor="ctr">
                    <a:solidFill>
                      <a:schemeClr val="bg1">
                        <a:lumMod val="65000"/>
                      </a:schemeClr>
                    </a:solidFill>
                  </a:tcPr>
                </a:tc>
                <a:extLst>
                  <a:ext uri="{0D108BD9-81ED-4DB2-BD59-A6C34878D82A}">
                    <a16:rowId xmlns:a16="http://schemas.microsoft.com/office/drawing/2014/main" val="3250458036"/>
                  </a:ext>
                </a:extLst>
              </a:tr>
              <a:tr h="45332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1" dirty="0">
                          <a:latin typeface="Helvetica Neue"/>
                          <a:cs typeface="Century Gothic"/>
                        </a:rPr>
                        <a:t>There are lots of resources out there to help you choose the right career path.</a:t>
                      </a:r>
                    </a:p>
                  </a:txBody>
                  <a:tcPr anchor="ctr">
                    <a:solidFill>
                      <a:srgbClr val="EAB9D5"/>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100" b="1" dirty="0">
                          <a:latin typeface="Helvetica Neue"/>
                          <a:cs typeface="Century Gothic"/>
                        </a:rPr>
                        <a:t>Careers in construction can be found at:</a:t>
                      </a:r>
                    </a:p>
                    <a:p>
                      <a:pPr marL="0" marR="0" indent="0" algn="ctr" defTabSz="457200" rtl="0" eaLnBrk="1" fontAlgn="auto" latinLnBrk="0" hangingPunct="1">
                        <a:lnSpc>
                          <a:spcPct val="100000"/>
                        </a:lnSpc>
                        <a:spcBef>
                          <a:spcPts val="0"/>
                        </a:spcBef>
                        <a:spcAft>
                          <a:spcPts val="0"/>
                        </a:spcAft>
                        <a:buClrTx/>
                        <a:buSzTx/>
                        <a:buFontTx/>
                        <a:buNone/>
                        <a:tabLst/>
                        <a:defRPr/>
                      </a:pPr>
                      <a:r>
                        <a:rPr lang="en-GB" sz="1100" dirty="0">
                          <a:latin typeface="Helvetica Neue"/>
                          <a:hlinkClick r:id="rId3"/>
                        </a:rPr>
                        <a:t>https://www.goconstruct.org/routes-into-construction/useful-qualifications-to-get-into-construction/</a:t>
                      </a:r>
                      <a:endParaRPr lang="en-GB" sz="1100" b="1" dirty="0">
                        <a:latin typeface="Helvetica Neue"/>
                        <a:cs typeface="Century Gothic"/>
                      </a:endParaRPr>
                    </a:p>
                  </a:txBody>
                  <a:tcPr anchor="ctr"/>
                </a:tc>
                <a:extLst>
                  <a:ext uri="{0D108BD9-81ED-4DB2-BD59-A6C34878D82A}">
                    <a16:rowId xmlns:a16="http://schemas.microsoft.com/office/drawing/2014/main" val="2116682161"/>
                  </a:ext>
                </a:extLst>
              </a:tr>
              <a:tr h="78897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Helvetica Neue"/>
                          <a:ea typeface="Lato" panose="020F0502020204030203" pitchFamily="34" charset="0"/>
                          <a:cs typeface="Lato" panose="020F0502020204030203" pitchFamily="34" charset="0"/>
                        </a:rPr>
                        <a:t>The Royal Navy advice on joining can be found at: </a:t>
                      </a:r>
                      <a:r>
                        <a:rPr lang="en-GB" sz="1100" dirty="0">
                          <a:latin typeface="Helvetica Neue"/>
                          <a:hlinkClick r:id="rId4"/>
                        </a:rPr>
                        <a:t>https://www.royalnavy.mod.uk/careers/joining/get-in-contact</a:t>
                      </a:r>
                      <a:endParaRPr lang="en-US" sz="1100" b="1" dirty="0">
                        <a:solidFill>
                          <a:schemeClr val="tx1"/>
                        </a:solidFill>
                        <a:latin typeface="Helvetica Neue"/>
                        <a:ea typeface="Lato" panose="020F0502020204030203" pitchFamily="34" charset="0"/>
                        <a:cs typeface="Lato" panose="020F0502020204030203" pitchFamily="34" charset="0"/>
                      </a:endParaRPr>
                    </a:p>
                  </a:txBody>
                  <a:tcPr anchor="ctr">
                    <a:solidFill>
                      <a:srgbClr val="FBF3FB"/>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1" dirty="0">
                          <a:solidFill>
                            <a:schemeClr val="tx1"/>
                          </a:solidFill>
                          <a:latin typeface="Helvetica Neue"/>
                        </a:rPr>
                        <a:t>NHS careers telephone number:</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0" i="0" kern="1200" dirty="0">
                          <a:solidFill>
                            <a:schemeClr val="dk1"/>
                          </a:solidFill>
                          <a:effectLst/>
                          <a:latin typeface="Helvetica Neue"/>
                          <a:ea typeface="+mn-ea"/>
                          <a:cs typeface="+mn-cs"/>
                        </a:rPr>
                        <a:t>0345 60 60 655</a:t>
                      </a:r>
                      <a:endParaRPr lang="en-GB" sz="1100" dirty="0">
                        <a:solidFill>
                          <a:schemeClr val="tx1"/>
                        </a:solidFill>
                        <a:latin typeface="Helvetica Neue"/>
                      </a:endParaRPr>
                    </a:p>
                  </a:txBody>
                  <a:tcPr anchor="ctr"/>
                </a:tc>
                <a:extLst>
                  <a:ext uri="{0D108BD9-81ED-4DB2-BD59-A6C34878D82A}">
                    <a16:rowId xmlns:a16="http://schemas.microsoft.com/office/drawing/2014/main" val="124906620"/>
                  </a:ext>
                </a:extLst>
              </a:tr>
              <a:tr h="696650">
                <a:tc>
                  <a:txBody>
                    <a:bodyPr/>
                    <a:lstStyle/>
                    <a:p>
                      <a:pPr algn="ctr"/>
                      <a:r>
                        <a:rPr lang="en-GB" sz="1100" b="1" u="none" dirty="0">
                          <a:latin typeface="Helvetica Neue"/>
                          <a:cs typeface="Century Gothic"/>
                        </a:rPr>
                        <a:t>The NHS website supporting qualifications and training:</a:t>
                      </a:r>
                    </a:p>
                    <a:p>
                      <a:pPr algn="ctr"/>
                      <a:r>
                        <a:rPr lang="en-GB" sz="1050" dirty="0">
                          <a:latin typeface="Helvetica Neue"/>
                          <a:hlinkClick r:id="rId5"/>
                        </a:rPr>
                        <a:t>https://www.healthcareers.nhs.uk/career-planning/study-and-training</a:t>
                      </a:r>
                      <a:endParaRPr lang="en-GB" sz="1050" dirty="0">
                        <a:latin typeface="Helvetica Neue"/>
                      </a:endParaRPr>
                    </a:p>
                    <a:p>
                      <a:pPr algn="ctr"/>
                      <a:endParaRPr lang="en-GB" sz="1050" dirty="0">
                        <a:latin typeface="Helvetica Neue"/>
                        <a:cs typeface="Helvetica Neue"/>
                      </a:endParaRPr>
                    </a:p>
                    <a:p>
                      <a:pPr algn="ctr"/>
                      <a:r>
                        <a:rPr lang="en-US" sz="1050" u="sng" kern="1200" dirty="0">
                          <a:solidFill>
                            <a:schemeClr val="dk1"/>
                          </a:solidFill>
                          <a:latin typeface="Helvetica Neue"/>
                          <a:ea typeface="+mn-ea"/>
                          <a:cs typeface="Helvetica Neue"/>
                          <a:hlinkClick r:id="rId6"/>
                        </a:rPr>
                        <a:t>https://www.healthcareers.nhs.uk/explore-roles/allied-health-professionals </a:t>
                      </a:r>
                      <a:endParaRPr lang="en-GB" sz="1050" u="sng" dirty="0">
                        <a:latin typeface="Helvetica Neue"/>
                        <a:cs typeface="Helvetica Neue"/>
                      </a:endParaRPr>
                    </a:p>
                  </a:txBody>
                  <a:tcPr anchor="ctr">
                    <a:solidFill>
                      <a:srgbClr val="EAB9D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1" dirty="0">
                          <a:solidFill>
                            <a:schemeClr val="tx1"/>
                          </a:solidFill>
                          <a:latin typeface="Helvetica Neue"/>
                        </a:rPr>
                        <a:t>The City and Guilds qualifications and apprenticeships: </a:t>
                      </a:r>
                      <a:r>
                        <a:rPr lang="en-GB" sz="1100" dirty="0">
                          <a:latin typeface="Helvetica Neue"/>
                          <a:hlinkClick r:id="rId7"/>
                        </a:rPr>
                        <a:t>https://www.cityandguilds.com/help/contact-us</a:t>
                      </a:r>
                      <a:endParaRPr lang="en-GB" sz="1100" dirty="0">
                        <a:solidFill>
                          <a:schemeClr val="tx1"/>
                        </a:solidFill>
                        <a:latin typeface="Helvetica Neue"/>
                      </a:endParaRPr>
                    </a:p>
                  </a:txBody>
                  <a:tcPr anchor="ctr"/>
                </a:tc>
                <a:extLst>
                  <a:ext uri="{0D108BD9-81ED-4DB2-BD59-A6C34878D82A}">
                    <a16:rowId xmlns:a16="http://schemas.microsoft.com/office/drawing/2014/main" val="1563765150"/>
                  </a:ext>
                </a:extLst>
              </a:tr>
              <a:tr h="881304">
                <a:tc>
                  <a:txBody>
                    <a:bodyPr/>
                    <a:lstStyle/>
                    <a:p>
                      <a:pPr algn="ctr"/>
                      <a:r>
                        <a:rPr lang="en-GB" sz="1100" b="1" u="none" dirty="0">
                          <a:latin typeface="Helvetica Neue"/>
                          <a:cs typeface="Century Gothic"/>
                        </a:rPr>
                        <a:t>Information on creative careers can be found at:</a:t>
                      </a:r>
                    </a:p>
                    <a:p>
                      <a:pPr algn="ctr"/>
                      <a:r>
                        <a:rPr lang="en-GB" sz="1100" dirty="0">
                          <a:latin typeface="Helvetica Neue"/>
                          <a:hlinkClick r:id="rId8"/>
                        </a:rPr>
                        <a:t>https://ccskills.org.uk/careers</a:t>
                      </a:r>
                      <a:endParaRPr lang="en-GB" sz="1100" b="1" u="sng" dirty="0">
                        <a:latin typeface="Helvetica Neue"/>
                        <a:cs typeface="Century Gothic"/>
                      </a:endParaRPr>
                    </a:p>
                  </a:txBody>
                  <a:tcPr anchor="ctr">
                    <a:solidFill>
                      <a:srgbClr val="FBF3FB"/>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0" i="0" kern="1200" dirty="0" err="1">
                          <a:solidFill>
                            <a:schemeClr val="dk1"/>
                          </a:solidFill>
                          <a:effectLst/>
                          <a:latin typeface="Helvetica Neue"/>
                          <a:ea typeface="+mn-ea"/>
                          <a:cs typeface="+mn-cs"/>
                        </a:rPr>
                        <a:t>ScreenSkills</a:t>
                      </a:r>
                      <a:r>
                        <a:rPr lang="en-GB" sz="1100" b="0" i="0" kern="1200" dirty="0">
                          <a:solidFill>
                            <a:schemeClr val="dk1"/>
                          </a:solidFill>
                          <a:effectLst/>
                          <a:latin typeface="Helvetica Neue"/>
                          <a:ea typeface="+mn-ea"/>
                          <a:cs typeface="+mn-cs"/>
                        </a:rPr>
                        <a:t> is the industry-led skills body for the UK's screen-based creative industries - animation, film, games, television including children's TV and high-end drama, VFX and immersive technology.</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dirty="0">
                          <a:latin typeface="Helvetica Neue"/>
                          <a:hlinkClick r:id="rId9"/>
                        </a:rPr>
                        <a:t>https://www.screenskills.com/careers/</a:t>
                      </a:r>
                      <a:endParaRPr lang="en-GB" sz="1100" dirty="0">
                        <a:solidFill>
                          <a:schemeClr val="tx1"/>
                        </a:solidFill>
                        <a:latin typeface="Helvetica Neue"/>
                      </a:endParaRPr>
                    </a:p>
                  </a:txBody>
                  <a:tcPr anchor="ctr"/>
                </a:tc>
                <a:extLst>
                  <a:ext uri="{0D108BD9-81ED-4DB2-BD59-A6C34878D82A}">
                    <a16:rowId xmlns:a16="http://schemas.microsoft.com/office/drawing/2014/main" val="3275079958"/>
                  </a:ext>
                </a:extLst>
              </a:tr>
              <a:tr h="881304">
                <a:tc>
                  <a:txBody>
                    <a:bodyPr/>
                    <a:lstStyle/>
                    <a:p>
                      <a:pPr algn="ctr"/>
                      <a:r>
                        <a:rPr lang="en-GB" sz="1100" b="1" u="none" dirty="0">
                          <a:latin typeface="Helvetica Neue"/>
                          <a:cs typeface="Century Gothic"/>
                        </a:rPr>
                        <a:t>BBC Bitesize is also a good source of information:</a:t>
                      </a:r>
                    </a:p>
                    <a:p>
                      <a:pPr algn="ctr"/>
                      <a:r>
                        <a:rPr lang="en-GB" sz="1100" dirty="0">
                          <a:latin typeface="Helvetica Neue"/>
                          <a:hlinkClick r:id="rId10"/>
                        </a:rPr>
                        <a:t>https://www.bbc.co.uk/bitesize/careers</a:t>
                      </a:r>
                      <a:endParaRPr lang="en-GB" sz="1100" b="1" u="sng" dirty="0">
                        <a:latin typeface="Helvetica Neue"/>
                        <a:cs typeface="Century Gothic"/>
                      </a:endParaRPr>
                    </a:p>
                  </a:txBody>
                  <a:tcPr anchor="ctr">
                    <a:solidFill>
                      <a:srgbClr val="EAB9D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Helvetica Neue"/>
                        </a:rPr>
                        <a:t>The National Careers Service:</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dirty="0">
                          <a:latin typeface="Helvetica Neue"/>
                          <a:hlinkClick r:id="rId11"/>
                        </a:rPr>
                        <a:t>https://nationalcareers.service.gov.uk/</a:t>
                      </a:r>
                      <a:endParaRPr lang="en-GB" sz="1100" dirty="0">
                        <a:solidFill>
                          <a:schemeClr val="tx1"/>
                        </a:solidFill>
                        <a:latin typeface="Helvetica Neue"/>
                      </a:endParaRPr>
                    </a:p>
                  </a:txBody>
                  <a:tcPr anchor="ctr"/>
                </a:tc>
                <a:extLst>
                  <a:ext uri="{0D108BD9-81ED-4DB2-BD59-A6C34878D82A}">
                    <a16:rowId xmlns:a16="http://schemas.microsoft.com/office/drawing/2014/main" val="541946408"/>
                  </a:ext>
                </a:extLst>
              </a:tr>
            </a:tbl>
          </a:graphicData>
        </a:graphic>
      </p:graphicFrame>
      <p:sp>
        <p:nvSpPr>
          <p:cNvPr id="5" name="Rectangle 4">
            <a:extLst>
              <a:ext uri="{FF2B5EF4-FFF2-40B4-BE49-F238E27FC236}">
                <a16:creationId xmlns:a16="http://schemas.microsoft.com/office/drawing/2014/main" id="{C6F83758-BF03-4C87-A167-2C9615863AA5}"/>
              </a:ext>
            </a:extLst>
          </p:cNvPr>
          <p:cNvSpPr/>
          <p:nvPr/>
        </p:nvSpPr>
        <p:spPr>
          <a:xfrm>
            <a:off x="501447" y="444823"/>
            <a:ext cx="8326633" cy="523220"/>
          </a:xfrm>
          <a:prstGeom prst="rect">
            <a:avLst/>
          </a:prstGeom>
        </p:spPr>
        <p:txBody>
          <a:bodyPr wrap="square">
            <a:spAutoFit/>
          </a:bodyPr>
          <a:lstStyle/>
          <a:p>
            <a:pPr algn="ctr">
              <a:buSzPct val="25000"/>
            </a:pPr>
            <a:r>
              <a:rPr lang="en-GB" sz="2800" b="1" dirty="0">
                <a:latin typeface="Century Gothic" panose="020B0502020202020204" pitchFamily="34" charset="0"/>
                <a:ea typeface="Lato"/>
                <a:cs typeface="Lato"/>
                <a:sym typeface="Lato"/>
              </a:rPr>
              <a:t>Need more information</a:t>
            </a:r>
          </a:p>
        </p:txBody>
      </p:sp>
      <p:sp>
        <p:nvSpPr>
          <p:cNvPr id="6" name="Shape 102">
            <a:extLst>
              <a:ext uri="{FF2B5EF4-FFF2-40B4-BE49-F238E27FC236}">
                <a16:creationId xmlns:a16="http://schemas.microsoft.com/office/drawing/2014/main" id="{D1451A66-753B-4C9E-8F4F-B69132F71CC0}"/>
              </a:ext>
            </a:extLst>
          </p:cNvPr>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©VotesforSchools2020</a:t>
            </a:r>
          </a:p>
        </p:txBody>
      </p:sp>
      <p:pic>
        <p:nvPicPr>
          <p:cNvPr id="9" name="Picture 8">
            <a:extLst>
              <a:ext uri="{FF2B5EF4-FFF2-40B4-BE49-F238E27FC236}">
                <a16:creationId xmlns:a16="http://schemas.microsoft.com/office/drawing/2014/main" id="{21520D94-9EBA-4A4E-9BA1-7E759A9CE73C}"/>
              </a:ext>
            </a:extLst>
          </p:cNvPr>
          <p:cNvPicPr>
            <a:picLocks noChangeAspect="1"/>
          </p:cNvPicPr>
          <p:nvPr/>
        </p:nvPicPr>
        <p:blipFill>
          <a:blip r:embed="rId12"/>
          <a:stretch>
            <a:fillRect/>
          </a:stretch>
        </p:blipFill>
        <p:spPr>
          <a:xfrm>
            <a:off x="8050531" y="303521"/>
            <a:ext cx="829128" cy="664522"/>
          </a:xfrm>
          <a:prstGeom prst="rect">
            <a:avLst/>
          </a:prstGeom>
        </p:spPr>
      </p:pic>
      <p:pic>
        <p:nvPicPr>
          <p:cNvPr id="3" name="Picture 2">
            <a:extLst>
              <a:ext uri="{FF2B5EF4-FFF2-40B4-BE49-F238E27FC236}">
                <a16:creationId xmlns:a16="http://schemas.microsoft.com/office/drawing/2014/main" id="{DB1F511A-7C40-4C20-BA51-8BFB35823D38}"/>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777386" y="1290791"/>
            <a:ext cx="3102273" cy="856721"/>
          </a:xfrm>
          <a:prstGeom prst="rect">
            <a:avLst/>
          </a:prstGeom>
        </p:spPr>
      </p:pic>
      <p:pic>
        <p:nvPicPr>
          <p:cNvPr id="12" name="Picture 11">
            <a:extLst>
              <a:ext uri="{FF2B5EF4-FFF2-40B4-BE49-F238E27FC236}">
                <a16:creationId xmlns:a16="http://schemas.microsoft.com/office/drawing/2014/main" id="{2EDD9CC1-4CB5-4208-BACD-F448F705EA7F}"/>
              </a:ext>
            </a:extLst>
          </p:cNvPr>
          <p:cNvPicPr/>
          <p:nvPr/>
        </p:nvPicPr>
        <p:blipFill>
          <a:blip r:embed="rId14">
            <a:extLst>
              <a:ext uri="{28A0092B-C50C-407E-A947-70E740481C1C}">
                <a14:useLocalDpi xmlns:a14="http://schemas.microsoft.com/office/drawing/2010/main"/>
              </a:ext>
            </a:extLst>
          </a:blip>
          <a:srcRect/>
          <a:stretch>
            <a:fillRect/>
          </a:stretch>
        </p:blipFill>
        <p:spPr bwMode="auto">
          <a:xfrm>
            <a:off x="6114235" y="2147512"/>
            <a:ext cx="2618996" cy="566156"/>
          </a:xfrm>
          <a:prstGeom prst="rect">
            <a:avLst/>
          </a:prstGeom>
          <a:noFill/>
          <a:ln>
            <a:noFill/>
          </a:ln>
        </p:spPr>
      </p:pic>
      <p:pic>
        <p:nvPicPr>
          <p:cNvPr id="4" name="Picture 3">
            <a:extLst>
              <a:ext uri="{FF2B5EF4-FFF2-40B4-BE49-F238E27FC236}">
                <a16:creationId xmlns:a16="http://schemas.microsoft.com/office/drawing/2014/main" id="{956B6C7E-9EE8-41BF-B8D2-538EC6E5EB2B}"/>
              </a:ext>
            </a:extLst>
          </p:cNvPr>
          <p:cNvPicPr>
            <a:picLocks noChangeAspect="1"/>
          </p:cNvPicPr>
          <p:nvPr/>
        </p:nvPicPr>
        <p:blipFill>
          <a:blip r:embed="rId15"/>
          <a:stretch>
            <a:fillRect/>
          </a:stretch>
        </p:blipFill>
        <p:spPr>
          <a:xfrm>
            <a:off x="6115147" y="3752634"/>
            <a:ext cx="1030313" cy="1243692"/>
          </a:xfrm>
          <a:prstGeom prst="rect">
            <a:avLst/>
          </a:prstGeom>
        </p:spPr>
      </p:pic>
      <p:pic>
        <p:nvPicPr>
          <p:cNvPr id="14" name="Picture 13"/>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6283351" y="3000314"/>
            <a:ext cx="2103183" cy="498363"/>
          </a:xfrm>
          <a:prstGeom prst="rect">
            <a:avLst/>
          </a:prstGeom>
        </p:spPr>
      </p:pic>
      <p:pic>
        <p:nvPicPr>
          <p:cNvPr id="16" name="Picture 15"/>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489539" y="3752634"/>
            <a:ext cx="1243692" cy="1243692"/>
          </a:xfrm>
          <a:prstGeom prst="rect">
            <a:avLst/>
          </a:prstGeom>
        </p:spPr>
      </p:pic>
      <p:pic>
        <p:nvPicPr>
          <p:cNvPr id="7" name="Picture 6"/>
          <p:cNvPicPr>
            <a:picLocks noChangeAspect="1"/>
          </p:cNvPicPr>
          <p:nvPr/>
        </p:nvPicPr>
        <p:blipFill>
          <a:blip r:embed="rId18"/>
          <a:stretch>
            <a:fillRect/>
          </a:stretch>
        </p:blipFill>
        <p:spPr>
          <a:xfrm>
            <a:off x="6667419" y="5120437"/>
            <a:ext cx="1719115" cy="1473527"/>
          </a:xfrm>
          <a:prstGeom prst="rect">
            <a:avLst/>
          </a:prstGeom>
        </p:spPr>
      </p:pic>
    </p:spTree>
    <p:extLst>
      <p:ext uri="{BB962C8B-B14F-4D97-AF65-F5344CB8AC3E}">
        <p14:creationId xmlns:p14="http://schemas.microsoft.com/office/powerpoint/2010/main" val="1103913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8"/>
          <p:cNvSpPr/>
          <p:nvPr/>
        </p:nvSpPr>
        <p:spPr>
          <a:xfrm>
            <a:off x="81553" y="116634"/>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Century Gothic" panose="020B0502020202020204" pitchFamily="34" charset="0"/>
              <a:ea typeface="Calibri"/>
              <a:cs typeface="Calibri"/>
              <a:sym typeface="Calibri"/>
            </a:endParaRPr>
          </a:p>
        </p:txBody>
      </p:sp>
      <p:pic>
        <p:nvPicPr>
          <p:cNvPr id="9" name="Picture 8" descr="A close up of a logo&#10;&#10;Description automatically generated">
            <a:extLst>
              <a:ext uri="{FF2B5EF4-FFF2-40B4-BE49-F238E27FC236}">
                <a16:creationId xmlns:a16="http://schemas.microsoft.com/office/drawing/2014/main" id="{07EE58D1-73D1-4774-AEC1-AE5F830503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7629" y="6084086"/>
            <a:ext cx="3468029" cy="496431"/>
          </a:xfrm>
          <a:prstGeom prst="rect">
            <a:avLst/>
          </a:prstGeom>
        </p:spPr>
      </p:pic>
      <p:pic>
        <p:nvPicPr>
          <p:cNvPr id="10" name="Picture 9">
            <a:extLst>
              <a:ext uri="{FF2B5EF4-FFF2-40B4-BE49-F238E27FC236}">
                <a16:creationId xmlns:a16="http://schemas.microsoft.com/office/drawing/2014/main" id="{16C6719B-C0D1-44DC-9263-C5829FA60170}"/>
              </a:ext>
            </a:extLst>
          </p:cNvPr>
          <p:cNvPicPr>
            <a:picLocks noChangeAspect="1"/>
          </p:cNvPicPr>
          <p:nvPr/>
        </p:nvPicPr>
        <p:blipFill>
          <a:blip r:embed="rId4"/>
          <a:stretch>
            <a:fillRect/>
          </a:stretch>
        </p:blipFill>
        <p:spPr>
          <a:xfrm>
            <a:off x="267629" y="4828756"/>
            <a:ext cx="988260" cy="1199986"/>
          </a:xfrm>
          <a:prstGeom prst="rect">
            <a:avLst/>
          </a:prstGeom>
        </p:spPr>
      </p:pic>
      <p:pic>
        <p:nvPicPr>
          <p:cNvPr id="13" name="Picture 12">
            <a:extLst>
              <a:ext uri="{FF2B5EF4-FFF2-40B4-BE49-F238E27FC236}">
                <a16:creationId xmlns:a16="http://schemas.microsoft.com/office/drawing/2014/main" id="{7D6B2AD3-EEDB-41D1-BF54-71F5A8B5AC42}"/>
              </a:ext>
            </a:extLst>
          </p:cNvPr>
          <p:cNvPicPr>
            <a:picLocks noChangeAspect="1"/>
          </p:cNvPicPr>
          <p:nvPr/>
        </p:nvPicPr>
        <p:blipFill>
          <a:blip r:embed="rId5"/>
          <a:stretch>
            <a:fillRect/>
          </a:stretch>
        </p:blipFill>
        <p:spPr>
          <a:xfrm>
            <a:off x="3571535" y="4862496"/>
            <a:ext cx="2359587" cy="1179794"/>
          </a:xfrm>
          <a:prstGeom prst="rect">
            <a:avLst/>
          </a:prstGeom>
          <a:ln>
            <a:noFill/>
          </a:ln>
        </p:spPr>
      </p:pic>
      <p:sp>
        <p:nvSpPr>
          <p:cNvPr id="14" name="Rectangle 13">
            <a:extLst>
              <a:ext uri="{FF2B5EF4-FFF2-40B4-BE49-F238E27FC236}">
                <a16:creationId xmlns:a16="http://schemas.microsoft.com/office/drawing/2014/main" id="{4B5F58C8-F18D-467F-8A80-1F5DB9D6D0AF}"/>
              </a:ext>
            </a:extLst>
          </p:cNvPr>
          <p:cNvSpPr/>
          <p:nvPr/>
        </p:nvSpPr>
        <p:spPr>
          <a:xfrm>
            <a:off x="30463" y="4274758"/>
            <a:ext cx="9144000" cy="369332"/>
          </a:xfrm>
          <a:prstGeom prst="rect">
            <a:avLst/>
          </a:prstGeom>
        </p:spPr>
        <p:txBody>
          <a:bodyPr wrap="square">
            <a:spAutoFit/>
          </a:bodyPr>
          <a:lstStyle/>
          <a:p>
            <a:pPr algn="ctr"/>
            <a:r>
              <a:rPr lang="en-GB" b="1" dirty="0">
                <a:latin typeface="Helvetica Neue"/>
              </a:rPr>
              <a:t>Produced in association with</a:t>
            </a:r>
          </a:p>
        </p:txBody>
      </p:sp>
      <p:pic>
        <p:nvPicPr>
          <p:cNvPr id="15" name="Picture 14"/>
          <p:cNvPicPr>
            <a:picLocks noChangeAspect="1"/>
          </p:cNvPicPr>
          <p:nvPr/>
        </p:nvPicPr>
        <p:blipFill>
          <a:blip r:embed="rId6"/>
          <a:stretch>
            <a:fillRect/>
          </a:stretch>
        </p:blipFill>
        <p:spPr>
          <a:xfrm>
            <a:off x="6156972" y="2840745"/>
            <a:ext cx="1915623" cy="1314783"/>
          </a:xfrm>
          <a:prstGeom prst="rect">
            <a:avLst/>
          </a:prstGeom>
        </p:spPr>
      </p:pic>
      <p:pic>
        <p:nvPicPr>
          <p:cNvPr id="17" name="Picture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69575" y="5235221"/>
            <a:ext cx="2103183" cy="498363"/>
          </a:xfrm>
          <a:prstGeom prst="rect">
            <a:avLst/>
          </a:prstGeom>
        </p:spPr>
      </p:pic>
      <p:pic>
        <p:nvPicPr>
          <p:cNvPr id="18" name="Picture 1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58123" y="4920306"/>
            <a:ext cx="1121984" cy="1121984"/>
          </a:xfrm>
          <a:prstGeom prst="rect">
            <a:avLst/>
          </a:prstGeom>
        </p:spPr>
      </p:pic>
      <p:pic>
        <p:nvPicPr>
          <p:cNvPr id="20" name="Picture 1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54199" y="2762820"/>
            <a:ext cx="2633730" cy="1153342"/>
          </a:xfrm>
          <a:prstGeom prst="rect">
            <a:avLst/>
          </a:prstGeom>
        </p:spPr>
      </p:pic>
      <p:sp>
        <p:nvSpPr>
          <p:cNvPr id="2" name="TextBox 1"/>
          <p:cNvSpPr txBox="1"/>
          <p:nvPr/>
        </p:nvSpPr>
        <p:spPr>
          <a:xfrm>
            <a:off x="1255889" y="2393488"/>
            <a:ext cx="1402978" cy="369332"/>
          </a:xfrm>
          <a:prstGeom prst="rect">
            <a:avLst/>
          </a:prstGeom>
          <a:noFill/>
        </p:spPr>
        <p:txBody>
          <a:bodyPr wrap="none" rtlCol="0">
            <a:spAutoFit/>
          </a:bodyPr>
          <a:lstStyle/>
          <a:p>
            <a:r>
              <a:rPr lang="en-US" b="1" dirty="0">
                <a:latin typeface="Helvetica Neue"/>
                <a:cs typeface="Helvetica Neue"/>
              </a:rPr>
              <a:t>Supporting</a:t>
            </a:r>
          </a:p>
        </p:txBody>
      </p:sp>
      <p:sp>
        <p:nvSpPr>
          <p:cNvPr id="21" name="TextBox 20"/>
          <p:cNvSpPr txBox="1"/>
          <p:nvPr/>
        </p:nvSpPr>
        <p:spPr>
          <a:xfrm>
            <a:off x="6271639" y="2393488"/>
            <a:ext cx="1710725" cy="369332"/>
          </a:xfrm>
          <a:prstGeom prst="rect">
            <a:avLst/>
          </a:prstGeom>
          <a:noFill/>
        </p:spPr>
        <p:txBody>
          <a:bodyPr wrap="none" rtlCol="0">
            <a:spAutoFit/>
          </a:bodyPr>
          <a:lstStyle/>
          <a:p>
            <a:r>
              <a:rPr lang="en-US" b="1" dirty="0">
                <a:latin typeface="Helvetica Neue"/>
                <a:cs typeface="Helvetica Neue"/>
              </a:rPr>
              <a:t>Sponsored by</a:t>
            </a:r>
          </a:p>
        </p:txBody>
      </p:sp>
      <p:pic>
        <p:nvPicPr>
          <p:cNvPr id="22" name="Picture 21" descr="wow-show-logo_cmyk_pos.eps"/>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199714" y="653302"/>
            <a:ext cx="2415571" cy="1931498"/>
          </a:xfrm>
          <a:prstGeom prst="rect">
            <a:avLst/>
          </a:prstGeom>
        </p:spPr>
      </p:pic>
      <p:pic>
        <p:nvPicPr>
          <p:cNvPr id="3" name="Picture 2"/>
          <p:cNvPicPr>
            <a:picLocks noChangeAspect="1"/>
          </p:cNvPicPr>
          <p:nvPr/>
        </p:nvPicPr>
        <p:blipFill>
          <a:blip r:embed="rId11"/>
          <a:stretch>
            <a:fillRect/>
          </a:stretch>
        </p:blipFill>
        <p:spPr>
          <a:xfrm>
            <a:off x="7279866" y="4828756"/>
            <a:ext cx="1585458" cy="1358964"/>
          </a:xfrm>
          <a:prstGeom prst="rect">
            <a:avLst/>
          </a:prstGeom>
        </p:spPr>
      </p:pic>
    </p:spTree>
    <p:extLst>
      <p:ext uri="{BB962C8B-B14F-4D97-AF65-F5344CB8AC3E}">
        <p14:creationId xmlns:p14="http://schemas.microsoft.com/office/powerpoint/2010/main" val="34652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030E19E-A544-4AF6-BF27-9E1E77C89CAA}"/>
              </a:ext>
            </a:extLst>
          </p:cNvPr>
          <p:cNvPicPr>
            <a:picLocks noChangeAspect="1"/>
          </p:cNvPicPr>
          <p:nvPr/>
        </p:nvPicPr>
        <p:blipFill>
          <a:blip r:embed="rId3"/>
          <a:stretch>
            <a:fillRect/>
          </a:stretch>
        </p:blipFill>
        <p:spPr>
          <a:xfrm>
            <a:off x="6733163" y="1815001"/>
            <a:ext cx="1622933" cy="1101276"/>
          </a:xfrm>
          <a:prstGeom prst="rect">
            <a:avLst/>
          </a:prstGeom>
        </p:spPr>
      </p:pic>
      <p:pic>
        <p:nvPicPr>
          <p:cNvPr id="3" name="Picture 2">
            <a:extLst>
              <a:ext uri="{FF2B5EF4-FFF2-40B4-BE49-F238E27FC236}">
                <a16:creationId xmlns:a16="http://schemas.microsoft.com/office/drawing/2014/main" id="{899521F5-A985-40A4-AB00-0293A8A95B80}"/>
              </a:ext>
            </a:extLst>
          </p:cNvPr>
          <p:cNvPicPr>
            <a:picLocks noChangeAspect="1"/>
          </p:cNvPicPr>
          <p:nvPr/>
        </p:nvPicPr>
        <p:blipFill>
          <a:blip r:embed="rId4"/>
          <a:stretch>
            <a:fillRect/>
          </a:stretch>
        </p:blipFill>
        <p:spPr>
          <a:xfrm>
            <a:off x="614887" y="2329202"/>
            <a:ext cx="1418179" cy="989200"/>
          </a:xfrm>
          <a:prstGeom prst="rect">
            <a:avLst/>
          </a:prstGeom>
        </p:spPr>
      </p:pic>
      <p:pic>
        <p:nvPicPr>
          <p:cNvPr id="18" name="Picture 2" descr="Image result for wow careers">
            <a:extLst>
              <a:ext uri="{FF2B5EF4-FFF2-40B4-BE49-F238E27FC236}">
                <a16:creationId xmlns:a16="http://schemas.microsoft.com/office/drawing/2014/main" id="{A39FCC6F-6C22-4790-9670-B99374443397}"/>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114304" y="186225"/>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8" name="Shape 114">
            <a:extLst>
              <a:ext uri="{FF2B5EF4-FFF2-40B4-BE49-F238E27FC236}">
                <a16:creationId xmlns:a16="http://schemas.microsoft.com/office/drawing/2014/main" id="{8806C1FF-7E28-42E7-9523-CB2C7C9A51A9}"/>
              </a:ext>
            </a:extLst>
          </p:cNvPr>
          <p:cNvSpPr/>
          <p:nvPr/>
        </p:nvSpPr>
        <p:spPr>
          <a:xfrm>
            <a:off x="768897" y="172872"/>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6" y="181055"/>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31" name="Shape 102">
            <a:extLst>
              <a:ext uri="{FF2B5EF4-FFF2-40B4-BE49-F238E27FC236}">
                <a16:creationId xmlns:a16="http://schemas.microsoft.com/office/drawing/2014/main" id="{AAA1CDBA-BA86-4C79-A3DF-F9EF5E171521}"/>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 </a:t>
            </a:r>
            <a:r>
              <a:rPr lang="en-GB" sz="10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©VotesForSchools2019</a:t>
            </a:r>
          </a:p>
        </p:txBody>
      </p:sp>
      <p:sp>
        <p:nvSpPr>
          <p:cNvPr id="29" name="Shape 114">
            <a:extLst>
              <a:ext uri="{FF2B5EF4-FFF2-40B4-BE49-F238E27FC236}">
                <a16:creationId xmlns:a16="http://schemas.microsoft.com/office/drawing/2014/main" id="{320CE8B6-3700-AC41-BDB8-785348655E54}"/>
              </a:ext>
            </a:extLst>
          </p:cNvPr>
          <p:cNvSpPr/>
          <p:nvPr/>
        </p:nvSpPr>
        <p:spPr>
          <a:xfrm>
            <a:off x="796574" y="208607"/>
            <a:ext cx="8001569" cy="538608"/>
          </a:xfrm>
          <a:prstGeom prst="rect">
            <a:avLst/>
          </a:prstGeom>
          <a:noFill/>
          <a:ln>
            <a:noFill/>
          </a:ln>
        </p:spPr>
        <p:txBody>
          <a:bodyPr lIns="91425" tIns="45700" rIns="91425" bIns="45700" anchor="t" anchorCtr="0">
            <a:noAutofit/>
          </a:bodyPr>
          <a:lstStyle/>
          <a:p>
            <a:pPr>
              <a:buSzPct val="25000"/>
            </a:pPr>
            <a:r>
              <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rPr>
              <a:t>Have you thought about a career?</a:t>
            </a:r>
          </a:p>
        </p:txBody>
      </p:sp>
      <p:sp>
        <p:nvSpPr>
          <p:cNvPr id="27" name="Cloud 26">
            <a:extLst>
              <a:ext uri="{FF2B5EF4-FFF2-40B4-BE49-F238E27FC236}">
                <a16:creationId xmlns:a16="http://schemas.microsoft.com/office/drawing/2014/main" id="{721C0108-1D92-3040-A830-7E23360CE664}"/>
              </a:ext>
            </a:extLst>
          </p:cNvPr>
          <p:cNvSpPr/>
          <p:nvPr/>
        </p:nvSpPr>
        <p:spPr>
          <a:xfrm>
            <a:off x="260401" y="787474"/>
            <a:ext cx="3675980" cy="1696764"/>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Pair discussion (2 mins)</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Talk to a friend about a job or career you are interested in.  </a:t>
            </a:r>
          </a:p>
        </p:txBody>
      </p:sp>
      <p:sp>
        <p:nvSpPr>
          <p:cNvPr id="32" name="Rectangle: Rounded Corners 33">
            <a:extLst>
              <a:ext uri="{FF2B5EF4-FFF2-40B4-BE49-F238E27FC236}">
                <a16:creationId xmlns:a16="http://schemas.microsoft.com/office/drawing/2014/main" id="{86604472-8559-B545-BA4A-A203E5229AD9}"/>
              </a:ext>
            </a:extLst>
          </p:cNvPr>
          <p:cNvSpPr/>
          <p:nvPr/>
        </p:nvSpPr>
        <p:spPr>
          <a:xfrm>
            <a:off x="4491996" y="2908004"/>
            <a:ext cx="1759007" cy="63922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Doctor</a:t>
            </a:r>
          </a:p>
        </p:txBody>
      </p:sp>
      <p:sp>
        <p:nvSpPr>
          <p:cNvPr id="35" name="Rectangle: Rounded Corners 33">
            <a:extLst>
              <a:ext uri="{FF2B5EF4-FFF2-40B4-BE49-F238E27FC236}">
                <a16:creationId xmlns:a16="http://schemas.microsoft.com/office/drawing/2014/main" id="{9E87F24C-040A-4F48-A539-85BE91C03788}"/>
              </a:ext>
            </a:extLst>
          </p:cNvPr>
          <p:cNvSpPr/>
          <p:nvPr/>
        </p:nvSpPr>
        <p:spPr>
          <a:xfrm>
            <a:off x="6618043" y="2908004"/>
            <a:ext cx="1759007" cy="63922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Builder</a:t>
            </a:r>
          </a:p>
        </p:txBody>
      </p:sp>
      <p:sp>
        <p:nvSpPr>
          <p:cNvPr id="25" name="Rectangle: Rounded Corners 33">
            <a:extLst>
              <a:ext uri="{FF2B5EF4-FFF2-40B4-BE49-F238E27FC236}">
                <a16:creationId xmlns:a16="http://schemas.microsoft.com/office/drawing/2014/main" id="{54EAC907-53CD-42FD-AA0E-BE1A38600A66}"/>
              </a:ext>
            </a:extLst>
          </p:cNvPr>
          <p:cNvSpPr/>
          <p:nvPr/>
        </p:nvSpPr>
        <p:spPr>
          <a:xfrm>
            <a:off x="417243" y="5475314"/>
            <a:ext cx="3944619" cy="1043815"/>
          </a:xfrm>
          <a:prstGeom prst="round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b="1" dirty="0">
                <a:solidFill>
                  <a:schemeClr val="tx1"/>
                </a:solidFill>
                <a:latin typeface="Helvetica Neue" panose="02000503000000020004"/>
                <a:ea typeface="Helvetica Neue" panose="02000503000000020004" pitchFamily="2" charset="0"/>
                <a:cs typeface="Helvetica Neue" panose="02000503000000020004" pitchFamily="2" charset="0"/>
              </a:rPr>
              <a:t>Career:</a:t>
            </a:r>
          </a:p>
          <a:p>
            <a:pPr algn="ctr"/>
            <a:r>
              <a:rPr lang="en-GB" dirty="0">
                <a:solidFill>
                  <a:schemeClr val="tx1"/>
                </a:solidFill>
                <a:latin typeface="Helvetica Neue" panose="02000503000000020004"/>
              </a:rPr>
              <a:t>An occupation undertaken for a significant period of a person's life.</a:t>
            </a:r>
            <a:endParaRPr lang="en-US" sz="1600" b="1"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sp>
        <p:nvSpPr>
          <p:cNvPr id="19" name="Rectangle: Rounded Corners 33">
            <a:extLst>
              <a:ext uri="{FF2B5EF4-FFF2-40B4-BE49-F238E27FC236}">
                <a16:creationId xmlns:a16="http://schemas.microsoft.com/office/drawing/2014/main" id="{D8B25A0A-3DF0-1A48-BD66-104C43700664}"/>
              </a:ext>
            </a:extLst>
          </p:cNvPr>
          <p:cNvSpPr/>
          <p:nvPr/>
        </p:nvSpPr>
        <p:spPr>
          <a:xfrm>
            <a:off x="4596374" y="3758047"/>
            <a:ext cx="3693962" cy="94630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There are 1000s of careers to think about and some that we don’t even know about yet!</a:t>
            </a:r>
          </a:p>
        </p:txBody>
      </p:sp>
      <p:sp>
        <p:nvSpPr>
          <p:cNvPr id="16" name="Shape 88">
            <a:extLst>
              <a:ext uri="{FF2B5EF4-FFF2-40B4-BE49-F238E27FC236}">
                <a16:creationId xmlns:a16="http://schemas.microsoft.com/office/drawing/2014/main" id="{37841430-C7A2-4421-8B88-08F7ED18B6B1}"/>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17" name="Pentagon 20">
            <a:extLst>
              <a:ext uri="{FF2B5EF4-FFF2-40B4-BE49-F238E27FC236}">
                <a16:creationId xmlns:a16="http://schemas.microsoft.com/office/drawing/2014/main" id="{C594BE3D-0457-469E-95A0-205B67D4900D}"/>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26" name="Cloud 25">
            <a:extLst>
              <a:ext uri="{FF2B5EF4-FFF2-40B4-BE49-F238E27FC236}">
                <a16:creationId xmlns:a16="http://schemas.microsoft.com/office/drawing/2014/main" id="{C0FE9FE9-FB61-40E8-BE58-CF666E5E8585}"/>
              </a:ext>
            </a:extLst>
          </p:cNvPr>
          <p:cNvSpPr/>
          <p:nvPr/>
        </p:nvSpPr>
        <p:spPr>
          <a:xfrm>
            <a:off x="4587283" y="4834723"/>
            <a:ext cx="4191164" cy="1684405"/>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Reflect and share (2 mins)</a:t>
            </a:r>
            <a:endPar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Has anyone thought about how they can make it happen?</a:t>
            </a:r>
          </a:p>
        </p:txBody>
      </p:sp>
      <p:sp>
        <p:nvSpPr>
          <p:cNvPr id="20" name="Rectangle: Rounded Corners 33">
            <a:extLst>
              <a:ext uri="{FF2B5EF4-FFF2-40B4-BE49-F238E27FC236}">
                <a16:creationId xmlns:a16="http://schemas.microsoft.com/office/drawing/2014/main" id="{9EFC9DE0-C94A-4431-B4E0-204CAD5393D0}"/>
              </a:ext>
            </a:extLst>
          </p:cNvPr>
          <p:cNvSpPr/>
          <p:nvPr/>
        </p:nvSpPr>
        <p:spPr>
          <a:xfrm>
            <a:off x="4491997" y="909753"/>
            <a:ext cx="1759007" cy="63922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Teacher</a:t>
            </a:r>
          </a:p>
        </p:txBody>
      </p:sp>
      <p:sp>
        <p:nvSpPr>
          <p:cNvPr id="21" name="Rectangle: Rounded Corners 33">
            <a:extLst>
              <a:ext uri="{FF2B5EF4-FFF2-40B4-BE49-F238E27FC236}">
                <a16:creationId xmlns:a16="http://schemas.microsoft.com/office/drawing/2014/main" id="{C8E2C332-0226-452E-8642-F4DCCD5BDC86}"/>
              </a:ext>
            </a:extLst>
          </p:cNvPr>
          <p:cNvSpPr/>
          <p:nvPr/>
        </p:nvSpPr>
        <p:spPr>
          <a:xfrm>
            <a:off x="6610641" y="918026"/>
            <a:ext cx="1759007" cy="63922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App creator</a:t>
            </a:r>
          </a:p>
        </p:txBody>
      </p:sp>
      <p:sp>
        <p:nvSpPr>
          <p:cNvPr id="22" name="Rectangle: Rounded Corners 33">
            <a:extLst>
              <a:ext uri="{FF2B5EF4-FFF2-40B4-BE49-F238E27FC236}">
                <a16:creationId xmlns:a16="http://schemas.microsoft.com/office/drawing/2014/main" id="{8DD8E4DB-D3E5-436B-B67B-9DD12FD329B5}"/>
              </a:ext>
            </a:extLst>
          </p:cNvPr>
          <p:cNvSpPr/>
          <p:nvPr/>
        </p:nvSpPr>
        <p:spPr>
          <a:xfrm>
            <a:off x="417242" y="3296006"/>
            <a:ext cx="1759007" cy="63922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Author</a:t>
            </a:r>
          </a:p>
        </p:txBody>
      </p:sp>
      <p:sp>
        <p:nvSpPr>
          <p:cNvPr id="23" name="Rectangle: Rounded Corners 33">
            <a:extLst>
              <a:ext uri="{FF2B5EF4-FFF2-40B4-BE49-F238E27FC236}">
                <a16:creationId xmlns:a16="http://schemas.microsoft.com/office/drawing/2014/main" id="{897D03FF-9DB4-485A-9FB6-F21935B594D4}"/>
              </a:ext>
            </a:extLst>
          </p:cNvPr>
          <p:cNvSpPr/>
          <p:nvPr/>
        </p:nvSpPr>
        <p:spPr>
          <a:xfrm>
            <a:off x="2579356" y="3296006"/>
            <a:ext cx="1759007" cy="63922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Pilot</a:t>
            </a:r>
          </a:p>
        </p:txBody>
      </p:sp>
      <p:pic>
        <p:nvPicPr>
          <p:cNvPr id="2" name="Picture 1">
            <a:extLst>
              <a:ext uri="{FF2B5EF4-FFF2-40B4-BE49-F238E27FC236}">
                <a16:creationId xmlns:a16="http://schemas.microsoft.com/office/drawing/2014/main" id="{349D192D-2C87-43E6-AF3A-7EAF6C75009B}"/>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2749769" y="2346351"/>
            <a:ext cx="1418179" cy="946308"/>
          </a:xfrm>
          <a:prstGeom prst="rect">
            <a:avLst/>
          </a:prstGeom>
        </p:spPr>
      </p:pic>
      <p:pic>
        <p:nvPicPr>
          <p:cNvPr id="4" name="Picture 3">
            <a:extLst>
              <a:ext uri="{FF2B5EF4-FFF2-40B4-BE49-F238E27FC236}">
                <a16:creationId xmlns:a16="http://schemas.microsoft.com/office/drawing/2014/main" id="{0C17651D-F34B-479D-9A9E-C6A8B137C377}"/>
              </a:ext>
            </a:extLst>
          </p:cNvPr>
          <p:cNvPicPr>
            <a:picLocks noChangeAspect="1"/>
          </p:cNvPicPr>
          <p:nvPr/>
        </p:nvPicPr>
        <p:blipFill>
          <a:blip r:embed="rId7"/>
          <a:stretch>
            <a:fillRect/>
          </a:stretch>
        </p:blipFill>
        <p:spPr>
          <a:xfrm>
            <a:off x="531229" y="4006993"/>
            <a:ext cx="1460345" cy="1197280"/>
          </a:xfrm>
          <a:prstGeom prst="rect">
            <a:avLst/>
          </a:prstGeom>
        </p:spPr>
      </p:pic>
      <p:sp>
        <p:nvSpPr>
          <p:cNvPr id="28" name="Rectangle: Rounded Corners 33">
            <a:extLst>
              <a:ext uri="{FF2B5EF4-FFF2-40B4-BE49-F238E27FC236}">
                <a16:creationId xmlns:a16="http://schemas.microsoft.com/office/drawing/2014/main" id="{D8B25A0A-3DF0-1A48-BD66-104C43700664}"/>
              </a:ext>
            </a:extLst>
          </p:cNvPr>
          <p:cNvSpPr/>
          <p:nvPr/>
        </p:nvSpPr>
        <p:spPr>
          <a:xfrm>
            <a:off x="417243" y="4709426"/>
            <a:ext cx="1759007" cy="63922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Architect</a:t>
            </a:r>
          </a:p>
        </p:txBody>
      </p:sp>
      <p:pic>
        <p:nvPicPr>
          <p:cNvPr id="5" name="Picture 4">
            <a:extLst>
              <a:ext uri="{FF2B5EF4-FFF2-40B4-BE49-F238E27FC236}">
                <a16:creationId xmlns:a16="http://schemas.microsoft.com/office/drawing/2014/main" id="{323765D3-1FC8-4F02-9498-0DE99FED913B}"/>
              </a:ext>
            </a:extLst>
          </p:cNvPr>
          <p:cNvPicPr>
            <a:picLocks noChangeAspect="1"/>
          </p:cNvPicPr>
          <p:nvPr/>
        </p:nvPicPr>
        <p:blipFill>
          <a:blip r:embed="rId8"/>
          <a:stretch>
            <a:fillRect/>
          </a:stretch>
        </p:blipFill>
        <p:spPr>
          <a:xfrm>
            <a:off x="2653091" y="4021015"/>
            <a:ext cx="1617979" cy="946309"/>
          </a:xfrm>
          <a:prstGeom prst="rect">
            <a:avLst/>
          </a:prstGeom>
        </p:spPr>
      </p:pic>
      <p:sp>
        <p:nvSpPr>
          <p:cNvPr id="33" name="Rectangle: Rounded Corners 33">
            <a:extLst>
              <a:ext uri="{FF2B5EF4-FFF2-40B4-BE49-F238E27FC236}">
                <a16:creationId xmlns:a16="http://schemas.microsoft.com/office/drawing/2014/main" id="{5B4557BB-8351-E04E-B1ED-8595A9FA84B5}"/>
              </a:ext>
            </a:extLst>
          </p:cNvPr>
          <p:cNvSpPr/>
          <p:nvPr/>
        </p:nvSpPr>
        <p:spPr>
          <a:xfrm>
            <a:off x="2579357" y="4714367"/>
            <a:ext cx="1759007" cy="63922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Designer</a:t>
            </a:r>
          </a:p>
        </p:txBody>
      </p:sp>
      <p:pic>
        <p:nvPicPr>
          <p:cNvPr id="6" name="Picture 5">
            <a:extLst>
              <a:ext uri="{FF2B5EF4-FFF2-40B4-BE49-F238E27FC236}">
                <a16:creationId xmlns:a16="http://schemas.microsoft.com/office/drawing/2014/main" id="{A41FC2B6-14A7-40DA-A717-C2F1650F5EC8}"/>
              </a:ext>
            </a:extLst>
          </p:cNvPr>
          <p:cNvPicPr>
            <a:picLocks noChangeAspect="1"/>
          </p:cNvPicPr>
          <p:nvPr/>
        </p:nvPicPr>
        <p:blipFill>
          <a:blip r:embed="rId9"/>
          <a:stretch>
            <a:fillRect/>
          </a:stretch>
        </p:blipFill>
        <p:spPr>
          <a:xfrm>
            <a:off x="4490821" y="1754875"/>
            <a:ext cx="1701454" cy="1125577"/>
          </a:xfrm>
          <a:prstGeom prst="rect">
            <a:avLst/>
          </a:prstGeom>
        </p:spPr>
      </p:pic>
    </p:spTree>
    <p:extLst>
      <p:ext uri="{BB962C8B-B14F-4D97-AF65-F5344CB8AC3E}">
        <p14:creationId xmlns:p14="http://schemas.microsoft.com/office/powerpoint/2010/main" val="234951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19" grpId="0" animBg="1"/>
      <p:bldP spid="26" grpId="0" animBg="1"/>
      <p:bldP spid="20" grpId="0" animBg="1"/>
      <p:bldP spid="21" grpId="0" animBg="1"/>
      <p:bldP spid="22" grpId="0" animBg="1"/>
      <p:bldP spid="23" grpId="0" animBg="1"/>
      <p:bldP spid="28" grpId="0" animBg="1"/>
      <p:bldP spid="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88">
            <a:extLst>
              <a:ext uri="{FF2B5EF4-FFF2-40B4-BE49-F238E27FC236}">
                <a16:creationId xmlns:a16="http://schemas.microsoft.com/office/drawing/2014/main" id="{B3665380-2CF7-4151-BEEF-35E12D4B7781}"/>
              </a:ext>
            </a:extLst>
          </p:cNvPr>
          <p:cNvSpPr/>
          <p:nvPr/>
        </p:nvSpPr>
        <p:spPr>
          <a:xfrm>
            <a:off x="107504"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8" name="Shape 114">
            <a:extLst>
              <a:ext uri="{FF2B5EF4-FFF2-40B4-BE49-F238E27FC236}">
                <a16:creationId xmlns:a16="http://schemas.microsoft.com/office/drawing/2014/main" id="{8806C1FF-7E28-42E7-9523-CB2C7C9A51A9}"/>
              </a:ext>
            </a:extLst>
          </p:cNvPr>
          <p:cNvSpPr/>
          <p:nvPr/>
        </p:nvSpPr>
        <p:spPr>
          <a:xfrm>
            <a:off x="768897" y="172872"/>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a:ea typeface="Helvetica Neue" panose="02000503000000020004" pitchFamily="2" charset="0"/>
              <a:cs typeface="Helvetica Neue" panose="02000503000000020004" pitchFamily="2" charset="0"/>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6" y="181055"/>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a:ea typeface="Helvetica Neue" panose="02000503000000020004" pitchFamily="2" charset="0"/>
              <a:cs typeface="Helvetica Neue" panose="02000503000000020004" pitchFamily="2" charset="0"/>
              <a:sym typeface="Lato"/>
            </a:endParaRPr>
          </a:p>
        </p:txBody>
      </p:sp>
      <p:sp>
        <p:nvSpPr>
          <p:cNvPr id="31" name="Shape 102">
            <a:extLst>
              <a:ext uri="{FF2B5EF4-FFF2-40B4-BE49-F238E27FC236}">
                <a16:creationId xmlns:a16="http://schemas.microsoft.com/office/drawing/2014/main" id="{AAA1CDBA-BA86-4C79-A3DF-F9EF5E171521}"/>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Helvetica Neue" panose="02000503000000020004"/>
                <a:ea typeface="Helvetica Neue" panose="02000503000000020004" pitchFamily="2" charset="0"/>
                <a:cs typeface="Helvetica Neue" panose="02000503000000020004" pitchFamily="2" charset="0"/>
                <a:sym typeface="Lato"/>
              </a:rPr>
              <a:t> </a:t>
            </a:r>
            <a:r>
              <a:rPr lang="en-GB" sz="1000" dirty="0">
                <a:solidFill>
                  <a:srgbClr val="2D2D2D"/>
                </a:solidFill>
                <a:latin typeface="Helvetica Neue" panose="02000503000000020004"/>
                <a:ea typeface="Helvetica Neue" panose="02000503000000020004" pitchFamily="2" charset="0"/>
                <a:cs typeface="Helvetica Neue" panose="02000503000000020004" pitchFamily="2" charset="0"/>
                <a:sym typeface="Lato"/>
              </a:rPr>
              <a:t>©VotesForSchools2019</a:t>
            </a:r>
          </a:p>
        </p:txBody>
      </p:sp>
      <p:sp>
        <p:nvSpPr>
          <p:cNvPr id="29" name="Shape 114">
            <a:extLst>
              <a:ext uri="{FF2B5EF4-FFF2-40B4-BE49-F238E27FC236}">
                <a16:creationId xmlns:a16="http://schemas.microsoft.com/office/drawing/2014/main" id="{320CE8B6-3700-AC41-BDB8-785348655E54}"/>
              </a:ext>
            </a:extLst>
          </p:cNvPr>
          <p:cNvSpPr/>
          <p:nvPr/>
        </p:nvSpPr>
        <p:spPr>
          <a:xfrm>
            <a:off x="796573" y="208607"/>
            <a:ext cx="8122801" cy="538608"/>
          </a:xfrm>
          <a:prstGeom prst="rect">
            <a:avLst/>
          </a:prstGeom>
          <a:noFill/>
          <a:ln>
            <a:noFill/>
          </a:ln>
        </p:spPr>
        <p:txBody>
          <a:bodyPr lIns="91425" tIns="45700" rIns="91425" bIns="45700" anchor="t" anchorCtr="0">
            <a:noAutofit/>
          </a:bodyPr>
          <a:lstStyle/>
          <a:p>
            <a:pPr>
              <a:buSzPct val="25000"/>
            </a:pPr>
            <a:r>
              <a:rPr lang="en-GB" sz="2100" b="1" dirty="0">
                <a:latin typeface="Helvetica Neue" panose="02000503000000020004"/>
                <a:ea typeface="Helvetica Neue" panose="02000503000000020004" pitchFamily="2" charset="0"/>
                <a:cs typeface="Helvetica Neue" panose="02000503000000020004" pitchFamily="2" charset="0"/>
                <a:sym typeface="Lato"/>
              </a:rPr>
              <a:t>What comes to mind when think about a career?</a:t>
            </a:r>
          </a:p>
        </p:txBody>
      </p:sp>
      <p:sp>
        <p:nvSpPr>
          <p:cNvPr id="22" name="Rectangle: Rounded Corners 33">
            <a:extLst>
              <a:ext uri="{FF2B5EF4-FFF2-40B4-BE49-F238E27FC236}">
                <a16:creationId xmlns:a16="http://schemas.microsoft.com/office/drawing/2014/main" id="{0DAEF1CE-60B0-45EE-908E-2E9E571752BC}"/>
              </a:ext>
            </a:extLst>
          </p:cNvPr>
          <p:cNvSpPr/>
          <p:nvPr/>
        </p:nvSpPr>
        <p:spPr>
          <a:xfrm>
            <a:off x="3560656" y="5162428"/>
            <a:ext cx="5243949" cy="137011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b="1" dirty="0">
                <a:solidFill>
                  <a:schemeClr val="tx1"/>
                </a:solidFill>
                <a:latin typeface="Helvetica Neue" panose="02000503000000020004"/>
                <a:ea typeface="Helvetica Neue" panose="02000503000000020004" pitchFamily="2" charset="0"/>
                <a:cs typeface="Helvetica Neue" panose="02000503000000020004" pitchFamily="2" charset="0"/>
              </a:rPr>
              <a:t>Fun fact! </a:t>
            </a:r>
          </a:p>
          <a:p>
            <a:pPr algn="ctr"/>
            <a:r>
              <a:rPr lang="en-GB" sz="1600" dirty="0">
                <a:solidFill>
                  <a:schemeClr val="tx1"/>
                </a:solidFill>
                <a:latin typeface="Helvetica Neue" panose="02000503000000020004"/>
              </a:rPr>
              <a:t>The average time spent looking at a CV is 5-7 seconds. 1 spelling or grammar mistake and your CV will be thrown away. 76% of CVs are ignored if your email address is unprofessional.</a:t>
            </a:r>
            <a:endParaRPr lang="en-US" sz="1400" b="1"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pic>
        <p:nvPicPr>
          <p:cNvPr id="17" name="Picture 2" descr="Image result for wow careers">
            <a:extLst>
              <a:ext uri="{FF2B5EF4-FFF2-40B4-BE49-F238E27FC236}">
                <a16:creationId xmlns:a16="http://schemas.microsoft.com/office/drawing/2014/main" id="{2D7DABEE-D9DB-47D8-BBD9-4F37E40D46B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20612" y="233526"/>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19" name="Pentagon 20">
            <a:extLst>
              <a:ext uri="{FF2B5EF4-FFF2-40B4-BE49-F238E27FC236}">
                <a16:creationId xmlns:a16="http://schemas.microsoft.com/office/drawing/2014/main" id="{5779BAD4-55BB-4929-B622-E0666F4B6BA4}"/>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a:ea typeface="Helvetica Neue" panose="02000503000000020004" pitchFamily="2" charset="0"/>
                <a:cs typeface="Helvetica Neue" panose="02000503000000020004" pitchFamily="2" charset="0"/>
              </a:rPr>
              <a:t>2</a:t>
            </a:r>
          </a:p>
        </p:txBody>
      </p:sp>
      <p:sp>
        <p:nvSpPr>
          <p:cNvPr id="34" name="Rectangle: Rounded Corners 33">
            <a:extLst>
              <a:ext uri="{FF2B5EF4-FFF2-40B4-BE49-F238E27FC236}">
                <a16:creationId xmlns:a16="http://schemas.microsoft.com/office/drawing/2014/main" id="{6A4206D9-B7E3-4634-AA38-65EA35E67DEF}"/>
              </a:ext>
            </a:extLst>
          </p:cNvPr>
          <p:cNvSpPr/>
          <p:nvPr/>
        </p:nvSpPr>
        <p:spPr>
          <a:xfrm>
            <a:off x="318593" y="4800152"/>
            <a:ext cx="2930113" cy="1741138"/>
          </a:xfrm>
          <a:prstGeom prst="roundRect">
            <a:avLst/>
          </a:prstGeom>
          <a:solidFill>
            <a:srgbClr val="FFFFCC"/>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b="1" dirty="0">
                <a:solidFill>
                  <a:schemeClr val="tx1"/>
                </a:solidFill>
                <a:latin typeface="Helvetica Neue" panose="02000503000000020004"/>
                <a:ea typeface="Helvetica Neue" panose="02000503000000020004" pitchFamily="2" charset="0"/>
                <a:cs typeface="Helvetica Neue" panose="02000503000000020004" pitchFamily="2" charset="0"/>
              </a:rPr>
              <a:t>Salary:</a:t>
            </a:r>
          </a:p>
          <a:p>
            <a:pPr algn="ctr"/>
            <a:r>
              <a:rPr lang="en-GB" sz="1600" dirty="0">
                <a:solidFill>
                  <a:schemeClr val="tx1"/>
                </a:solidFill>
                <a:latin typeface="Helvetica Neue" panose="02000503000000020004"/>
              </a:rPr>
              <a:t>A fixed regular payment, typically paid on a monthly basis but often expressed as an annual sum, made by an employer to an employee.</a:t>
            </a:r>
            <a:endParaRPr lang="en-US" sz="1600" b="1"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sp>
        <p:nvSpPr>
          <p:cNvPr id="36" name="Cloud 35">
            <a:extLst>
              <a:ext uri="{FF2B5EF4-FFF2-40B4-BE49-F238E27FC236}">
                <a16:creationId xmlns:a16="http://schemas.microsoft.com/office/drawing/2014/main" id="{F94389A3-A650-4C1B-BFA5-BC0514B19209}"/>
              </a:ext>
            </a:extLst>
          </p:cNvPr>
          <p:cNvSpPr/>
          <p:nvPr/>
        </p:nvSpPr>
        <p:spPr>
          <a:xfrm>
            <a:off x="5464098" y="989770"/>
            <a:ext cx="3371183" cy="221813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600" b="1" dirty="0">
              <a:solidFill>
                <a:schemeClr val="tx1"/>
              </a:solidFill>
              <a:latin typeface="Helvetica Neue" panose="02000503000000020004"/>
              <a:ea typeface="Helvetica Neue" panose="02000503000000020004" pitchFamily="2" charset="0"/>
              <a:cs typeface="Helvetica Neue" panose="02000503000000020004" pitchFamily="2" charset="0"/>
              <a:sym typeface="Century Gothic"/>
            </a:endParaRPr>
          </a:p>
          <a:p>
            <a:pPr algn="ctr"/>
            <a:r>
              <a:rPr lang="en-GB" sz="1600" b="1" dirty="0">
                <a:solidFill>
                  <a:schemeClr val="tx1"/>
                </a:solidFill>
                <a:latin typeface="Helvetica Neue" panose="02000503000000020004"/>
                <a:ea typeface="Helvetica Neue" panose="02000503000000020004" pitchFamily="2" charset="0"/>
                <a:cs typeface="Helvetica Neue" panose="02000503000000020004" pitchFamily="2" charset="0"/>
                <a:sym typeface="Century Gothic"/>
              </a:rPr>
              <a:t>Discuss (2 mins) </a:t>
            </a:r>
          </a:p>
          <a:p>
            <a:pPr algn="ctr"/>
            <a:r>
              <a:rPr lang="en-GB" sz="1600" dirty="0">
                <a:solidFill>
                  <a:schemeClr val="tx1"/>
                </a:solidFill>
                <a:latin typeface="Helvetica Neue" panose="02000503000000020004"/>
                <a:ea typeface="Helvetica Neue" panose="02000503000000020004" pitchFamily="2" charset="0"/>
                <a:cs typeface="Helvetica Neue" panose="02000503000000020004" pitchFamily="2" charset="0"/>
                <a:sym typeface="Century Gothic"/>
              </a:rPr>
              <a:t>What do you think about when you consider your future career?</a:t>
            </a:r>
          </a:p>
          <a:p>
            <a:pPr algn="ctr"/>
            <a:endParaRPr lang="en-GB" sz="1600" b="1" dirty="0">
              <a:solidFill>
                <a:schemeClr val="tx1"/>
              </a:solidFill>
              <a:latin typeface="Helvetica Neue" panose="02000503000000020004"/>
              <a:ea typeface="Helvetica Neue" panose="02000503000000020004" pitchFamily="2" charset="0"/>
              <a:cs typeface="Helvetica Neue" panose="02000503000000020004" pitchFamily="2" charset="0"/>
              <a:sym typeface="Century Gothic"/>
            </a:endParaRPr>
          </a:p>
        </p:txBody>
      </p:sp>
      <p:sp>
        <p:nvSpPr>
          <p:cNvPr id="12" name="Rectangle: Rounded Corners 33">
            <a:extLst>
              <a:ext uri="{FF2B5EF4-FFF2-40B4-BE49-F238E27FC236}">
                <a16:creationId xmlns:a16="http://schemas.microsoft.com/office/drawing/2014/main" id="{CFDDA88D-F618-43FE-B6E6-D7FFF339CFAB}"/>
              </a:ext>
            </a:extLst>
          </p:cNvPr>
          <p:cNvSpPr/>
          <p:nvPr/>
        </p:nvSpPr>
        <p:spPr>
          <a:xfrm>
            <a:off x="211285" y="1974788"/>
            <a:ext cx="1759007" cy="63922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ea typeface="Helvetica Neue" panose="02000503000000020004" pitchFamily="2" charset="0"/>
                <a:cs typeface="Helvetica Neue" panose="02000503000000020004" pitchFamily="2" charset="0"/>
              </a:rPr>
              <a:t>Qualifications</a:t>
            </a:r>
          </a:p>
        </p:txBody>
      </p:sp>
      <p:sp>
        <p:nvSpPr>
          <p:cNvPr id="13" name="Rectangle: Rounded Corners 33">
            <a:extLst>
              <a:ext uri="{FF2B5EF4-FFF2-40B4-BE49-F238E27FC236}">
                <a16:creationId xmlns:a16="http://schemas.microsoft.com/office/drawing/2014/main" id="{74DFA09B-91AB-459D-9B0B-3CC0FA3A8A16}"/>
              </a:ext>
            </a:extLst>
          </p:cNvPr>
          <p:cNvSpPr/>
          <p:nvPr/>
        </p:nvSpPr>
        <p:spPr>
          <a:xfrm>
            <a:off x="2780851" y="1974788"/>
            <a:ext cx="1759007" cy="63922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ea typeface="Helvetica Neue" panose="02000503000000020004" pitchFamily="2" charset="0"/>
                <a:cs typeface="Helvetica Neue" panose="02000503000000020004" pitchFamily="2" charset="0"/>
              </a:rPr>
              <a:t>Position</a:t>
            </a:r>
          </a:p>
        </p:txBody>
      </p:sp>
      <p:sp>
        <p:nvSpPr>
          <p:cNvPr id="14" name="Rectangle: Rounded Corners 33">
            <a:extLst>
              <a:ext uri="{FF2B5EF4-FFF2-40B4-BE49-F238E27FC236}">
                <a16:creationId xmlns:a16="http://schemas.microsoft.com/office/drawing/2014/main" id="{23FB6D6E-F006-445E-BFC7-8D490BC99497}"/>
              </a:ext>
            </a:extLst>
          </p:cNvPr>
          <p:cNvSpPr/>
          <p:nvPr/>
        </p:nvSpPr>
        <p:spPr>
          <a:xfrm>
            <a:off x="2780852" y="1099020"/>
            <a:ext cx="1759007" cy="63922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ea typeface="Helvetica Neue" panose="02000503000000020004" pitchFamily="2" charset="0"/>
                <a:cs typeface="Helvetica Neue" panose="02000503000000020004" pitchFamily="2" charset="0"/>
              </a:rPr>
              <a:t>Hours</a:t>
            </a:r>
          </a:p>
        </p:txBody>
      </p:sp>
      <p:sp>
        <p:nvSpPr>
          <p:cNvPr id="16" name="Rectangle: Rounded Corners 33">
            <a:extLst>
              <a:ext uri="{FF2B5EF4-FFF2-40B4-BE49-F238E27FC236}">
                <a16:creationId xmlns:a16="http://schemas.microsoft.com/office/drawing/2014/main" id="{117D4A57-A625-41CA-9EDB-725D2F384F47}"/>
              </a:ext>
            </a:extLst>
          </p:cNvPr>
          <p:cNvSpPr/>
          <p:nvPr/>
        </p:nvSpPr>
        <p:spPr>
          <a:xfrm>
            <a:off x="227881" y="1099020"/>
            <a:ext cx="1759007" cy="63922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ea typeface="Helvetica Neue" panose="02000503000000020004" pitchFamily="2" charset="0"/>
                <a:cs typeface="Helvetica Neue" panose="02000503000000020004" pitchFamily="2" charset="0"/>
              </a:rPr>
              <a:t>Salary</a:t>
            </a:r>
          </a:p>
        </p:txBody>
      </p:sp>
      <p:sp>
        <p:nvSpPr>
          <p:cNvPr id="21" name="Rectangle: Rounded Corners 33">
            <a:extLst>
              <a:ext uri="{FF2B5EF4-FFF2-40B4-BE49-F238E27FC236}">
                <a16:creationId xmlns:a16="http://schemas.microsoft.com/office/drawing/2014/main" id="{3905D841-5185-4410-8E0A-A22E02D8E9D4}"/>
              </a:ext>
            </a:extLst>
          </p:cNvPr>
          <p:cNvSpPr/>
          <p:nvPr/>
        </p:nvSpPr>
        <p:spPr>
          <a:xfrm>
            <a:off x="211284" y="2850556"/>
            <a:ext cx="1759007" cy="63922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ea typeface="Helvetica Neue" panose="02000503000000020004" pitchFamily="2" charset="0"/>
                <a:cs typeface="Helvetica Neue" panose="02000503000000020004" pitchFamily="2" charset="0"/>
              </a:rPr>
              <a:t>Environment</a:t>
            </a:r>
          </a:p>
        </p:txBody>
      </p:sp>
      <p:sp>
        <p:nvSpPr>
          <p:cNvPr id="23" name="Rectangle: Rounded Corners 33">
            <a:extLst>
              <a:ext uri="{FF2B5EF4-FFF2-40B4-BE49-F238E27FC236}">
                <a16:creationId xmlns:a16="http://schemas.microsoft.com/office/drawing/2014/main" id="{E5A5FC7F-9834-403D-811C-9DD966B2BB5E}"/>
              </a:ext>
            </a:extLst>
          </p:cNvPr>
          <p:cNvSpPr/>
          <p:nvPr/>
        </p:nvSpPr>
        <p:spPr>
          <a:xfrm>
            <a:off x="211283" y="3722046"/>
            <a:ext cx="1759007" cy="63922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ea typeface="Helvetica Neue" panose="02000503000000020004" pitchFamily="2" charset="0"/>
                <a:cs typeface="Helvetica Neue" panose="02000503000000020004" pitchFamily="2" charset="0"/>
              </a:rPr>
              <a:t>Colleagues</a:t>
            </a:r>
          </a:p>
        </p:txBody>
      </p:sp>
      <p:sp>
        <p:nvSpPr>
          <p:cNvPr id="24" name="Rectangle: Rounded Corners 33">
            <a:extLst>
              <a:ext uri="{FF2B5EF4-FFF2-40B4-BE49-F238E27FC236}">
                <a16:creationId xmlns:a16="http://schemas.microsoft.com/office/drawing/2014/main" id="{1CB14BF9-0307-458E-80BA-06CD2A3D8D91}"/>
              </a:ext>
            </a:extLst>
          </p:cNvPr>
          <p:cNvSpPr/>
          <p:nvPr/>
        </p:nvSpPr>
        <p:spPr>
          <a:xfrm>
            <a:off x="2780850" y="2846449"/>
            <a:ext cx="1759007" cy="63922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ea typeface="Helvetica Neue" panose="02000503000000020004" pitchFamily="2" charset="0"/>
                <a:cs typeface="Helvetica Neue" panose="02000503000000020004" pitchFamily="2" charset="0"/>
              </a:rPr>
              <a:t>Job Satisfaction</a:t>
            </a:r>
          </a:p>
        </p:txBody>
      </p:sp>
      <p:sp>
        <p:nvSpPr>
          <p:cNvPr id="20" name="Rectangle: Rounded Corners 19">
            <a:extLst>
              <a:ext uri="{FF2B5EF4-FFF2-40B4-BE49-F238E27FC236}">
                <a16:creationId xmlns:a16="http://schemas.microsoft.com/office/drawing/2014/main" id="{0F8C37B7-3DDB-43E1-A8AE-7E1B880522DA}"/>
              </a:ext>
            </a:extLst>
          </p:cNvPr>
          <p:cNvSpPr/>
          <p:nvPr/>
        </p:nvSpPr>
        <p:spPr>
          <a:xfrm>
            <a:off x="4471639" y="3429000"/>
            <a:ext cx="4304180" cy="1534928"/>
          </a:xfrm>
          <a:prstGeom prst="roundRect">
            <a:avLst/>
          </a:prstGeom>
          <a:solidFill>
            <a:srgbClr val="FFFFCC"/>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b="1" dirty="0">
                <a:solidFill>
                  <a:schemeClr val="tx1"/>
                </a:solidFill>
                <a:latin typeface="Helvetica Neue" panose="02000503000000020004"/>
                <a:ea typeface="Helvetica Neue" panose="02000503000000020004" pitchFamily="2" charset="0"/>
                <a:cs typeface="Helvetica Neue" panose="02000503000000020004" pitchFamily="2" charset="0"/>
              </a:rPr>
              <a:t>Curriculum Vitae (CV):</a:t>
            </a:r>
          </a:p>
          <a:p>
            <a:pPr algn="ctr"/>
            <a:r>
              <a:rPr lang="en-GB" sz="1600" dirty="0">
                <a:solidFill>
                  <a:schemeClr val="tx1"/>
                </a:solidFill>
                <a:latin typeface="Helvetica Neue" panose="02000503000000020004"/>
              </a:rPr>
              <a:t>A short, written description of your education, qualifications, previous jobs, and sometimes also your personal interests, that you send to an employer when you are trying to get a job. </a:t>
            </a:r>
            <a:endParaRPr lang="en-US" sz="16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pic>
        <p:nvPicPr>
          <p:cNvPr id="3" name="Picture 2">
            <a:extLst>
              <a:ext uri="{FF2B5EF4-FFF2-40B4-BE49-F238E27FC236}">
                <a16:creationId xmlns:a16="http://schemas.microsoft.com/office/drawing/2014/main" id="{B9084BA6-86A0-431F-8992-E6050CD1F97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156210" y="3519707"/>
            <a:ext cx="942706" cy="1026237"/>
          </a:xfrm>
          <a:prstGeom prst="rect">
            <a:avLst/>
          </a:prstGeom>
        </p:spPr>
      </p:pic>
      <p:pic>
        <p:nvPicPr>
          <p:cNvPr id="5" name="Graphic 4" descr="Head with gears">
            <a:extLst>
              <a:ext uri="{FF2B5EF4-FFF2-40B4-BE49-F238E27FC236}">
                <a16:creationId xmlns:a16="http://schemas.microsoft.com/office/drawing/2014/main" id="{A9758665-AD87-4D74-916F-62DE4EC4A0C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86888" y="1855245"/>
            <a:ext cx="820814" cy="820814"/>
          </a:xfrm>
          <a:prstGeom prst="rect">
            <a:avLst/>
          </a:prstGeom>
        </p:spPr>
      </p:pic>
      <p:pic>
        <p:nvPicPr>
          <p:cNvPr id="7" name="Graphic 6" descr="Coins">
            <a:extLst>
              <a:ext uri="{FF2B5EF4-FFF2-40B4-BE49-F238E27FC236}">
                <a16:creationId xmlns:a16="http://schemas.microsoft.com/office/drawing/2014/main" id="{865569C4-909F-47C5-A74C-CD7339B4AF7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41736" y="1099020"/>
            <a:ext cx="684267" cy="684267"/>
          </a:xfrm>
          <a:prstGeom prst="rect">
            <a:avLst/>
          </a:prstGeom>
        </p:spPr>
      </p:pic>
      <p:pic>
        <p:nvPicPr>
          <p:cNvPr id="10" name="Graphic 9" descr="City">
            <a:extLst>
              <a:ext uri="{FF2B5EF4-FFF2-40B4-BE49-F238E27FC236}">
                <a16:creationId xmlns:a16="http://schemas.microsoft.com/office/drawing/2014/main" id="{6818F365-A501-4F49-8F5C-925B865C115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68699" y="2835573"/>
            <a:ext cx="630339" cy="630339"/>
          </a:xfrm>
          <a:prstGeom prst="rect">
            <a:avLst/>
          </a:prstGeom>
        </p:spPr>
      </p:pic>
      <p:pic>
        <p:nvPicPr>
          <p:cNvPr id="25" name="Graphic 24" descr="Group of women">
            <a:extLst>
              <a:ext uri="{FF2B5EF4-FFF2-40B4-BE49-F238E27FC236}">
                <a16:creationId xmlns:a16="http://schemas.microsoft.com/office/drawing/2014/main" id="{E8B079FD-AB2E-4FA4-928F-FCA9E005861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24140" y="3656067"/>
            <a:ext cx="746310" cy="746310"/>
          </a:xfrm>
          <a:prstGeom prst="rect">
            <a:avLst/>
          </a:prstGeom>
        </p:spPr>
      </p:pic>
      <p:pic>
        <p:nvPicPr>
          <p:cNvPr id="27" name="Graphic 26" descr="Clock">
            <a:extLst>
              <a:ext uri="{FF2B5EF4-FFF2-40B4-BE49-F238E27FC236}">
                <a16:creationId xmlns:a16="http://schemas.microsoft.com/office/drawing/2014/main" id="{5A99631E-1103-4C2D-B0CD-3E69DD79E5B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559565" y="1101496"/>
            <a:ext cx="639373" cy="639373"/>
          </a:xfrm>
          <a:prstGeom prst="rect">
            <a:avLst/>
          </a:prstGeom>
        </p:spPr>
      </p:pic>
      <p:pic>
        <p:nvPicPr>
          <p:cNvPr id="30" name="Graphic 29" descr="Hierarchy">
            <a:extLst>
              <a:ext uri="{FF2B5EF4-FFF2-40B4-BE49-F238E27FC236}">
                <a16:creationId xmlns:a16="http://schemas.microsoft.com/office/drawing/2014/main" id="{4760CA52-8C9F-41E7-A0B0-DF24E96289D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527422" y="1923923"/>
            <a:ext cx="677631" cy="677631"/>
          </a:xfrm>
          <a:prstGeom prst="rect">
            <a:avLst/>
          </a:prstGeom>
        </p:spPr>
      </p:pic>
    </p:spTree>
    <p:extLst>
      <p:ext uri="{BB962C8B-B14F-4D97-AF65-F5344CB8AC3E}">
        <p14:creationId xmlns:p14="http://schemas.microsoft.com/office/powerpoint/2010/main" val="38561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4" grpId="0" animBg="1"/>
      <p:bldP spid="12" grpId="0" animBg="1"/>
      <p:bldP spid="13" grpId="0" animBg="1"/>
      <p:bldP spid="14" grpId="0" animBg="1"/>
      <p:bldP spid="16" grpId="0" animBg="1"/>
      <p:bldP spid="21" grpId="0" animBg="1"/>
      <p:bldP spid="23" grpId="0" animBg="1"/>
      <p:bldP spid="24"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Rounded Corners 33">
            <a:extLst>
              <a:ext uri="{FF2B5EF4-FFF2-40B4-BE49-F238E27FC236}">
                <a16:creationId xmlns:a16="http://schemas.microsoft.com/office/drawing/2014/main" id="{136E60FB-AD4A-405F-9EAA-60EFE396FA8B}"/>
              </a:ext>
            </a:extLst>
          </p:cNvPr>
          <p:cNvSpPr/>
          <p:nvPr/>
        </p:nvSpPr>
        <p:spPr>
          <a:xfrm>
            <a:off x="2408234" y="5875592"/>
            <a:ext cx="1822103" cy="712506"/>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Which other careers?</a:t>
            </a:r>
          </a:p>
        </p:txBody>
      </p:sp>
      <p:sp>
        <p:nvSpPr>
          <p:cNvPr id="33" name="Rectangle: Rounded Corners 33">
            <a:extLst>
              <a:ext uri="{FF2B5EF4-FFF2-40B4-BE49-F238E27FC236}">
                <a16:creationId xmlns:a16="http://schemas.microsoft.com/office/drawing/2014/main" id="{7F696807-3DC4-4584-AA83-A988CE509740}"/>
              </a:ext>
            </a:extLst>
          </p:cNvPr>
          <p:cNvSpPr/>
          <p:nvPr/>
        </p:nvSpPr>
        <p:spPr>
          <a:xfrm>
            <a:off x="2408272" y="5040127"/>
            <a:ext cx="1822103" cy="712505"/>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Engineer</a:t>
            </a:r>
          </a:p>
        </p:txBody>
      </p:sp>
      <p:sp>
        <p:nvSpPr>
          <p:cNvPr id="32" name="Rectangle: Rounded Corners 33">
            <a:extLst>
              <a:ext uri="{FF2B5EF4-FFF2-40B4-BE49-F238E27FC236}">
                <a16:creationId xmlns:a16="http://schemas.microsoft.com/office/drawing/2014/main" id="{C88EFB04-786F-40C9-B471-344ABAA6DC8A}"/>
              </a:ext>
            </a:extLst>
          </p:cNvPr>
          <p:cNvSpPr/>
          <p:nvPr/>
        </p:nvSpPr>
        <p:spPr>
          <a:xfrm>
            <a:off x="2408272" y="4207479"/>
            <a:ext cx="1822103" cy="712506"/>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Scientist</a:t>
            </a:r>
          </a:p>
        </p:txBody>
      </p:sp>
      <p:sp>
        <p:nvSpPr>
          <p:cNvPr id="30" name="Rectangle: Rounded Corners 33">
            <a:extLst>
              <a:ext uri="{FF2B5EF4-FFF2-40B4-BE49-F238E27FC236}">
                <a16:creationId xmlns:a16="http://schemas.microsoft.com/office/drawing/2014/main" id="{7E02D942-BCB5-4507-862A-5676A9CA78E8}"/>
              </a:ext>
            </a:extLst>
          </p:cNvPr>
          <p:cNvSpPr/>
          <p:nvPr/>
        </p:nvSpPr>
        <p:spPr>
          <a:xfrm>
            <a:off x="390138" y="5875592"/>
            <a:ext cx="1822103" cy="712507"/>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Designer</a:t>
            </a:r>
          </a:p>
        </p:txBody>
      </p:sp>
      <p:sp>
        <p:nvSpPr>
          <p:cNvPr id="28" name="Rectangle: Rounded Corners 33">
            <a:extLst>
              <a:ext uri="{FF2B5EF4-FFF2-40B4-BE49-F238E27FC236}">
                <a16:creationId xmlns:a16="http://schemas.microsoft.com/office/drawing/2014/main" id="{443C7A3D-41FE-42CB-BEAA-FE2D1EA59C6E}"/>
              </a:ext>
            </a:extLst>
          </p:cNvPr>
          <p:cNvSpPr/>
          <p:nvPr/>
        </p:nvSpPr>
        <p:spPr>
          <a:xfrm>
            <a:off x="376454" y="5037941"/>
            <a:ext cx="1822103" cy="712506"/>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Politician</a:t>
            </a:r>
          </a:p>
        </p:txBody>
      </p:sp>
      <p:sp>
        <p:nvSpPr>
          <p:cNvPr id="27" name="Rectangle: Rounded Corners 33">
            <a:extLst>
              <a:ext uri="{FF2B5EF4-FFF2-40B4-BE49-F238E27FC236}">
                <a16:creationId xmlns:a16="http://schemas.microsoft.com/office/drawing/2014/main" id="{FBCEC969-850A-4BBA-8F71-99EE4D2D5CBC}"/>
              </a:ext>
            </a:extLst>
          </p:cNvPr>
          <p:cNvSpPr/>
          <p:nvPr/>
        </p:nvSpPr>
        <p:spPr>
          <a:xfrm>
            <a:off x="376453" y="4200290"/>
            <a:ext cx="1822103" cy="712506"/>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Environmentalist</a:t>
            </a:r>
          </a:p>
        </p:txBody>
      </p:sp>
      <p:sp>
        <p:nvSpPr>
          <p:cNvPr id="8" name="Shape 114">
            <a:extLst>
              <a:ext uri="{FF2B5EF4-FFF2-40B4-BE49-F238E27FC236}">
                <a16:creationId xmlns:a16="http://schemas.microsoft.com/office/drawing/2014/main" id="{8806C1FF-7E28-42E7-9523-CB2C7C9A51A9}"/>
              </a:ext>
            </a:extLst>
          </p:cNvPr>
          <p:cNvSpPr/>
          <p:nvPr/>
        </p:nvSpPr>
        <p:spPr>
          <a:xfrm>
            <a:off x="768897" y="172872"/>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6" y="181055"/>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29" name="Shape 114">
            <a:extLst>
              <a:ext uri="{FF2B5EF4-FFF2-40B4-BE49-F238E27FC236}">
                <a16:creationId xmlns:a16="http://schemas.microsoft.com/office/drawing/2014/main" id="{320CE8B6-3700-AC41-BDB8-785348655E54}"/>
              </a:ext>
            </a:extLst>
          </p:cNvPr>
          <p:cNvSpPr/>
          <p:nvPr/>
        </p:nvSpPr>
        <p:spPr>
          <a:xfrm>
            <a:off x="796574" y="208607"/>
            <a:ext cx="8001569" cy="538608"/>
          </a:xfrm>
          <a:prstGeom prst="rect">
            <a:avLst/>
          </a:prstGeom>
          <a:noFill/>
          <a:ln>
            <a:noFill/>
          </a:ln>
        </p:spPr>
        <p:txBody>
          <a:bodyPr lIns="91425" tIns="45700" rIns="91425" bIns="45700" anchor="t" anchorCtr="0">
            <a:noAutofit/>
          </a:bodyPr>
          <a:lstStyle/>
          <a:p>
            <a:pPr>
              <a:buSzPct val="25000"/>
            </a:pPr>
            <a:r>
              <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rPr>
              <a:t>Can your career save the environment?</a:t>
            </a:r>
          </a:p>
        </p:txBody>
      </p:sp>
      <p:sp>
        <p:nvSpPr>
          <p:cNvPr id="25" name="Rectangle: Rounded Corners 33">
            <a:extLst>
              <a:ext uri="{FF2B5EF4-FFF2-40B4-BE49-F238E27FC236}">
                <a16:creationId xmlns:a16="http://schemas.microsoft.com/office/drawing/2014/main" id="{54EAC907-53CD-42FD-AA0E-BE1A38600A66}"/>
              </a:ext>
            </a:extLst>
          </p:cNvPr>
          <p:cNvSpPr/>
          <p:nvPr/>
        </p:nvSpPr>
        <p:spPr>
          <a:xfrm>
            <a:off x="390138" y="2878942"/>
            <a:ext cx="3840199" cy="1100115"/>
          </a:xfrm>
          <a:prstGeom prst="roundRect">
            <a:avLst/>
          </a:prstGeom>
          <a:solidFill>
            <a:srgbClr val="FFFFCC"/>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b="1" dirty="0">
                <a:solidFill>
                  <a:schemeClr val="tx1"/>
                </a:solidFill>
                <a:latin typeface="Helvetica Neue" panose="02000503000000020004"/>
                <a:ea typeface="Helvetica Neue" panose="02000503000000020004" pitchFamily="2" charset="0"/>
                <a:cs typeface="Helvetica Neue" panose="02000503000000020004" pitchFamily="2" charset="0"/>
              </a:rPr>
              <a:t>The environment:</a:t>
            </a:r>
          </a:p>
          <a:p>
            <a:pPr algn="ctr"/>
            <a:r>
              <a:rPr lang="en-GB" sz="1600" dirty="0">
                <a:solidFill>
                  <a:schemeClr val="tx1"/>
                </a:solidFill>
                <a:latin typeface="Helvetica Neue" panose="02000503000000020004"/>
              </a:rPr>
              <a:t>The air, water, and land in or on which people, animals, and plants live.  </a:t>
            </a:r>
            <a:r>
              <a:rPr lang="en-GB" b="1" dirty="0"/>
              <a:t>:</a:t>
            </a:r>
            <a:endPar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6" name="Shape 88">
            <a:extLst>
              <a:ext uri="{FF2B5EF4-FFF2-40B4-BE49-F238E27FC236}">
                <a16:creationId xmlns:a16="http://schemas.microsoft.com/office/drawing/2014/main" id="{C1D714D7-5255-4E39-9B9F-1000149FDB42}"/>
              </a:ext>
            </a:extLst>
          </p:cNvPr>
          <p:cNvSpPr/>
          <p:nvPr/>
        </p:nvSpPr>
        <p:spPr>
          <a:xfrm>
            <a:off x="98938"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pic>
        <p:nvPicPr>
          <p:cNvPr id="17" name="Picture 2" descr="Image result for wow careers">
            <a:extLst>
              <a:ext uri="{FF2B5EF4-FFF2-40B4-BE49-F238E27FC236}">
                <a16:creationId xmlns:a16="http://schemas.microsoft.com/office/drawing/2014/main" id="{C1A0262E-7D09-4E95-877E-BBB60321F20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18" name="Pentagon 20">
            <a:extLst>
              <a:ext uri="{FF2B5EF4-FFF2-40B4-BE49-F238E27FC236}">
                <a16:creationId xmlns:a16="http://schemas.microsoft.com/office/drawing/2014/main" id="{DECE8834-B2CD-4497-98D5-4A7245422D82}"/>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36" name="Cloud 35">
            <a:extLst>
              <a:ext uri="{FF2B5EF4-FFF2-40B4-BE49-F238E27FC236}">
                <a16:creationId xmlns:a16="http://schemas.microsoft.com/office/drawing/2014/main" id="{5406FE24-29A3-4D7F-B26D-F78FA2F20700}"/>
              </a:ext>
            </a:extLst>
          </p:cNvPr>
          <p:cNvSpPr/>
          <p:nvPr/>
        </p:nvSpPr>
        <p:spPr>
          <a:xfrm>
            <a:off x="292141" y="849511"/>
            <a:ext cx="3840199" cy="185473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Discuss (4 mins) </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Which careers do you think could save the environment?</a:t>
            </a:r>
          </a:p>
          <a:p>
            <a:pPr algn="ctr"/>
            <a:endPar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endParaRPr>
          </a:p>
        </p:txBody>
      </p:sp>
      <p:sp>
        <p:nvSpPr>
          <p:cNvPr id="42" name="Rectangle: Rounded Corners 33">
            <a:extLst>
              <a:ext uri="{FF2B5EF4-FFF2-40B4-BE49-F238E27FC236}">
                <a16:creationId xmlns:a16="http://schemas.microsoft.com/office/drawing/2014/main" id="{394D4CC7-3F3C-4DC6-A728-057A13E10BCE}"/>
              </a:ext>
            </a:extLst>
          </p:cNvPr>
          <p:cNvSpPr/>
          <p:nvPr/>
        </p:nvSpPr>
        <p:spPr>
          <a:xfrm>
            <a:off x="4513353" y="3835548"/>
            <a:ext cx="4264170" cy="2752551"/>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rPr>
              <a:t>This crazy building is Australia's very first carbon neutral building. The </a:t>
            </a:r>
            <a:r>
              <a:rPr lang="en-GB" sz="1600" b="1" dirty="0">
                <a:solidFill>
                  <a:schemeClr val="tx1"/>
                </a:solidFill>
                <a:latin typeface="Helvetica Neue" panose="02000503000000020004"/>
                <a:hlinkClick r:id="rId4">
                  <a:extLst>
                    <a:ext uri="{A12FA001-AC4F-418D-AE19-62706E023703}">
                      <ahyp:hlinkClr xmlns:ahyp="http://schemas.microsoft.com/office/drawing/2018/hyperlinkcolor" val="tx"/>
                    </a:ext>
                  </a:extLst>
                </a:hlinkClick>
              </a:rPr>
              <a:t>Pixel Building</a:t>
            </a:r>
            <a:r>
              <a:rPr lang="en-GB" sz="1600" dirty="0">
                <a:solidFill>
                  <a:schemeClr val="tx1"/>
                </a:solidFill>
                <a:latin typeface="Helvetica Neue" panose="02000503000000020004"/>
              </a:rPr>
              <a:t> was designed by </a:t>
            </a:r>
            <a:r>
              <a:rPr lang="en-GB" sz="1600" b="1" dirty="0">
                <a:solidFill>
                  <a:schemeClr val="tx1"/>
                </a:solidFill>
                <a:latin typeface="Helvetica Neue" panose="02000503000000020004"/>
              </a:rPr>
              <a:t>Studio505</a:t>
            </a:r>
            <a:r>
              <a:rPr lang="en-GB" sz="1600" dirty="0">
                <a:solidFill>
                  <a:schemeClr val="tx1"/>
                </a:solidFill>
                <a:latin typeface="Helvetica Neue" panose="02000503000000020004"/>
              </a:rPr>
              <a:t> is an amazing example of what is possible in terms of energy efficiency, renewable energy, water collection, waste reduction and a green roof. It is capable of collecting all of its own water and generating all of its own energy. </a:t>
            </a:r>
            <a:endParaRPr lang="en-US" sz="1200" b="1"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pic>
        <p:nvPicPr>
          <p:cNvPr id="3" name="Picture 2">
            <a:extLst>
              <a:ext uri="{FF2B5EF4-FFF2-40B4-BE49-F238E27FC236}">
                <a16:creationId xmlns:a16="http://schemas.microsoft.com/office/drawing/2014/main" id="{4A7C3D39-8137-499A-8AC1-E621926E1649}"/>
              </a:ext>
            </a:extLst>
          </p:cNvPr>
          <p:cNvPicPr>
            <a:picLocks noChangeAspect="1"/>
          </p:cNvPicPr>
          <p:nvPr/>
        </p:nvPicPr>
        <p:blipFill>
          <a:blip r:embed="rId5"/>
          <a:stretch>
            <a:fillRect/>
          </a:stretch>
        </p:blipFill>
        <p:spPr>
          <a:xfrm>
            <a:off x="4701363" y="980167"/>
            <a:ext cx="3913426" cy="2691495"/>
          </a:xfrm>
          <a:prstGeom prst="rect">
            <a:avLst/>
          </a:prstGeom>
        </p:spPr>
      </p:pic>
    </p:spTree>
    <p:extLst>
      <p:ext uri="{BB962C8B-B14F-4D97-AF65-F5344CB8AC3E}">
        <p14:creationId xmlns:p14="http://schemas.microsoft.com/office/powerpoint/2010/main" val="319951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3" grpId="0" animBg="1"/>
      <p:bldP spid="32" grpId="0" animBg="1"/>
      <p:bldP spid="30" grpId="0" animBg="1"/>
      <p:bldP spid="28" grpId="0" animBg="1"/>
      <p:bldP spid="27" grpId="0" animBg="1"/>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14">
            <a:extLst>
              <a:ext uri="{FF2B5EF4-FFF2-40B4-BE49-F238E27FC236}">
                <a16:creationId xmlns:a16="http://schemas.microsoft.com/office/drawing/2014/main" id="{8806C1FF-7E28-42E7-9523-CB2C7C9A51A9}"/>
              </a:ext>
            </a:extLst>
          </p:cNvPr>
          <p:cNvSpPr/>
          <p:nvPr/>
        </p:nvSpPr>
        <p:spPr>
          <a:xfrm>
            <a:off x="768897" y="172872"/>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6" y="181055"/>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29" name="Shape 114">
            <a:extLst>
              <a:ext uri="{FF2B5EF4-FFF2-40B4-BE49-F238E27FC236}">
                <a16:creationId xmlns:a16="http://schemas.microsoft.com/office/drawing/2014/main" id="{320CE8B6-3700-AC41-BDB8-785348655E54}"/>
              </a:ext>
            </a:extLst>
          </p:cNvPr>
          <p:cNvSpPr/>
          <p:nvPr/>
        </p:nvSpPr>
        <p:spPr>
          <a:xfrm>
            <a:off x="796574" y="208607"/>
            <a:ext cx="8001569" cy="538608"/>
          </a:xfrm>
          <a:prstGeom prst="rect">
            <a:avLst/>
          </a:prstGeom>
          <a:noFill/>
          <a:ln>
            <a:noFill/>
          </a:ln>
        </p:spPr>
        <p:txBody>
          <a:bodyPr lIns="91425" tIns="45700" rIns="91425" bIns="45700" anchor="t" anchorCtr="0">
            <a:noAutofit/>
          </a:bodyPr>
          <a:lstStyle/>
          <a:p>
            <a:pPr>
              <a:buSzPct val="25000"/>
            </a:pPr>
            <a:r>
              <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rPr>
              <a:t>Can your career save the environment?</a:t>
            </a:r>
          </a:p>
        </p:txBody>
      </p:sp>
      <p:sp>
        <p:nvSpPr>
          <p:cNvPr id="25" name="Rectangle: Rounded Corners 33">
            <a:extLst>
              <a:ext uri="{FF2B5EF4-FFF2-40B4-BE49-F238E27FC236}">
                <a16:creationId xmlns:a16="http://schemas.microsoft.com/office/drawing/2014/main" id="{54EAC907-53CD-42FD-AA0E-BE1A38600A66}"/>
              </a:ext>
            </a:extLst>
          </p:cNvPr>
          <p:cNvSpPr/>
          <p:nvPr/>
        </p:nvSpPr>
        <p:spPr>
          <a:xfrm>
            <a:off x="3639704" y="5374888"/>
            <a:ext cx="5163714" cy="1157020"/>
          </a:xfrm>
          <a:prstGeom prst="roundRect">
            <a:avLst/>
          </a:prstGeom>
          <a:solidFill>
            <a:srgbClr val="FFFFCC"/>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b="1" dirty="0">
                <a:solidFill>
                  <a:schemeClr val="tx1"/>
                </a:solidFill>
                <a:latin typeface="Helvetica Neue" panose="02000503000000020004"/>
                <a:ea typeface="Helvetica Neue" panose="02000503000000020004" pitchFamily="2" charset="0"/>
                <a:cs typeface="Helvetica Neue" panose="02000503000000020004" pitchFamily="2" charset="0"/>
              </a:rPr>
              <a:t>Renewable energy:</a:t>
            </a:r>
          </a:p>
          <a:p>
            <a:pPr algn="ctr"/>
            <a:r>
              <a:rPr lang="en-US" sz="1600" dirty="0">
                <a:solidFill>
                  <a:schemeClr val="tx1"/>
                </a:solidFill>
                <a:latin typeface="Helvetica Neue" panose="02000503000000020004"/>
              </a:rPr>
              <a:t>Energy</a:t>
            </a:r>
            <a:r>
              <a:rPr lang="en-US" sz="1600" b="1" dirty="0">
                <a:solidFill>
                  <a:schemeClr val="tx1"/>
                </a:solidFill>
                <a:latin typeface="Helvetica Neue" panose="02000503000000020004"/>
              </a:rPr>
              <a:t> </a:t>
            </a:r>
            <a:r>
              <a:rPr lang="en-GB" sz="1600" dirty="0">
                <a:solidFill>
                  <a:schemeClr val="tx1"/>
                </a:solidFill>
                <a:latin typeface="Helvetica Neue" panose="02000503000000020004"/>
              </a:rPr>
              <a:t>that is produced using the sun, wind, or from crops, rather than using fuels such as oil or coal.</a:t>
            </a:r>
            <a:endParaRPr lang="en-US" sz="14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sp>
        <p:nvSpPr>
          <p:cNvPr id="16" name="Shape 88">
            <a:extLst>
              <a:ext uri="{FF2B5EF4-FFF2-40B4-BE49-F238E27FC236}">
                <a16:creationId xmlns:a16="http://schemas.microsoft.com/office/drawing/2014/main" id="{C1D714D7-5255-4E39-9B9F-1000149FDB42}"/>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pic>
        <p:nvPicPr>
          <p:cNvPr id="17" name="Picture 2" descr="Image result for wow careers">
            <a:extLst>
              <a:ext uri="{FF2B5EF4-FFF2-40B4-BE49-F238E27FC236}">
                <a16:creationId xmlns:a16="http://schemas.microsoft.com/office/drawing/2014/main" id="{C1A0262E-7D09-4E95-877E-BBB60321F20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18" name="Pentagon 20">
            <a:extLst>
              <a:ext uri="{FF2B5EF4-FFF2-40B4-BE49-F238E27FC236}">
                <a16:creationId xmlns:a16="http://schemas.microsoft.com/office/drawing/2014/main" id="{DECE8834-B2CD-4497-98D5-4A7245422D82}"/>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pic>
        <p:nvPicPr>
          <p:cNvPr id="3" name="Picture 2">
            <a:extLst>
              <a:ext uri="{FF2B5EF4-FFF2-40B4-BE49-F238E27FC236}">
                <a16:creationId xmlns:a16="http://schemas.microsoft.com/office/drawing/2014/main" id="{63523CCD-CF62-4718-87C8-198D0BFB5BD1}"/>
              </a:ext>
            </a:extLst>
          </p:cNvPr>
          <p:cNvPicPr>
            <a:picLocks noChangeAspect="1"/>
          </p:cNvPicPr>
          <p:nvPr/>
        </p:nvPicPr>
        <p:blipFill>
          <a:blip r:embed="rId4"/>
          <a:stretch>
            <a:fillRect/>
          </a:stretch>
        </p:blipFill>
        <p:spPr>
          <a:xfrm>
            <a:off x="417244" y="952591"/>
            <a:ext cx="2813127" cy="1938093"/>
          </a:xfrm>
          <a:prstGeom prst="rect">
            <a:avLst/>
          </a:prstGeom>
        </p:spPr>
      </p:pic>
      <p:sp>
        <p:nvSpPr>
          <p:cNvPr id="43" name="Rectangle: Rounded Corners 33">
            <a:extLst>
              <a:ext uri="{FF2B5EF4-FFF2-40B4-BE49-F238E27FC236}">
                <a16:creationId xmlns:a16="http://schemas.microsoft.com/office/drawing/2014/main" id="{5CFA3832-8F57-4952-8195-6D550C54FD53}"/>
              </a:ext>
            </a:extLst>
          </p:cNvPr>
          <p:cNvSpPr/>
          <p:nvPr/>
        </p:nvSpPr>
        <p:spPr>
          <a:xfrm>
            <a:off x="486276" y="3070709"/>
            <a:ext cx="2564783" cy="2020896"/>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rPr>
              <a:t>The UK is at the forefront of wind energy. That’s not really surprising since it has about the best wind resource in the world, in Scotland especially. </a:t>
            </a:r>
          </a:p>
        </p:txBody>
      </p:sp>
      <p:pic>
        <p:nvPicPr>
          <p:cNvPr id="4" name="Picture 3">
            <a:extLst>
              <a:ext uri="{FF2B5EF4-FFF2-40B4-BE49-F238E27FC236}">
                <a16:creationId xmlns:a16="http://schemas.microsoft.com/office/drawing/2014/main" id="{1748D689-3CDF-4A75-A7B3-8D9F39450438}"/>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3524828" y="961244"/>
            <a:ext cx="2928002" cy="1929440"/>
          </a:xfrm>
          <a:prstGeom prst="rect">
            <a:avLst/>
          </a:prstGeom>
        </p:spPr>
      </p:pic>
      <p:sp>
        <p:nvSpPr>
          <p:cNvPr id="47" name="Rectangle: Rounded Corners 33">
            <a:extLst>
              <a:ext uri="{FF2B5EF4-FFF2-40B4-BE49-F238E27FC236}">
                <a16:creationId xmlns:a16="http://schemas.microsoft.com/office/drawing/2014/main" id="{68D98AC2-4717-4EBC-B42F-56A7DAD1D0F5}"/>
              </a:ext>
            </a:extLst>
          </p:cNvPr>
          <p:cNvSpPr/>
          <p:nvPr/>
        </p:nvSpPr>
        <p:spPr>
          <a:xfrm>
            <a:off x="3582266" y="3067418"/>
            <a:ext cx="2813127" cy="2020896"/>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rPr>
              <a:t>The UK is aiming to get at least 15% of its energy from renewable sources by 2020. This means that we’ll all start to use more wind, solar, hydro, biomass, tidal and wave energy in the near future.</a:t>
            </a:r>
            <a:endParaRPr lang="en-GB" sz="1400" dirty="0">
              <a:solidFill>
                <a:schemeClr val="tx1"/>
              </a:solidFill>
              <a:latin typeface="Helvetica Neue" panose="02000503000000020004"/>
            </a:endParaRPr>
          </a:p>
        </p:txBody>
      </p:sp>
      <p:sp>
        <p:nvSpPr>
          <p:cNvPr id="57" name="Rectangle: Rounded Corners 33">
            <a:extLst>
              <a:ext uri="{FF2B5EF4-FFF2-40B4-BE49-F238E27FC236}">
                <a16:creationId xmlns:a16="http://schemas.microsoft.com/office/drawing/2014/main" id="{90B752B9-D8C6-4F70-A597-114227470D4C}"/>
              </a:ext>
            </a:extLst>
          </p:cNvPr>
          <p:cNvSpPr/>
          <p:nvPr/>
        </p:nvSpPr>
        <p:spPr>
          <a:xfrm>
            <a:off x="6701884" y="3070709"/>
            <a:ext cx="1988936" cy="2017605"/>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rPr>
              <a:t>Do you have any great ideas for future energy sources, could you save the world? </a:t>
            </a:r>
          </a:p>
        </p:txBody>
      </p:sp>
      <p:pic>
        <p:nvPicPr>
          <p:cNvPr id="5" name="Picture 4">
            <a:extLst>
              <a:ext uri="{FF2B5EF4-FFF2-40B4-BE49-F238E27FC236}">
                <a16:creationId xmlns:a16="http://schemas.microsoft.com/office/drawing/2014/main" id="{2DD47573-E9F2-4FB9-8773-AFDA0573DE2F}"/>
              </a:ext>
            </a:extLst>
          </p:cNvPr>
          <p:cNvPicPr>
            <a:picLocks noChangeAspect="1"/>
          </p:cNvPicPr>
          <p:nvPr/>
        </p:nvPicPr>
        <p:blipFill>
          <a:blip r:embed="rId6"/>
          <a:stretch>
            <a:fillRect/>
          </a:stretch>
        </p:blipFill>
        <p:spPr>
          <a:xfrm>
            <a:off x="6747287" y="952591"/>
            <a:ext cx="1943532" cy="1938093"/>
          </a:xfrm>
          <a:prstGeom prst="rect">
            <a:avLst/>
          </a:prstGeom>
        </p:spPr>
      </p:pic>
      <p:pic>
        <p:nvPicPr>
          <p:cNvPr id="2" name="Picture 1">
            <a:extLst>
              <a:ext uri="{FF2B5EF4-FFF2-40B4-BE49-F238E27FC236}">
                <a16:creationId xmlns:a16="http://schemas.microsoft.com/office/drawing/2014/main" id="{376B8BD1-E6CD-43E9-995E-23AB8609A481}"/>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610447" y="5225485"/>
            <a:ext cx="2316440" cy="1359847"/>
          </a:xfrm>
          <a:prstGeom prst="rect">
            <a:avLst/>
          </a:prstGeom>
        </p:spPr>
      </p:pic>
    </p:spTree>
    <p:extLst>
      <p:ext uri="{BB962C8B-B14F-4D97-AF65-F5344CB8AC3E}">
        <p14:creationId xmlns:p14="http://schemas.microsoft.com/office/powerpoint/2010/main" val="426769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3" grpId="0" animBg="1"/>
      <p:bldP spid="47"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14">
            <a:extLst>
              <a:ext uri="{FF2B5EF4-FFF2-40B4-BE49-F238E27FC236}">
                <a16:creationId xmlns:a16="http://schemas.microsoft.com/office/drawing/2014/main" id="{8806C1FF-7E28-42E7-9523-CB2C7C9A51A9}"/>
              </a:ext>
            </a:extLst>
          </p:cNvPr>
          <p:cNvSpPr/>
          <p:nvPr/>
        </p:nvSpPr>
        <p:spPr>
          <a:xfrm>
            <a:off x="768897" y="172872"/>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6" y="181055"/>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29" name="Shape 114">
            <a:extLst>
              <a:ext uri="{FF2B5EF4-FFF2-40B4-BE49-F238E27FC236}">
                <a16:creationId xmlns:a16="http://schemas.microsoft.com/office/drawing/2014/main" id="{320CE8B6-3700-AC41-BDB8-785348655E54}"/>
              </a:ext>
            </a:extLst>
          </p:cNvPr>
          <p:cNvSpPr/>
          <p:nvPr/>
        </p:nvSpPr>
        <p:spPr>
          <a:xfrm>
            <a:off x="796574" y="208607"/>
            <a:ext cx="8001569" cy="538608"/>
          </a:xfrm>
          <a:prstGeom prst="rect">
            <a:avLst/>
          </a:prstGeom>
          <a:noFill/>
          <a:ln>
            <a:noFill/>
          </a:ln>
        </p:spPr>
        <p:txBody>
          <a:bodyPr lIns="91425" tIns="45700" rIns="91425" bIns="45700" anchor="t" anchorCtr="0">
            <a:noAutofit/>
          </a:bodyPr>
          <a:lstStyle/>
          <a:p>
            <a:pPr>
              <a:buSzPct val="25000"/>
            </a:pPr>
            <a:r>
              <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rPr>
              <a:t>Can your career save the environment?</a:t>
            </a:r>
          </a:p>
        </p:txBody>
      </p:sp>
      <p:sp>
        <p:nvSpPr>
          <p:cNvPr id="25" name="Rectangle: Rounded Corners 33">
            <a:extLst>
              <a:ext uri="{FF2B5EF4-FFF2-40B4-BE49-F238E27FC236}">
                <a16:creationId xmlns:a16="http://schemas.microsoft.com/office/drawing/2014/main" id="{54EAC907-53CD-42FD-AA0E-BE1A38600A66}"/>
              </a:ext>
            </a:extLst>
          </p:cNvPr>
          <p:cNvSpPr/>
          <p:nvPr/>
        </p:nvSpPr>
        <p:spPr>
          <a:xfrm>
            <a:off x="4741292" y="4828479"/>
            <a:ext cx="4127289" cy="1703430"/>
          </a:xfrm>
          <a:prstGeom prst="roundRect">
            <a:avLst/>
          </a:prstGeom>
          <a:solidFill>
            <a:srgbClr val="FFFFCC"/>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b="1" dirty="0">
                <a:solidFill>
                  <a:schemeClr val="tx1"/>
                </a:solidFill>
                <a:latin typeface="Helvetica Neue" panose="02000503000000020004"/>
                <a:ea typeface="Helvetica Neue" panose="02000503000000020004" pitchFamily="2" charset="0"/>
                <a:cs typeface="Helvetica Neue" panose="02000503000000020004" pitchFamily="2" charset="0"/>
              </a:rPr>
              <a:t>Engineer:</a:t>
            </a:r>
          </a:p>
          <a:p>
            <a:pPr algn="ctr"/>
            <a:r>
              <a:rPr lang="en-GB" sz="1600" dirty="0">
                <a:solidFill>
                  <a:schemeClr val="tx1"/>
                </a:solidFill>
                <a:latin typeface="Helvetica Neue" panose="02000503000000020004"/>
              </a:rPr>
              <a:t>A person whose job is to design or build machines, engines, or electrical equipment, or things such as roads, railways, or bridges, using scientific principles.</a:t>
            </a:r>
            <a:endParaRPr lang="en-US" sz="16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sp>
        <p:nvSpPr>
          <p:cNvPr id="16" name="Shape 88">
            <a:extLst>
              <a:ext uri="{FF2B5EF4-FFF2-40B4-BE49-F238E27FC236}">
                <a16:creationId xmlns:a16="http://schemas.microsoft.com/office/drawing/2014/main" id="{C1D714D7-5255-4E39-9B9F-1000149FDB42}"/>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pic>
        <p:nvPicPr>
          <p:cNvPr id="17" name="Picture 2" descr="Image result for wow careers">
            <a:extLst>
              <a:ext uri="{FF2B5EF4-FFF2-40B4-BE49-F238E27FC236}">
                <a16:creationId xmlns:a16="http://schemas.microsoft.com/office/drawing/2014/main" id="{C1A0262E-7D09-4E95-877E-BBB60321F20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18" name="Pentagon 20">
            <a:extLst>
              <a:ext uri="{FF2B5EF4-FFF2-40B4-BE49-F238E27FC236}">
                <a16:creationId xmlns:a16="http://schemas.microsoft.com/office/drawing/2014/main" id="{DECE8834-B2CD-4497-98D5-4A7245422D82}"/>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36" name="Cloud 35">
            <a:extLst>
              <a:ext uri="{FF2B5EF4-FFF2-40B4-BE49-F238E27FC236}">
                <a16:creationId xmlns:a16="http://schemas.microsoft.com/office/drawing/2014/main" id="{5406FE24-29A3-4D7F-B26D-F78FA2F20700}"/>
              </a:ext>
            </a:extLst>
          </p:cNvPr>
          <p:cNvSpPr/>
          <p:nvPr/>
        </p:nvSpPr>
        <p:spPr>
          <a:xfrm>
            <a:off x="4817683" y="694949"/>
            <a:ext cx="3755280" cy="2310650"/>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Discuss (2 mins)</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In the film we met Bailey, an apprentice.  How can working with wood be good for the environment?   </a:t>
            </a:r>
          </a:p>
        </p:txBody>
      </p:sp>
      <p:sp>
        <p:nvSpPr>
          <p:cNvPr id="42" name="Rectangle: Rounded Corners 33">
            <a:extLst>
              <a:ext uri="{FF2B5EF4-FFF2-40B4-BE49-F238E27FC236}">
                <a16:creationId xmlns:a16="http://schemas.microsoft.com/office/drawing/2014/main" id="{78C00124-D195-42B7-A06B-25A7DC597D87}"/>
              </a:ext>
            </a:extLst>
          </p:cNvPr>
          <p:cNvSpPr/>
          <p:nvPr/>
        </p:nvSpPr>
        <p:spPr>
          <a:xfrm>
            <a:off x="328034" y="4329855"/>
            <a:ext cx="4243966" cy="2202054"/>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b="1" dirty="0">
                <a:solidFill>
                  <a:schemeClr val="tx1"/>
                </a:solidFill>
                <a:latin typeface="Helvetica Neue" panose="02000503000000020004"/>
              </a:rPr>
              <a:t>Fact file:</a:t>
            </a:r>
          </a:p>
          <a:p>
            <a:pPr algn="ctr"/>
            <a:r>
              <a:rPr lang="en-GB" sz="1600" dirty="0">
                <a:solidFill>
                  <a:schemeClr val="tx1"/>
                </a:solidFill>
                <a:latin typeface="Helvetica Neue" panose="02000503000000020004"/>
              </a:rPr>
              <a:t>Latest figures show that the construction industry contributed £117 billion to the UK economy, 6% of the total. There are 2.4 million construction industry jobs in the UK - that’s 6.6% of all jobs. </a:t>
            </a:r>
          </a:p>
          <a:p>
            <a:pPr algn="ctr"/>
            <a:r>
              <a:rPr lang="en-GB" sz="1600" dirty="0">
                <a:solidFill>
                  <a:schemeClr val="tx1"/>
                </a:solidFill>
                <a:latin typeface="Helvetica Neue" panose="02000503000000020004"/>
              </a:rPr>
              <a:t>In the next five years it is expected that 232,000 jobs will be created in the industry. </a:t>
            </a:r>
          </a:p>
        </p:txBody>
      </p:sp>
      <p:pic>
        <p:nvPicPr>
          <p:cNvPr id="2" name="Picture 1">
            <a:extLst>
              <a:ext uri="{FF2B5EF4-FFF2-40B4-BE49-F238E27FC236}">
                <a16:creationId xmlns:a16="http://schemas.microsoft.com/office/drawing/2014/main" id="{1FE9D4BE-BFCA-4DBE-AC8C-20A2BA3C6204}"/>
              </a:ext>
            </a:extLst>
          </p:cNvPr>
          <p:cNvPicPr>
            <a:picLocks noChangeAspect="1"/>
          </p:cNvPicPr>
          <p:nvPr/>
        </p:nvPicPr>
        <p:blipFill>
          <a:blip r:embed="rId4"/>
          <a:stretch>
            <a:fillRect/>
          </a:stretch>
        </p:blipFill>
        <p:spPr>
          <a:xfrm>
            <a:off x="4631713" y="2583593"/>
            <a:ext cx="4389500" cy="3176291"/>
          </a:xfrm>
          <a:prstGeom prst="rect">
            <a:avLst/>
          </a:prstGeom>
        </p:spPr>
      </p:pic>
      <p:pic>
        <p:nvPicPr>
          <p:cNvPr id="3" name="Picture 2">
            <a:extLst>
              <a:ext uri="{FF2B5EF4-FFF2-40B4-BE49-F238E27FC236}">
                <a16:creationId xmlns:a16="http://schemas.microsoft.com/office/drawing/2014/main" id="{E4B82F40-7063-401A-90BB-F88564E3F21B}"/>
              </a:ext>
            </a:extLst>
          </p:cNvPr>
          <p:cNvPicPr>
            <a:picLocks noChangeAspect="1"/>
          </p:cNvPicPr>
          <p:nvPr/>
        </p:nvPicPr>
        <p:blipFill>
          <a:blip r:embed="rId5"/>
          <a:stretch>
            <a:fillRect/>
          </a:stretch>
        </p:blipFill>
        <p:spPr>
          <a:xfrm>
            <a:off x="502762" y="1249960"/>
            <a:ext cx="4168092" cy="2344552"/>
          </a:xfrm>
          <a:prstGeom prst="rect">
            <a:avLst/>
          </a:prstGeom>
        </p:spPr>
      </p:pic>
    </p:spTree>
    <p:extLst>
      <p:ext uri="{BB962C8B-B14F-4D97-AF65-F5344CB8AC3E}">
        <p14:creationId xmlns:p14="http://schemas.microsoft.com/office/powerpoint/2010/main" val="3684818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14">
            <a:extLst>
              <a:ext uri="{FF2B5EF4-FFF2-40B4-BE49-F238E27FC236}">
                <a16:creationId xmlns:a16="http://schemas.microsoft.com/office/drawing/2014/main" id="{8806C1FF-7E28-42E7-9523-CB2C7C9A51A9}"/>
              </a:ext>
            </a:extLst>
          </p:cNvPr>
          <p:cNvSpPr/>
          <p:nvPr/>
        </p:nvSpPr>
        <p:spPr>
          <a:xfrm>
            <a:off x="768897" y="172872"/>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6" y="181055"/>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29" name="Shape 114">
            <a:extLst>
              <a:ext uri="{FF2B5EF4-FFF2-40B4-BE49-F238E27FC236}">
                <a16:creationId xmlns:a16="http://schemas.microsoft.com/office/drawing/2014/main" id="{320CE8B6-3700-AC41-BDB8-785348655E54}"/>
              </a:ext>
            </a:extLst>
          </p:cNvPr>
          <p:cNvSpPr/>
          <p:nvPr/>
        </p:nvSpPr>
        <p:spPr>
          <a:xfrm>
            <a:off x="796574" y="208607"/>
            <a:ext cx="8001569" cy="538608"/>
          </a:xfrm>
          <a:prstGeom prst="rect">
            <a:avLst/>
          </a:prstGeom>
          <a:noFill/>
          <a:ln>
            <a:noFill/>
          </a:ln>
        </p:spPr>
        <p:txBody>
          <a:bodyPr lIns="91425" tIns="45700" rIns="91425" bIns="45700" anchor="t" anchorCtr="0">
            <a:noAutofit/>
          </a:bodyPr>
          <a:lstStyle/>
          <a:p>
            <a:pPr>
              <a:buSzPct val="25000"/>
            </a:pPr>
            <a:r>
              <a:rPr lang="en-GB" sz="2300" b="1" dirty="0">
                <a:latin typeface="Helvetica Neue" panose="02000503000000020004" pitchFamily="2" charset="0"/>
                <a:ea typeface="Helvetica Neue" panose="02000503000000020004" pitchFamily="2" charset="0"/>
                <a:cs typeface="Helvetica Neue" panose="02000503000000020004" pitchFamily="2" charset="0"/>
                <a:sym typeface="Lato"/>
              </a:rPr>
              <a:t>Can your career save a life?</a:t>
            </a:r>
          </a:p>
        </p:txBody>
      </p:sp>
      <p:sp>
        <p:nvSpPr>
          <p:cNvPr id="17" name="Shape 88">
            <a:extLst>
              <a:ext uri="{FF2B5EF4-FFF2-40B4-BE49-F238E27FC236}">
                <a16:creationId xmlns:a16="http://schemas.microsoft.com/office/drawing/2014/main" id="{064B8AD3-987F-F844-A6EC-151637BC2507}"/>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pic>
        <p:nvPicPr>
          <p:cNvPr id="18" name="Picture 2" descr="Image result for wow careers">
            <a:extLst>
              <a:ext uri="{FF2B5EF4-FFF2-40B4-BE49-F238E27FC236}">
                <a16:creationId xmlns:a16="http://schemas.microsoft.com/office/drawing/2014/main" id="{E6041AEE-3EC2-2E4E-B393-8529322C50E0}"/>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20" name="Pentagon 20">
            <a:extLst>
              <a:ext uri="{FF2B5EF4-FFF2-40B4-BE49-F238E27FC236}">
                <a16:creationId xmlns:a16="http://schemas.microsoft.com/office/drawing/2014/main" id="{3478D305-E944-694C-B755-C815E9848598}"/>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23" name="Cloud 22">
            <a:extLst>
              <a:ext uri="{FF2B5EF4-FFF2-40B4-BE49-F238E27FC236}">
                <a16:creationId xmlns:a16="http://schemas.microsoft.com/office/drawing/2014/main" id="{C0F32FB6-AC86-A844-A3EC-4C704F662516}"/>
              </a:ext>
            </a:extLst>
          </p:cNvPr>
          <p:cNvSpPr/>
          <p:nvPr/>
        </p:nvSpPr>
        <p:spPr>
          <a:xfrm>
            <a:off x="320341" y="786224"/>
            <a:ext cx="3838226" cy="2293416"/>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Table Activity (3-5 mins)</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What careers can you think of that could save a life?  Have any of you considered one?</a:t>
            </a:r>
          </a:p>
        </p:txBody>
      </p:sp>
      <p:sp>
        <p:nvSpPr>
          <p:cNvPr id="24" name="Rectangle: Rounded Corners 33">
            <a:extLst>
              <a:ext uri="{FF2B5EF4-FFF2-40B4-BE49-F238E27FC236}">
                <a16:creationId xmlns:a16="http://schemas.microsoft.com/office/drawing/2014/main" id="{364F8D67-1A5E-AB4B-9552-49975FA88779}"/>
              </a:ext>
            </a:extLst>
          </p:cNvPr>
          <p:cNvSpPr/>
          <p:nvPr/>
        </p:nvSpPr>
        <p:spPr>
          <a:xfrm>
            <a:off x="564372" y="4147243"/>
            <a:ext cx="3350164" cy="2293417"/>
          </a:xfrm>
          <a:prstGeom prst="roundRect">
            <a:avLst/>
          </a:prstGeom>
          <a:solidFill>
            <a:srgbClr val="F8D0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rPr>
              <a:t>Careers helping people come in all shapes and sizes. You can get hands-on in a healthcare or emergency services job, think your way around problems as a social worker or lawyer, or create broader benefits for society in a career such as science or engineering.</a:t>
            </a:r>
            <a:endParaRPr lang="en-US" sz="14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pic>
        <p:nvPicPr>
          <p:cNvPr id="2" name="Picture 1">
            <a:extLst>
              <a:ext uri="{FF2B5EF4-FFF2-40B4-BE49-F238E27FC236}">
                <a16:creationId xmlns:a16="http://schemas.microsoft.com/office/drawing/2014/main" id="{EBDD3375-8E37-4C49-8B94-184FF6B69C49}"/>
              </a:ext>
            </a:extLst>
          </p:cNvPr>
          <p:cNvPicPr>
            <a:picLocks noChangeAspect="1"/>
          </p:cNvPicPr>
          <p:nvPr/>
        </p:nvPicPr>
        <p:blipFill>
          <a:blip r:embed="rId4"/>
          <a:stretch>
            <a:fillRect/>
          </a:stretch>
        </p:blipFill>
        <p:spPr>
          <a:xfrm>
            <a:off x="4476634" y="965487"/>
            <a:ext cx="4133966" cy="1266761"/>
          </a:xfrm>
          <a:prstGeom prst="rect">
            <a:avLst/>
          </a:prstGeom>
        </p:spPr>
      </p:pic>
      <p:sp>
        <p:nvSpPr>
          <p:cNvPr id="12" name="Rectangle: Rounded Corners 33">
            <a:extLst>
              <a:ext uri="{FF2B5EF4-FFF2-40B4-BE49-F238E27FC236}">
                <a16:creationId xmlns:a16="http://schemas.microsoft.com/office/drawing/2014/main" id="{F626252B-4A5A-4404-A2B8-3247066D567D}"/>
              </a:ext>
            </a:extLst>
          </p:cNvPr>
          <p:cNvSpPr/>
          <p:nvPr/>
        </p:nvSpPr>
        <p:spPr>
          <a:xfrm>
            <a:off x="6983834" y="3030151"/>
            <a:ext cx="1805106" cy="44617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Paramedic</a:t>
            </a:r>
          </a:p>
        </p:txBody>
      </p:sp>
      <p:sp>
        <p:nvSpPr>
          <p:cNvPr id="13" name="Rectangle: Rounded Corners 33">
            <a:extLst>
              <a:ext uri="{FF2B5EF4-FFF2-40B4-BE49-F238E27FC236}">
                <a16:creationId xmlns:a16="http://schemas.microsoft.com/office/drawing/2014/main" id="{4D664A9E-F9AB-47EA-A18C-8EDA95AE3B13}"/>
              </a:ext>
            </a:extLst>
          </p:cNvPr>
          <p:cNvSpPr/>
          <p:nvPr/>
        </p:nvSpPr>
        <p:spPr>
          <a:xfrm>
            <a:off x="4320167" y="3030152"/>
            <a:ext cx="1805106" cy="44617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Surgeon</a:t>
            </a:r>
          </a:p>
        </p:txBody>
      </p:sp>
      <p:sp>
        <p:nvSpPr>
          <p:cNvPr id="14" name="Rectangle: Rounded Corners 33">
            <a:extLst>
              <a:ext uri="{FF2B5EF4-FFF2-40B4-BE49-F238E27FC236}">
                <a16:creationId xmlns:a16="http://schemas.microsoft.com/office/drawing/2014/main" id="{741A2261-2B64-449F-BB5A-3E4230862700}"/>
              </a:ext>
            </a:extLst>
          </p:cNvPr>
          <p:cNvSpPr/>
          <p:nvPr/>
        </p:nvSpPr>
        <p:spPr>
          <a:xfrm>
            <a:off x="4320167" y="2360394"/>
            <a:ext cx="1805106" cy="44617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Police Officer</a:t>
            </a:r>
          </a:p>
        </p:txBody>
      </p:sp>
      <p:sp>
        <p:nvSpPr>
          <p:cNvPr id="16" name="Rectangle: Rounded Corners 33">
            <a:extLst>
              <a:ext uri="{FF2B5EF4-FFF2-40B4-BE49-F238E27FC236}">
                <a16:creationId xmlns:a16="http://schemas.microsoft.com/office/drawing/2014/main" id="{185E0C91-6793-4585-9A04-E7CAAE02E4A5}"/>
              </a:ext>
            </a:extLst>
          </p:cNvPr>
          <p:cNvSpPr/>
          <p:nvPr/>
        </p:nvSpPr>
        <p:spPr>
          <a:xfrm>
            <a:off x="6983834" y="2360394"/>
            <a:ext cx="1805106" cy="44617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Nurse</a:t>
            </a:r>
          </a:p>
        </p:txBody>
      </p:sp>
      <p:sp>
        <p:nvSpPr>
          <p:cNvPr id="19" name="Rectangle: Rounded Corners 33">
            <a:extLst>
              <a:ext uri="{FF2B5EF4-FFF2-40B4-BE49-F238E27FC236}">
                <a16:creationId xmlns:a16="http://schemas.microsoft.com/office/drawing/2014/main" id="{F28395BF-AEAD-47ED-8BB2-316ED55C2BBD}"/>
              </a:ext>
            </a:extLst>
          </p:cNvPr>
          <p:cNvSpPr/>
          <p:nvPr/>
        </p:nvSpPr>
        <p:spPr>
          <a:xfrm>
            <a:off x="6990887" y="4394680"/>
            <a:ext cx="1805106" cy="44617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Who else?</a:t>
            </a:r>
          </a:p>
        </p:txBody>
      </p:sp>
      <p:sp>
        <p:nvSpPr>
          <p:cNvPr id="21" name="Rectangle: Rounded Corners 33">
            <a:extLst>
              <a:ext uri="{FF2B5EF4-FFF2-40B4-BE49-F238E27FC236}">
                <a16:creationId xmlns:a16="http://schemas.microsoft.com/office/drawing/2014/main" id="{600FD12C-502A-4113-90F3-8F358EF77F89}"/>
              </a:ext>
            </a:extLst>
          </p:cNvPr>
          <p:cNvSpPr/>
          <p:nvPr/>
        </p:nvSpPr>
        <p:spPr>
          <a:xfrm>
            <a:off x="4327220" y="4394681"/>
            <a:ext cx="1805106" cy="44617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Counsellor</a:t>
            </a:r>
          </a:p>
        </p:txBody>
      </p:sp>
      <p:sp>
        <p:nvSpPr>
          <p:cNvPr id="22" name="Rectangle: Rounded Corners 33">
            <a:extLst>
              <a:ext uri="{FF2B5EF4-FFF2-40B4-BE49-F238E27FC236}">
                <a16:creationId xmlns:a16="http://schemas.microsoft.com/office/drawing/2014/main" id="{3ED1591F-40B2-4F94-8D8C-5BFD61F2AE55}"/>
              </a:ext>
            </a:extLst>
          </p:cNvPr>
          <p:cNvSpPr/>
          <p:nvPr/>
        </p:nvSpPr>
        <p:spPr>
          <a:xfrm>
            <a:off x="4327220" y="3724923"/>
            <a:ext cx="1805106" cy="44617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Fire Fighter</a:t>
            </a:r>
          </a:p>
        </p:txBody>
      </p:sp>
      <p:sp>
        <p:nvSpPr>
          <p:cNvPr id="26" name="Rectangle: Rounded Corners 33">
            <a:extLst>
              <a:ext uri="{FF2B5EF4-FFF2-40B4-BE49-F238E27FC236}">
                <a16:creationId xmlns:a16="http://schemas.microsoft.com/office/drawing/2014/main" id="{61FC501D-68F8-4236-B5EB-DFAD03334347}"/>
              </a:ext>
            </a:extLst>
          </p:cNvPr>
          <p:cNvSpPr/>
          <p:nvPr/>
        </p:nvSpPr>
        <p:spPr>
          <a:xfrm>
            <a:off x="6990887" y="3724923"/>
            <a:ext cx="1805106" cy="44617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Doctor</a:t>
            </a:r>
          </a:p>
        </p:txBody>
      </p:sp>
      <p:pic>
        <p:nvPicPr>
          <p:cNvPr id="3" name="Picture 2">
            <a:extLst>
              <a:ext uri="{FF2B5EF4-FFF2-40B4-BE49-F238E27FC236}">
                <a16:creationId xmlns:a16="http://schemas.microsoft.com/office/drawing/2014/main" id="{70CFB6F4-7394-43A8-B876-D92EFCE1440B}"/>
              </a:ext>
            </a:extLst>
          </p:cNvPr>
          <p:cNvPicPr>
            <a:picLocks noChangeAspect="1"/>
          </p:cNvPicPr>
          <p:nvPr/>
        </p:nvPicPr>
        <p:blipFill>
          <a:blip r:embed="rId5"/>
          <a:stretch>
            <a:fillRect/>
          </a:stretch>
        </p:blipFill>
        <p:spPr>
          <a:xfrm>
            <a:off x="4685345" y="4969005"/>
            <a:ext cx="3842657" cy="1576939"/>
          </a:xfrm>
          <a:prstGeom prst="rect">
            <a:avLst/>
          </a:prstGeom>
        </p:spPr>
      </p:pic>
      <p:pic>
        <p:nvPicPr>
          <p:cNvPr id="4" name="Picture 3">
            <a:extLst>
              <a:ext uri="{FF2B5EF4-FFF2-40B4-BE49-F238E27FC236}">
                <a16:creationId xmlns:a16="http://schemas.microsoft.com/office/drawing/2014/main" id="{29833ABB-B1F6-4E2F-A7ED-E98B1BC14448}"/>
              </a:ext>
            </a:extLst>
          </p:cNvPr>
          <p:cNvPicPr>
            <a:picLocks noChangeAspect="1"/>
          </p:cNvPicPr>
          <p:nvPr/>
        </p:nvPicPr>
        <p:blipFill>
          <a:blip r:embed="rId6"/>
          <a:stretch>
            <a:fillRect/>
          </a:stretch>
        </p:blipFill>
        <p:spPr>
          <a:xfrm>
            <a:off x="417244" y="3109380"/>
            <a:ext cx="1599513" cy="899105"/>
          </a:xfrm>
          <a:prstGeom prst="rect">
            <a:avLst/>
          </a:prstGeom>
        </p:spPr>
      </p:pic>
      <p:pic>
        <p:nvPicPr>
          <p:cNvPr id="5" name="Picture 4">
            <a:extLst>
              <a:ext uri="{FF2B5EF4-FFF2-40B4-BE49-F238E27FC236}">
                <a16:creationId xmlns:a16="http://schemas.microsoft.com/office/drawing/2014/main" id="{3CB7ABDB-2B32-4BDA-92F3-913C710B4200}"/>
              </a:ext>
            </a:extLst>
          </p:cNvPr>
          <p:cNvPicPr>
            <a:picLocks noChangeAspect="1"/>
          </p:cNvPicPr>
          <p:nvPr/>
        </p:nvPicPr>
        <p:blipFill>
          <a:blip r:embed="rId7"/>
          <a:stretch>
            <a:fillRect/>
          </a:stretch>
        </p:blipFill>
        <p:spPr>
          <a:xfrm>
            <a:off x="2415330" y="3109128"/>
            <a:ext cx="1599512" cy="900605"/>
          </a:xfrm>
          <a:prstGeom prst="rect">
            <a:avLst/>
          </a:prstGeom>
        </p:spPr>
      </p:pic>
    </p:spTree>
    <p:extLst>
      <p:ext uri="{BB962C8B-B14F-4D97-AF65-F5344CB8AC3E}">
        <p14:creationId xmlns:p14="http://schemas.microsoft.com/office/powerpoint/2010/main" val="410159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2" grpId="0" animBg="1"/>
      <p:bldP spid="13" grpId="0" animBg="1"/>
      <p:bldP spid="14" grpId="0" animBg="1"/>
      <p:bldP spid="16" grpId="0" animBg="1"/>
      <p:bldP spid="19" grpId="0" animBg="1"/>
      <p:bldP spid="21" grpId="0" animBg="1"/>
      <p:bldP spid="22"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14">
            <a:extLst>
              <a:ext uri="{FF2B5EF4-FFF2-40B4-BE49-F238E27FC236}">
                <a16:creationId xmlns:a16="http://schemas.microsoft.com/office/drawing/2014/main" id="{8806C1FF-7E28-42E7-9523-CB2C7C9A51A9}"/>
              </a:ext>
            </a:extLst>
          </p:cNvPr>
          <p:cNvSpPr/>
          <p:nvPr/>
        </p:nvSpPr>
        <p:spPr>
          <a:xfrm>
            <a:off x="768897" y="172872"/>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6" y="181055"/>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29" name="Shape 114">
            <a:extLst>
              <a:ext uri="{FF2B5EF4-FFF2-40B4-BE49-F238E27FC236}">
                <a16:creationId xmlns:a16="http://schemas.microsoft.com/office/drawing/2014/main" id="{320CE8B6-3700-AC41-BDB8-785348655E54}"/>
              </a:ext>
            </a:extLst>
          </p:cNvPr>
          <p:cNvSpPr/>
          <p:nvPr/>
        </p:nvSpPr>
        <p:spPr>
          <a:xfrm>
            <a:off x="796574" y="208607"/>
            <a:ext cx="8001569" cy="538608"/>
          </a:xfrm>
          <a:prstGeom prst="rect">
            <a:avLst/>
          </a:prstGeom>
          <a:noFill/>
          <a:ln>
            <a:noFill/>
          </a:ln>
        </p:spPr>
        <p:txBody>
          <a:bodyPr lIns="91425" tIns="45700" rIns="91425" bIns="45700" anchor="t" anchorCtr="0">
            <a:noAutofit/>
          </a:bodyPr>
          <a:lstStyle/>
          <a:p>
            <a:pPr>
              <a:buSzPct val="25000"/>
            </a:pPr>
            <a:r>
              <a:rPr lang="en-GB" sz="2300" b="1" dirty="0">
                <a:latin typeface="Helvetica Neue" panose="02000503000000020004" pitchFamily="2" charset="0"/>
                <a:ea typeface="Helvetica Neue" panose="02000503000000020004" pitchFamily="2" charset="0"/>
                <a:cs typeface="Helvetica Neue" panose="02000503000000020004" pitchFamily="2" charset="0"/>
                <a:sym typeface="Lato"/>
              </a:rPr>
              <a:t>Can your career save a life?</a:t>
            </a:r>
          </a:p>
        </p:txBody>
      </p:sp>
      <p:sp>
        <p:nvSpPr>
          <p:cNvPr id="25" name="Rectangle: Rounded Corners 33">
            <a:extLst>
              <a:ext uri="{FF2B5EF4-FFF2-40B4-BE49-F238E27FC236}">
                <a16:creationId xmlns:a16="http://schemas.microsoft.com/office/drawing/2014/main" id="{54EAC907-53CD-42FD-AA0E-BE1A38600A66}"/>
              </a:ext>
            </a:extLst>
          </p:cNvPr>
          <p:cNvSpPr/>
          <p:nvPr/>
        </p:nvSpPr>
        <p:spPr>
          <a:xfrm>
            <a:off x="4777247" y="2833050"/>
            <a:ext cx="4020896" cy="1353044"/>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In the film we also saw Georgia, the </a:t>
            </a:r>
            <a:r>
              <a:rPr lang="en-US" sz="1600" dirty="0"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paediatric</a:t>
            </a: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nurse who looks after children throughout their cancer treatment.  </a:t>
            </a:r>
          </a:p>
        </p:txBody>
      </p:sp>
      <p:sp>
        <p:nvSpPr>
          <p:cNvPr id="17" name="Shape 88">
            <a:extLst>
              <a:ext uri="{FF2B5EF4-FFF2-40B4-BE49-F238E27FC236}">
                <a16:creationId xmlns:a16="http://schemas.microsoft.com/office/drawing/2014/main" id="{064B8AD3-987F-F844-A6EC-151637BC2507}"/>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pic>
        <p:nvPicPr>
          <p:cNvPr id="18" name="Picture 2" descr="Image result for wow careers">
            <a:extLst>
              <a:ext uri="{FF2B5EF4-FFF2-40B4-BE49-F238E27FC236}">
                <a16:creationId xmlns:a16="http://schemas.microsoft.com/office/drawing/2014/main" id="{E6041AEE-3EC2-2E4E-B393-8529322C50E0}"/>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20" name="Pentagon 20">
            <a:extLst>
              <a:ext uri="{FF2B5EF4-FFF2-40B4-BE49-F238E27FC236}">
                <a16:creationId xmlns:a16="http://schemas.microsoft.com/office/drawing/2014/main" id="{3478D305-E944-694C-B755-C815E9848598}"/>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11" name="Rectangle: Rounded Corners 33">
            <a:extLst>
              <a:ext uri="{FF2B5EF4-FFF2-40B4-BE49-F238E27FC236}">
                <a16:creationId xmlns:a16="http://schemas.microsoft.com/office/drawing/2014/main" id="{4CA5614F-8629-4170-897E-CA464D195694}"/>
              </a:ext>
            </a:extLst>
          </p:cNvPr>
          <p:cNvSpPr/>
          <p:nvPr/>
        </p:nvSpPr>
        <p:spPr>
          <a:xfrm>
            <a:off x="328034" y="4345410"/>
            <a:ext cx="4243966" cy="2202054"/>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b="1" dirty="0">
                <a:solidFill>
                  <a:schemeClr val="tx1"/>
                </a:solidFill>
                <a:latin typeface="Helvetica Neue" panose="02000503000000020004"/>
              </a:rPr>
              <a:t>Fact file:</a:t>
            </a:r>
          </a:p>
          <a:p>
            <a:pPr algn="ctr"/>
            <a:r>
              <a:rPr lang="en-GB" sz="1600" dirty="0">
                <a:solidFill>
                  <a:schemeClr val="tx1"/>
                </a:solidFill>
                <a:latin typeface="Helvetica Neue" panose="02000503000000020004"/>
              </a:rPr>
              <a:t>The NHS is the biggest employer in Europe with 1.5 million employees. There are 360 different job roles, taking in a huge array of different skills and qualifications. It means that there’s probably a career opportunity in every town and city in the country at your local hospital or health authority. </a:t>
            </a:r>
            <a:endParaRPr lang="en-GB" sz="1600" b="1" dirty="0">
              <a:solidFill>
                <a:schemeClr val="tx1"/>
              </a:solidFill>
              <a:latin typeface="Helvetica Neue" panose="02000503000000020004"/>
            </a:endParaRPr>
          </a:p>
        </p:txBody>
      </p:sp>
      <p:sp>
        <p:nvSpPr>
          <p:cNvPr id="14" name="Cloud 13">
            <a:extLst>
              <a:ext uri="{FF2B5EF4-FFF2-40B4-BE49-F238E27FC236}">
                <a16:creationId xmlns:a16="http://schemas.microsoft.com/office/drawing/2014/main" id="{B17CDF9E-499C-455E-B984-A64D21FE96E0}"/>
              </a:ext>
            </a:extLst>
          </p:cNvPr>
          <p:cNvSpPr/>
          <p:nvPr/>
        </p:nvSpPr>
        <p:spPr>
          <a:xfrm>
            <a:off x="4648448" y="4269764"/>
            <a:ext cx="4243965" cy="2202054"/>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Paired discussion (3-5 mins)</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What qualities would you need to work in a caring career?</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How important is communication?</a:t>
            </a:r>
          </a:p>
        </p:txBody>
      </p:sp>
      <p:pic>
        <p:nvPicPr>
          <p:cNvPr id="4" name="Picture 3">
            <a:extLst>
              <a:ext uri="{FF2B5EF4-FFF2-40B4-BE49-F238E27FC236}">
                <a16:creationId xmlns:a16="http://schemas.microsoft.com/office/drawing/2014/main" id="{4FAE1954-FED8-4051-840F-769D13D759A5}"/>
              </a:ext>
            </a:extLst>
          </p:cNvPr>
          <p:cNvPicPr>
            <a:picLocks noChangeAspect="1"/>
          </p:cNvPicPr>
          <p:nvPr/>
        </p:nvPicPr>
        <p:blipFill>
          <a:blip r:embed="rId4"/>
          <a:stretch>
            <a:fillRect/>
          </a:stretch>
        </p:blipFill>
        <p:spPr>
          <a:xfrm>
            <a:off x="720453" y="949032"/>
            <a:ext cx="2584314" cy="1722876"/>
          </a:xfrm>
          <a:prstGeom prst="rect">
            <a:avLst/>
          </a:prstGeom>
        </p:spPr>
      </p:pic>
      <p:sp>
        <p:nvSpPr>
          <p:cNvPr id="16" name="Rectangle: Rounded Corners 33">
            <a:extLst>
              <a:ext uri="{FF2B5EF4-FFF2-40B4-BE49-F238E27FC236}">
                <a16:creationId xmlns:a16="http://schemas.microsoft.com/office/drawing/2014/main" id="{6C1FDE5C-ACB4-4FE5-8A86-9688A6B40C08}"/>
              </a:ext>
            </a:extLst>
          </p:cNvPr>
          <p:cNvSpPr/>
          <p:nvPr/>
        </p:nvSpPr>
        <p:spPr>
          <a:xfrm>
            <a:off x="328034" y="2848242"/>
            <a:ext cx="4243966" cy="1353044"/>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In the film we saw David, the Superintendent Proton Radiographer who oversees people’s treatment for cancer with proton therapy.  </a:t>
            </a:r>
          </a:p>
        </p:txBody>
      </p:sp>
      <p:pic>
        <p:nvPicPr>
          <p:cNvPr id="5" name="Picture 4">
            <a:extLst>
              <a:ext uri="{FF2B5EF4-FFF2-40B4-BE49-F238E27FC236}">
                <a16:creationId xmlns:a16="http://schemas.microsoft.com/office/drawing/2014/main" id="{753EDECC-E7E5-40B8-9B3D-0D8F247BF718}"/>
              </a:ext>
            </a:extLst>
          </p:cNvPr>
          <p:cNvPicPr>
            <a:picLocks noChangeAspect="1"/>
          </p:cNvPicPr>
          <p:nvPr/>
        </p:nvPicPr>
        <p:blipFill>
          <a:blip r:embed="rId5"/>
          <a:stretch>
            <a:fillRect/>
          </a:stretch>
        </p:blipFill>
        <p:spPr>
          <a:xfrm>
            <a:off x="3693408" y="949033"/>
            <a:ext cx="1889318" cy="1728314"/>
          </a:xfrm>
          <a:prstGeom prst="rect">
            <a:avLst/>
          </a:prstGeom>
        </p:spPr>
      </p:pic>
      <p:pic>
        <p:nvPicPr>
          <p:cNvPr id="6" name="Picture 5">
            <a:extLst>
              <a:ext uri="{FF2B5EF4-FFF2-40B4-BE49-F238E27FC236}">
                <a16:creationId xmlns:a16="http://schemas.microsoft.com/office/drawing/2014/main" id="{B07DFD30-5DB3-4491-8807-81C6FFEE134D}"/>
              </a:ext>
            </a:extLst>
          </p:cNvPr>
          <p:cNvPicPr>
            <a:picLocks noChangeAspect="1"/>
          </p:cNvPicPr>
          <p:nvPr/>
        </p:nvPicPr>
        <p:blipFill>
          <a:blip r:embed="rId6"/>
          <a:stretch>
            <a:fillRect/>
          </a:stretch>
        </p:blipFill>
        <p:spPr>
          <a:xfrm>
            <a:off x="5971367" y="949032"/>
            <a:ext cx="2584314" cy="1730938"/>
          </a:xfrm>
          <a:prstGeom prst="rect">
            <a:avLst/>
          </a:prstGeom>
        </p:spPr>
      </p:pic>
    </p:spTree>
    <p:extLst>
      <p:ext uri="{BB962C8B-B14F-4D97-AF65-F5344CB8AC3E}">
        <p14:creationId xmlns:p14="http://schemas.microsoft.com/office/powerpoint/2010/main" val="151338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1" grpId="0" animBg="1"/>
      <p:bldP spid="14"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41885</TotalTime>
  <Words>2963</Words>
  <Application>Microsoft Office PowerPoint</Application>
  <PresentationFormat>On-screen Show (4:3)</PresentationFormat>
  <Paragraphs>384</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Century Gothic</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JHadfield</dc:creator>
  <cp:lastModifiedBy>Jude Hadfield</cp:lastModifiedBy>
  <cp:revision>11962</cp:revision>
  <dcterms:created xsi:type="dcterms:W3CDTF">2017-10-02T13:40:32Z</dcterms:created>
  <dcterms:modified xsi:type="dcterms:W3CDTF">2020-02-22T14:05:36Z</dcterms:modified>
</cp:coreProperties>
</file>