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1D22"/>
    <a:srgbClr val="F6E1E3"/>
    <a:srgbClr val="03ABE1"/>
    <a:srgbClr val="97E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3" autoAdjust="0"/>
    <p:restoredTop sz="50000" autoAdjust="0"/>
  </p:normalViewPr>
  <p:slideViewPr>
    <p:cSldViewPr>
      <p:cViewPr varScale="1">
        <p:scale>
          <a:sx n="86" d="100"/>
          <a:sy n="86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e Hadfield" userId="dd15f2cf38c45536" providerId="LiveId" clId="{6D65AF40-DFBB-436A-8D51-59407179E814}"/>
    <pc:docChg chg="custSel modSld">
      <pc:chgData name="Jude Hadfield" userId="dd15f2cf38c45536" providerId="LiveId" clId="{6D65AF40-DFBB-436A-8D51-59407179E814}" dt="2020-02-17T16:17:30.410" v="1057" actId="14734"/>
      <pc:docMkLst>
        <pc:docMk/>
      </pc:docMkLst>
      <pc:sldChg chg="modSp mod">
        <pc:chgData name="Jude Hadfield" userId="dd15f2cf38c45536" providerId="LiveId" clId="{6D65AF40-DFBB-436A-8D51-59407179E814}" dt="2020-02-17T16:17:30.410" v="1057" actId="14734"/>
        <pc:sldMkLst>
          <pc:docMk/>
          <pc:sldMk cId="3867480752" sldId="256"/>
        </pc:sldMkLst>
        <pc:graphicFrameChg chg="modGraphic">
          <ac:chgData name="Jude Hadfield" userId="dd15f2cf38c45536" providerId="LiveId" clId="{6D65AF40-DFBB-436A-8D51-59407179E814}" dt="2020-02-17T16:17:30.410" v="1057" actId="14734"/>
          <ac:graphicFrameMkLst>
            <pc:docMk/>
            <pc:sldMk cId="3867480752" sldId="256"/>
            <ac:graphicFrameMk id="5" creationId="{EB0CFC1E-BF57-E541-B474-A45D6F4867C8}"/>
          </ac:graphicFrameMkLst>
        </pc:graphicFrameChg>
      </pc:sldChg>
    </pc:docChg>
  </pc:docChgLst>
  <pc:docChgLst>
    <pc:chgData name="Jude Hadfield" userId="dd15f2cf38c45536" providerId="LiveId" clId="{6783EA0F-EB5D-47C2-8C72-2A741AC1A204}"/>
    <pc:docChg chg="modSld">
      <pc:chgData name="Jude Hadfield" userId="dd15f2cf38c45536" providerId="LiveId" clId="{6783EA0F-EB5D-47C2-8C72-2A741AC1A204}" dt="2020-02-17T16:48:07.452" v="66" actId="20577"/>
      <pc:docMkLst>
        <pc:docMk/>
      </pc:docMkLst>
      <pc:sldChg chg="modSp mod">
        <pc:chgData name="Jude Hadfield" userId="dd15f2cf38c45536" providerId="LiveId" clId="{6783EA0F-EB5D-47C2-8C72-2A741AC1A204}" dt="2020-02-17T16:48:07.452" v="66" actId="20577"/>
        <pc:sldMkLst>
          <pc:docMk/>
          <pc:sldMk cId="3867480752" sldId="256"/>
        </pc:sldMkLst>
        <pc:graphicFrameChg chg="modGraphic">
          <ac:chgData name="Jude Hadfield" userId="dd15f2cf38c45536" providerId="LiveId" clId="{6783EA0F-EB5D-47C2-8C72-2A741AC1A204}" dt="2020-02-17T16:48:07.452" v="66" actId="20577"/>
          <ac:graphicFrameMkLst>
            <pc:docMk/>
            <pc:sldMk cId="3867480752" sldId="256"/>
            <ac:graphicFrameMk id="5" creationId="{EB0CFC1E-BF57-E541-B474-A45D6F4867C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AFCAE-2D91-4B38-B279-A3E504951A51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0885C-9443-4D93-AEBC-E9D2CBEEA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86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0885C-9443-4D93-AEBC-E9D2CBEEA0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57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5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5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12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64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09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1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34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96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24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B8A91-B3AA-46CA-BD51-4B9655980679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4B76-B8AD-473E-95FB-FCBDAAB86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89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404664"/>
            <a:ext cx="7427168" cy="584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0"/>
              </a:spcBef>
              <a:buClr>
                <a:srgbClr val="97E8D7"/>
              </a:buClr>
              <a:buSzPct val="25000"/>
            </a:pPr>
            <a:r>
              <a:rPr lang="en-GB" sz="7200" b="1" dirty="0">
                <a:solidFill>
                  <a:srgbClr val="B81D2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Lesson plan (KS3 National Careers Week)</a:t>
            </a:r>
          </a:p>
          <a:p>
            <a:pPr algn="l">
              <a:lnSpc>
                <a:spcPct val="120000"/>
              </a:lnSpc>
              <a:buClr>
                <a:srgbClr val="97E8D7"/>
              </a:buClr>
            </a:pPr>
            <a:r>
              <a:rPr lang="en-GB" sz="7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It’s your future. </a:t>
            </a: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7334944" y="6593965"/>
            <a:ext cx="170155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rgbClr val="2D2D2D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GB" sz="1000" dirty="0">
                <a:solidFill>
                  <a:srgbClr val="2D2D2D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©VotesForSchools2018</a:t>
            </a:r>
            <a:endParaRPr lang="en-GB" sz="1100" dirty="0">
              <a:solidFill>
                <a:srgbClr val="2D2D2D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827" y="1047486"/>
            <a:ext cx="6753470" cy="4489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following grid outlines the timings for </a:t>
            </a:r>
            <a:r>
              <a:rPr lang="en-GB" sz="1200" b="1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Key Stage 3</a:t>
            </a:r>
            <a:r>
              <a:rPr lang="en-GB" sz="1200" b="1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  <a:endParaRPr lang="en-GB" sz="120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8" name="Picture 2" descr="Image result for wow careers">
            <a:extLst>
              <a:ext uri="{FF2B5EF4-FFF2-40B4-BE49-F238E27FC236}">
                <a16:creationId xmlns:a16="http://schemas.microsoft.com/office/drawing/2014/main" id="{5D86B709-C4AB-9749-A203-89D357270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7" y="213327"/>
            <a:ext cx="1323038" cy="105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EA4B511E-A8EC-AE41-BC93-E556127412E8}"/>
              </a:ext>
            </a:extLst>
          </p:cNvPr>
          <p:cNvSpPr/>
          <p:nvPr/>
        </p:nvSpPr>
        <p:spPr>
          <a:xfrm>
            <a:off x="122787" y="106311"/>
            <a:ext cx="8928992" cy="6624735"/>
          </a:xfrm>
          <a:prstGeom prst="rect">
            <a:avLst/>
          </a:prstGeom>
          <a:noFill/>
          <a:ln w="127000" cap="flat" cmpd="sng">
            <a:solidFill>
              <a:srgbClr val="BA1A1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B0CFC1E-BF57-E541-B474-A45D6F486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10975"/>
              </p:ext>
            </p:extLst>
          </p:nvPr>
        </p:nvGraphicFramePr>
        <p:xfrm>
          <a:off x="488506" y="1408076"/>
          <a:ext cx="8208912" cy="485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158">
                  <a:extLst>
                    <a:ext uri="{9D8B030D-6E8A-4147-A177-3AD203B41FA5}">
                      <a16:colId xmlns:a16="http://schemas.microsoft.com/office/drawing/2014/main" val="244878375"/>
                    </a:ext>
                  </a:extLst>
                </a:gridCol>
                <a:gridCol w="6501682">
                  <a:extLst>
                    <a:ext uri="{9D8B030D-6E8A-4147-A177-3AD203B41FA5}">
                      <a16:colId xmlns:a16="http://schemas.microsoft.com/office/drawing/2014/main" val="237433943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135721924"/>
                    </a:ext>
                  </a:extLst>
                </a:gridCol>
              </a:tblGrid>
              <a:tr h="336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Timing</a:t>
                      </a:r>
                    </a:p>
                  </a:txBody>
                  <a:tcPr marL="44649" marR="44649" marT="0" marB="0" anchor="ctr">
                    <a:solidFill>
                      <a:srgbClr val="B81D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Activity</a:t>
                      </a:r>
                    </a:p>
                  </a:txBody>
                  <a:tcPr marL="44649" marR="44649" marT="0" marB="0" anchor="ctr">
                    <a:solidFill>
                      <a:srgbClr val="B81D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Slide</a:t>
                      </a:r>
                    </a:p>
                  </a:txBody>
                  <a:tcPr marL="44649" marR="44649" marT="0" marB="0" anchor="ctr">
                    <a:solidFill>
                      <a:srgbClr val="B81D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651690"/>
                  </a:ext>
                </a:extLst>
              </a:tr>
              <a:tr h="2444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 to lesson: </a:t>
                      </a:r>
                      <a:r>
                        <a:rPr lang="en-GB" sz="1200" b="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hare the lesson objectives and define the keywords.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 2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420996038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minutes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you though about a career? </a:t>
                      </a:r>
                      <a:r>
                        <a:rPr lang="en-GB" sz="1200" b="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discuss career options and how they can reach their goals.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 3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36215398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minutes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comes to mind when you think about a career? </a:t>
                      </a:r>
                      <a:r>
                        <a:rPr lang="en-GB" sz="1200" b="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think about what is important in their career choice.  Money, position, environment or other factors.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 4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4245476067"/>
                  </a:ext>
                </a:extLst>
              </a:tr>
              <a:tr h="4192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minutes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your career save the environment? </a:t>
                      </a:r>
                      <a:r>
                        <a:rPr lang="en-GB" sz="1200" b="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discuss which careers could help save the environment and if they have any great ideas for the future of conservation.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 5-7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3875940641"/>
                  </a:ext>
                </a:extLst>
              </a:tr>
              <a:tr h="4192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6-10  minutes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your career save a life? </a:t>
                      </a:r>
                      <a:r>
                        <a:rPr lang="en-GB" sz="1200" b="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think about careers that can save lives.  What are the challenges in these types of career and what qualities do you need.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8-9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3980629054"/>
                  </a:ext>
                </a:extLst>
              </a:tr>
              <a:tr h="4575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minute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your career keep us safe? </a:t>
                      </a:r>
                      <a:r>
                        <a:rPr lang="en-GB" sz="1200" b="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reflect on the assembly and the careers in the navy.  They consider the messages in the navy recruitment advert.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10-11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18393061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minutes</a:t>
                      </a:r>
                      <a:endParaRPr lang="en-GB" sz="1200" dirty="0">
                        <a:effectLst/>
                        <a:latin typeface="Helvetica Neue" panose="020005030000000200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your career be creative? </a:t>
                      </a:r>
                      <a:r>
                        <a:rPr lang="en-GB" sz="1200" b="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think about the types of creative careers available and how to get involved.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12-13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2678382745"/>
                  </a:ext>
                </a:extLst>
              </a:tr>
              <a:tr h="4192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10-15 minutes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you have the skills?  </a:t>
                      </a: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look at growth mindset, resilience, oracy and critical thinking.  They try some activities to test their skills.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14-18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728825436"/>
                  </a:ext>
                </a:extLst>
              </a:tr>
              <a:tr h="4192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out more</a:t>
                      </a: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Students watch a short clip about GCSE options and discuss vocational courses.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19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852742582"/>
                  </a:ext>
                </a:extLst>
              </a:tr>
              <a:tr h="4192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 us a question</a:t>
                      </a: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We really want to have your questions in our follow up show </a:t>
                      </a:r>
                      <a:r>
                        <a:rPr lang="en-GB" sz="1200" b="1" dirty="0" err="1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CareersCast</a:t>
                      </a: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Q&amp;A programme</a:t>
                      </a: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See the guidelines for your question submissions.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3413076769"/>
                  </a:ext>
                </a:extLst>
              </a:tr>
              <a:tr h="4192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help and information on careers.  </a:t>
                      </a:r>
                      <a:r>
                        <a:rPr lang="en-GB" sz="1200" b="0" dirty="0">
                          <a:effectLst/>
                          <a:latin typeface="Helvetica Neue" panose="020005030000000200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Links and phone numbers to the careers we have seen and discussed.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Helvetica Neue" panose="02000503000000020004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21</a:t>
                      </a:r>
                    </a:p>
                  </a:txBody>
                  <a:tcPr marL="44649" marR="44649" marT="0" marB="0"/>
                </a:tc>
                <a:extLst>
                  <a:ext uri="{0D108BD9-81ED-4DB2-BD59-A6C34878D82A}">
                    <a16:rowId xmlns:a16="http://schemas.microsoft.com/office/drawing/2014/main" val="518464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480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341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Hadfield</dc:creator>
  <cp:lastModifiedBy>Jude Hadfield</cp:lastModifiedBy>
  <cp:revision>135</cp:revision>
  <dcterms:created xsi:type="dcterms:W3CDTF">2016-02-19T10:56:56Z</dcterms:created>
  <dcterms:modified xsi:type="dcterms:W3CDTF">2020-02-17T16:48:18Z</dcterms:modified>
</cp:coreProperties>
</file>